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1" r:id="rId3"/>
  </p:sldMasterIdLst>
  <p:notesMasterIdLst>
    <p:notesMasterId r:id="rId24"/>
  </p:notesMasterIdLst>
  <p:sldIdLst>
    <p:sldId id="365" r:id="rId4"/>
    <p:sldId id="367" r:id="rId5"/>
    <p:sldId id="368" r:id="rId6"/>
    <p:sldId id="369" r:id="rId7"/>
    <p:sldId id="375" r:id="rId8"/>
    <p:sldId id="381" r:id="rId9"/>
    <p:sldId id="373" r:id="rId10"/>
    <p:sldId id="374" r:id="rId11"/>
    <p:sldId id="378" r:id="rId12"/>
    <p:sldId id="379" r:id="rId13"/>
    <p:sldId id="377" r:id="rId14"/>
    <p:sldId id="372" r:id="rId15"/>
    <p:sldId id="382" r:id="rId16"/>
    <p:sldId id="384" r:id="rId17"/>
    <p:sldId id="402" r:id="rId18"/>
    <p:sldId id="403" r:id="rId19"/>
    <p:sldId id="404" r:id="rId20"/>
    <p:sldId id="405" r:id="rId21"/>
    <p:sldId id="407" r:id="rId22"/>
    <p:sldId id="408" r:id="rId23"/>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FFC000"/>
    <a:srgbClr val="ED7D31"/>
    <a:srgbClr val="A5A5A5"/>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4660"/>
  </p:normalViewPr>
  <p:slideViewPr>
    <p:cSldViewPr snapToGrid="0">
      <p:cViewPr varScale="1">
        <p:scale>
          <a:sx n="79" d="100"/>
          <a:sy n="79" d="100"/>
        </p:scale>
        <p:origin x="4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C720A-920F-4BAA-BC0B-08A0D1A7C995}" type="datetimeFigureOut">
              <a:rPr lang="el-GR" smtClean="0"/>
              <a:t>26/6/2023</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E13A0-3A26-480B-85A3-AE2EBEC15DE9}" type="slidenum">
              <a:rPr lang="el-GR" smtClean="0"/>
              <a:t>‹#›</a:t>
            </a:fld>
            <a:endParaRPr lang="el-GR"/>
          </a:p>
        </p:txBody>
      </p:sp>
    </p:spTree>
    <p:extLst>
      <p:ext uri="{BB962C8B-B14F-4D97-AF65-F5344CB8AC3E}">
        <p14:creationId xmlns:p14="http://schemas.microsoft.com/office/powerpoint/2010/main" val="1143665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44CE13A0-3A26-480B-85A3-AE2EBEC15DE9}" type="slidenum">
              <a:rPr lang="el-GR" smtClean="0"/>
              <a:t>7</a:t>
            </a:fld>
            <a:endParaRPr lang="el-GR"/>
          </a:p>
        </p:txBody>
      </p:sp>
    </p:spTree>
    <p:extLst>
      <p:ext uri="{BB962C8B-B14F-4D97-AF65-F5344CB8AC3E}">
        <p14:creationId xmlns:p14="http://schemas.microsoft.com/office/powerpoint/2010/main" val="2002503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44CE13A0-3A26-480B-85A3-AE2EBEC15DE9}" type="slidenum">
              <a:rPr lang="el-GR" smtClean="0"/>
              <a:t>8</a:t>
            </a:fld>
            <a:endParaRPr lang="el-GR"/>
          </a:p>
        </p:txBody>
      </p:sp>
    </p:spTree>
    <p:extLst>
      <p:ext uri="{BB962C8B-B14F-4D97-AF65-F5344CB8AC3E}">
        <p14:creationId xmlns:p14="http://schemas.microsoft.com/office/powerpoint/2010/main" val="1478305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A262C79-3972-BA6C-429B-2962D9FA8BCA}"/>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BF52C749-8A64-B2E3-03EB-B2F9AD7AAB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CF6B0674-3C80-B732-CF64-EDE154789490}"/>
              </a:ext>
            </a:extLst>
          </p:cNvPr>
          <p:cNvSpPr>
            <a:spLocks noGrp="1"/>
          </p:cNvSpPr>
          <p:nvPr>
            <p:ph type="dt" sz="half" idx="10"/>
          </p:nvPr>
        </p:nvSpPr>
        <p:spPr/>
        <p:txBody>
          <a:bodyPr/>
          <a:lstStyle/>
          <a:p>
            <a:fld id="{83B9DE87-46A0-4D31-B987-FA4B9C47BE55}" type="datetimeFigureOut">
              <a:rPr lang="el-GR" smtClean="0"/>
              <a:t>26/6/2023</a:t>
            </a:fld>
            <a:endParaRPr lang="el-GR"/>
          </a:p>
        </p:txBody>
      </p:sp>
      <p:sp>
        <p:nvSpPr>
          <p:cNvPr id="5" name="Θέση υποσέλιδου 4">
            <a:extLst>
              <a:ext uri="{FF2B5EF4-FFF2-40B4-BE49-F238E27FC236}">
                <a16:creationId xmlns:a16="http://schemas.microsoft.com/office/drawing/2014/main" id="{D7721946-5D83-ED04-AA96-596BDC5CDEED}"/>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8E2F2685-2CEA-E457-3B0D-6B4079CA65E1}"/>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793584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FF44442-79BA-761E-39D8-B57B38596649}"/>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644E0AC9-9BC7-CC72-3D93-41002EF0DBAD}"/>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E53B0962-D7B7-511E-7B2A-7B91E933D94A}"/>
              </a:ext>
            </a:extLst>
          </p:cNvPr>
          <p:cNvSpPr>
            <a:spLocks noGrp="1"/>
          </p:cNvSpPr>
          <p:nvPr>
            <p:ph type="dt" sz="half" idx="10"/>
          </p:nvPr>
        </p:nvSpPr>
        <p:spPr/>
        <p:txBody>
          <a:bodyPr/>
          <a:lstStyle/>
          <a:p>
            <a:fld id="{83B9DE87-46A0-4D31-B987-FA4B9C47BE55}" type="datetimeFigureOut">
              <a:rPr lang="el-GR" smtClean="0"/>
              <a:t>26/6/2023</a:t>
            </a:fld>
            <a:endParaRPr lang="el-GR"/>
          </a:p>
        </p:txBody>
      </p:sp>
      <p:sp>
        <p:nvSpPr>
          <p:cNvPr id="5" name="Θέση υποσέλιδου 4">
            <a:extLst>
              <a:ext uri="{FF2B5EF4-FFF2-40B4-BE49-F238E27FC236}">
                <a16:creationId xmlns:a16="http://schemas.microsoft.com/office/drawing/2014/main" id="{C34D43B7-E44B-F1C4-705C-F05507054CE2}"/>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9EBA89B0-14E3-6FFF-19B4-EA0A7F2D3591}"/>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3042975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26F0BF5E-2FEC-B9B4-EA78-05F4E03DAA9B}"/>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A8FEB521-9862-5CBD-600A-9A6BB0F5AB33}"/>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CA478A8E-1D01-8FB8-BAB5-9FEC353C3962}"/>
              </a:ext>
            </a:extLst>
          </p:cNvPr>
          <p:cNvSpPr>
            <a:spLocks noGrp="1"/>
          </p:cNvSpPr>
          <p:nvPr>
            <p:ph type="dt" sz="half" idx="10"/>
          </p:nvPr>
        </p:nvSpPr>
        <p:spPr/>
        <p:txBody>
          <a:bodyPr/>
          <a:lstStyle/>
          <a:p>
            <a:fld id="{83B9DE87-46A0-4D31-B987-FA4B9C47BE55}" type="datetimeFigureOut">
              <a:rPr lang="el-GR" smtClean="0"/>
              <a:t>26/6/2023</a:t>
            </a:fld>
            <a:endParaRPr lang="el-GR"/>
          </a:p>
        </p:txBody>
      </p:sp>
      <p:sp>
        <p:nvSpPr>
          <p:cNvPr id="5" name="Θέση υποσέλιδου 4">
            <a:extLst>
              <a:ext uri="{FF2B5EF4-FFF2-40B4-BE49-F238E27FC236}">
                <a16:creationId xmlns:a16="http://schemas.microsoft.com/office/drawing/2014/main" id="{98BCF8E8-0E05-9263-2AC4-DD25F187FC20}"/>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804D35D1-1B98-9CB6-070E-84C145580966}"/>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3727546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954087" y="2351587"/>
            <a:ext cx="1885134" cy="1885134"/>
          </a:xfrm>
          <a:prstGeom prst="rect">
            <a:avLst/>
          </a:prstGeom>
        </p:spPr>
        <p:txBody>
          <a:bodyPr/>
          <a:lstStyle>
            <a:lvl1pPr>
              <a:defRPr sz="1600">
                <a:solidFill>
                  <a:schemeClr val="bg1"/>
                </a:solidFill>
              </a:defRPr>
            </a:lvl1pPr>
          </a:lstStyle>
          <a:p>
            <a:endParaRPr lang="en-US"/>
          </a:p>
        </p:txBody>
      </p:sp>
      <p:sp>
        <p:nvSpPr>
          <p:cNvPr id="9" name="Marcador de posición de imagen 7"/>
          <p:cNvSpPr>
            <a:spLocks noGrp="1"/>
          </p:cNvSpPr>
          <p:nvPr>
            <p:ph type="pic" sz="quarter" idx="11"/>
          </p:nvPr>
        </p:nvSpPr>
        <p:spPr>
          <a:xfrm>
            <a:off x="3144293" y="2360295"/>
            <a:ext cx="1885134" cy="1885134"/>
          </a:xfrm>
          <a:prstGeom prst="rect">
            <a:avLst/>
          </a:prstGeom>
        </p:spPr>
        <p:txBody>
          <a:bodyPr/>
          <a:lstStyle>
            <a:lvl1pPr>
              <a:defRPr sz="1600">
                <a:solidFill>
                  <a:schemeClr val="bg1"/>
                </a:solidFill>
              </a:defRPr>
            </a:lvl1pPr>
          </a:lstStyle>
          <a:p>
            <a:endParaRPr lang="en-US"/>
          </a:p>
        </p:txBody>
      </p:sp>
      <p:sp>
        <p:nvSpPr>
          <p:cNvPr id="10" name="Marcador de posición de imagen 7"/>
          <p:cNvSpPr>
            <a:spLocks noGrp="1"/>
          </p:cNvSpPr>
          <p:nvPr>
            <p:ph type="pic" sz="quarter" idx="12"/>
          </p:nvPr>
        </p:nvSpPr>
        <p:spPr>
          <a:xfrm>
            <a:off x="5286602" y="2347233"/>
            <a:ext cx="1885134" cy="1885134"/>
          </a:xfrm>
          <a:prstGeom prst="rect">
            <a:avLst/>
          </a:prstGeom>
        </p:spPr>
        <p:txBody>
          <a:bodyPr/>
          <a:lstStyle>
            <a:lvl1pPr>
              <a:defRPr sz="1600">
                <a:solidFill>
                  <a:schemeClr val="bg1"/>
                </a:solidFill>
              </a:defRPr>
            </a:lvl1pPr>
          </a:lstStyle>
          <a:p>
            <a:endParaRPr lang="en-US"/>
          </a:p>
        </p:txBody>
      </p:sp>
      <p:sp>
        <p:nvSpPr>
          <p:cNvPr id="11" name="Marcador de posición de imagen 7"/>
          <p:cNvSpPr>
            <a:spLocks noGrp="1"/>
          </p:cNvSpPr>
          <p:nvPr>
            <p:ph type="pic" sz="quarter" idx="13"/>
          </p:nvPr>
        </p:nvSpPr>
        <p:spPr>
          <a:xfrm>
            <a:off x="7476808" y="2355941"/>
            <a:ext cx="1885134" cy="1885134"/>
          </a:xfrm>
          <a:prstGeom prst="rect">
            <a:avLst/>
          </a:prstGeom>
        </p:spPr>
        <p:txBody>
          <a:bodyPr/>
          <a:lstStyle>
            <a:lvl1pPr>
              <a:defRPr sz="1600">
                <a:solidFill>
                  <a:schemeClr val="bg1"/>
                </a:solidFill>
              </a:defRPr>
            </a:lvl1pPr>
          </a:lstStyle>
          <a:p>
            <a:endParaRPr lang="en-US"/>
          </a:p>
        </p:txBody>
      </p:sp>
      <p:sp>
        <p:nvSpPr>
          <p:cNvPr id="12" name="Marcador de posición de imagen 7"/>
          <p:cNvSpPr>
            <a:spLocks noGrp="1"/>
          </p:cNvSpPr>
          <p:nvPr>
            <p:ph type="pic" sz="quarter" idx="14"/>
          </p:nvPr>
        </p:nvSpPr>
        <p:spPr>
          <a:xfrm>
            <a:off x="9705974" y="2351587"/>
            <a:ext cx="1885134"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91260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5227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Tree>
    <p:extLst>
      <p:ext uri="{BB962C8B-B14F-4D97-AF65-F5344CB8AC3E}">
        <p14:creationId xmlns:p14="http://schemas.microsoft.com/office/powerpoint/2010/main" val="1552874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0388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592458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5722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2603758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2446524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
        <p:nvSpPr>
          <p:cNvPr id="3"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5080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4" name="Picture Placeholder 28">
            <a:extLst>
              <a:ext uri="{FF2B5EF4-FFF2-40B4-BE49-F238E27FC236}">
                <a16:creationId xmlns:a16="http://schemas.microsoft.com/office/drawing/2014/main" id="{554BF76C-76F4-4F04-A764-DBB71A4343F5}"/>
              </a:ext>
            </a:extLst>
          </p:cNvPr>
          <p:cNvSpPr>
            <a:spLocks noGrp="1"/>
          </p:cNvSpPr>
          <p:nvPr>
            <p:ph type="pic" sz="quarter" idx="13"/>
          </p:nvPr>
        </p:nvSpPr>
        <p:spPr>
          <a:xfrm>
            <a:off x="29083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5" name="Picture Placeholder 28">
            <a:extLst>
              <a:ext uri="{FF2B5EF4-FFF2-40B4-BE49-F238E27FC236}">
                <a16:creationId xmlns:a16="http://schemas.microsoft.com/office/drawing/2014/main" id="{554BF76C-76F4-4F04-A764-DBB71A4343F5}"/>
              </a:ext>
            </a:extLst>
          </p:cNvPr>
          <p:cNvSpPr>
            <a:spLocks noGrp="1"/>
          </p:cNvSpPr>
          <p:nvPr>
            <p:ph type="pic" sz="quarter" idx="14"/>
          </p:nvPr>
        </p:nvSpPr>
        <p:spPr>
          <a:xfrm>
            <a:off x="53086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6" name="Picture Placeholder 28">
            <a:extLst>
              <a:ext uri="{FF2B5EF4-FFF2-40B4-BE49-F238E27FC236}">
                <a16:creationId xmlns:a16="http://schemas.microsoft.com/office/drawing/2014/main" id="{554BF76C-76F4-4F04-A764-DBB71A4343F5}"/>
              </a:ext>
            </a:extLst>
          </p:cNvPr>
          <p:cNvSpPr>
            <a:spLocks noGrp="1"/>
          </p:cNvSpPr>
          <p:nvPr>
            <p:ph type="pic" sz="quarter" idx="15"/>
          </p:nvPr>
        </p:nvSpPr>
        <p:spPr>
          <a:xfrm>
            <a:off x="77089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7" name="Picture Placeholder 28">
            <a:extLst>
              <a:ext uri="{FF2B5EF4-FFF2-40B4-BE49-F238E27FC236}">
                <a16:creationId xmlns:a16="http://schemas.microsoft.com/office/drawing/2014/main" id="{554BF76C-76F4-4F04-A764-DBB71A4343F5}"/>
              </a:ext>
            </a:extLst>
          </p:cNvPr>
          <p:cNvSpPr>
            <a:spLocks noGrp="1"/>
          </p:cNvSpPr>
          <p:nvPr>
            <p:ph type="pic" sz="quarter" idx="16"/>
          </p:nvPr>
        </p:nvSpPr>
        <p:spPr>
          <a:xfrm>
            <a:off x="101854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10" name="CuadroTexto 9"/>
          <p:cNvSpPr txBox="1"/>
          <p:nvPr userDrawn="1"/>
        </p:nvSpPr>
        <p:spPr>
          <a:xfrm>
            <a:off x="446596" y="4967303"/>
            <a:ext cx="1455937" cy="369332"/>
          </a:xfrm>
          <a:prstGeom prst="rect">
            <a:avLst/>
          </a:prstGeom>
          <a:noFill/>
        </p:spPr>
        <p:txBody>
          <a:bodyPr wrap="square" rtlCol="0">
            <a:spAutoFit/>
          </a:bodyPr>
          <a:lstStyle/>
          <a:p>
            <a:r>
              <a:rPr lang="en-US" dirty="0">
                <a:solidFill>
                  <a:schemeClr val="bg1"/>
                </a:solidFill>
              </a:rPr>
              <a:t>My list</a:t>
            </a:r>
          </a:p>
        </p:txBody>
      </p:sp>
    </p:spTree>
    <p:extLst>
      <p:ext uri="{BB962C8B-B14F-4D97-AF65-F5344CB8AC3E}">
        <p14:creationId xmlns:p14="http://schemas.microsoft.com/office/powerpoint/2010/main" val="2566137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Marcador de posición de imagen 7"/>
          <p:cNvSpPr>
            <a:spLocks noGrp="1"/>
          </p:cNvSpPr>
          <p:nvPr>
            <p:ph type="pic" sz="quarter" idx="12"/>
          </p:nvPr>
        </p:nvSpPr>
        <p:spPr>
          <a:xfrm>
            <a:off x="1188129" y="2673805"/>
            <a:ext cx="2934835" cy="1885134"/>
          </a:xfrm>
          <a:prstGeom prst="rect">
            <a:avLst/>
          </a:prstGeom>
        </p:spPr>
        <p:txBody>
          <a:bodyPr/>
          <a:lstStyle>
            <a:lvl1pPr>
              <a:defRPr sz="1600">
                <a:solidFill>
                  <a:schemeClr val="bg1"/>
                </a:solidFill>
              </a:defRPr>
            </a:lvl1pPr>
          </a:lstStyle>
          <a:p>
            <a:endParaRPr lang="en-US"/>
          </a:p>
        </p:txBody>
      </p:sp>
      <p:sp>
        <p:nvSpPr>
          <p:cNvPr id="4" name="Marcador de posición de imagen 7"/>
          <p:cNvSpPr>
            <a:spLocks noGrp="1"/>
          </p:cNvSpPr>
          <p:nvPr>
            <p:ph type="pic" sz="quarter" idx="13"/>
          </p:nvPr>
        </p:nvSpPr>
        <p:spPr>
          <a:xfrm>
            <a:off x="4369479" y="2671084"/>
            <a:ext cx="2934835" cy="1885134"/>
          </a:xfrm>
          <a:prstGeom prst="rect">
            <a:avLst/>
          </a:prstGeom>
        </p:spPr>
        <p:txBody>
          <a:bodyPr/>
          <a:lstStyle>
            <a:lvl1pPr>
              <a:defRPr sz="1600">
                <a:solidFill>
                  <a:schemeClr val="bg1"/>
                </a:solidFill>
              </a:defRPr>
            </a:lvl1pPr>
          </a:lstStyle>
          <a:p>
            <a:endParaRPr lang="en-US"/>
          </a:p>
        </p:txBody>
      </p:sp>
      <p:sp>
        <p:nvSpPr>
          <p:cNvPr id="5" name="Marcador de posición de imagen 7"/>
          <p:cNvSpPr>
            <a:spLocks noGrp="1"/>
          </p:cNvSpPr>
          <p:nvPr>
            <p:ph type="pic" sz="quarter" idx="14"/>
          </p:nvPr>
        </p:nvSpPr>
        <p:spPr>
          <a:xfrm>
            <a:off x="7763101" y="2676527"/>
            <a:ext cx="2934835"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461064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3677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205175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113A581-679D-C7A4-23D8-BA7EE4ABBCC9}"/>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B0D6653B-B87F-123C-8D71-4E79F87295EA}"/>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D52456F1-13EC-9EC6-B2AA-DCEA73F7C9C2}"/>
              </a:ext>
            </a:extLst>
          </p:cNvPr>
          <p:cNvSpPr>
            <a:spLocks noGrp="1"/>
          </p:cNvSpPr>
          <p:nvPr>
            <p:ph type="dt" sz="half" idx="10"/>
          </p:nvPr>
        </p:nvSpPr>
        <p:spPr/>
        <p:txBody>
          <a:bodyPr/>
          <a:lstStyle/>
          <a:p>
            <a:fld id="{83B9DE87-46A0-4D31-B987-FA4B9C47BE55}" type="datetimeFigureOut">
              <a:rPr lang="el-GR" smtClean="0"/>
              <a:t>26/6/2023</a:t>
            </a:fld>
            <a:endParaRPr lang="el-GR"/>
          </a:p>
        </p:txBody>
      </p:sp>
      <p:sp>
        <p:nvSpPr>
          <p:cNvPr id="5" name="Θέση υποσέλιδου 4">
            <a:extLst>
              <a:ext uri="{FF2B5EF4-FFF2-40B4-BE49-F238E27FC236}">
                <a16:creationId xmlns:a16="http://schemas.microsoft.com/office/drawing/2014/main" id="{7636E953-7C34-E6BF-BC9C-F13F7E52693A}"/>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B7D77668-4A15-A487-312C-6E9AB10AF038}"/>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2385671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821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3763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975E6FD-0278-7A91-B43D-572C893FC778}"/>
              </a:ext>
            </a:extLst>
          </p:cNvPr>
          <p:cNvSpPr>
            <a:spLocks noGrp="1"/>
          </p:cNvSpPr>
          <p:nvPr>
            <p:ph type="pic" sz="quarter" idx="13"/>
          </p:nvPr>
        </p:nvSpPr>
        <p:spPr>
          <a:xfrm>
            <a:off x="5181600" y="2680152"/>
            <a:ext cx="1828800" cy="1828800"/>
          </a:xfrm>
        </p:spPr>
        <p:txBody>
          <a:bodyPr/>
          <a:lstStyle/>
          <a:p>
            <a:endParaRPr lang="en-US"/>
          </a:p>
        </p:txBody>
      </p:sp>
      <p:sp>
        <p:nvSpPr>
          <p:cNvPr id="12" name="Picture Placeholder 10">
            <a:extLst>
              <a:ext uri="{FF2B5EF4-FFF2-40B4-BE49-F238E27FC236}">
                <a16:creationId xmlns:a16="http://schemas.microsoft.com/office/drawing/2014/main" id="{898FAD92-4C3B-671E-16CE-09889669E6C7}"/>
              </a:ext>
            </a:extLst>
          </p:cNvPr>
          <p:cNvSpPr>
            <a:spLocks noGrp="1"/>
          </p:cNvSpPr>
          <p:nvPr>
            <p:ph type="pic" sz="quarter" idx="14"/>
          </p:nvPr>
        </p:nvSpPr>
        <p:spPr>
          <a:xfrm>
            <a:off x="2987697" y="2675390"/>
            <a:ext cx="1828800" cy="1828800"/>
          </a:xfrm>
        </p:spPr>
        <p:txBody>
          <a:bodyPr/>
          <a:lstStyle/>
          <a:p>
            <a:endParaRPr lang="en-US"/>
          </a:p>
        </p:txBody>
      </p:sp>
      <p:sp>
        <p:nvSpPr>
          <p:cNvPr id="13" name="Picture Placeholder 10">
            <a:extLst>
              <a:ext uri="{FF2B5EF4-FFF2-40B4-BE49-F238E27FC236}">
                <a16:creationId xmlns:a16="http://schemas.microsoft.com/office/drawing/2014/main" id="{3B5C8008-0304-0D33-029C-1850387F3ED4}"/>
              </a:ext>
            </a:extLst>
          </p:cNvPr>
          <p:cNvSpPr>
            <a:spLocks noGrp="1"/>
          </p:cNvSpPr>
          <p:nvPr>
            <p:ph type="pic" sz="quarter" idx="15"/>
          </p:nvPr>
        </p:nvSpPr>
        <p:spPr>
          <a:xfrm>
            <a:off x="838200" y="2675390"/>
            <a:ext cx="1828800" cy="1828800"/>
          </a:xfrm>
        </p:spPr>
        <p:txBody>
          <a:bodyPr/>
          <a:lstStyle/>
          <a:p>
            <a:endParaRPr lang="en-US"/>
          </a:p>
        </p:txBody>
      </p:sp>
      <p:sp>
        <p:nvSpPr>
          <p:cNvPr id="14" name="Picture Placeholder 10">
            <a:extLst>
              <a:ext uri="{FF2B5EF4-FFF2-40B4-BE49-F238E27FC236}">
                <a16:creationId xmlns:a16="http://schemas.microsoft.com/office/drawing/2014/main" id="{AD262E7A-CA98-25D0-AC68-8D7E961427DA}"/>
              </a:ext>
            </a:extLst>
          </p:cNvPr>
          <p:cNvSpPr>
            <a:spLocks noGrp="1"/>
          </p:cNvSpPr>
          <p:nvPr>
            <p:ph type="pic" sz="quarter" idx="16"/>
          </p:nvPr>
        </p:nvSpPr>
        <p:spPr>
          <a:xfrm>
            <a:off x="9525000" y="2685138"/>
            <a:ext cx="1828800" cy="1828800"/>
          </a:xfrm>
        </p:spPr>
        <p:txBody>
          <a:bodyPr/>
          <a:lstStyle/>
          <a:p>
            <a:endParaRPr lang="en-US"/>
          </a:p>
        </p:txBody>
      </p:sp>
      <p:sp>
        <p:nvSpPr>
          <p:cNvPr id="15" name="Picture Placeholder 10">
            <a:extLst>
              <a:ext uri="{FF2B5EF4-FFF2-40B4-BE49-F238E27FC236}">
                <a16:creationId xmlns:a16="http://schemas.microsoft.com/office/drawing/2014/main" id="{60FC1778-FA0D-EC63-FD72-5D69ECF042C1}"/>
              </a:ext>
            </a:extLst>
          </p:cNvPr>
          <p:cNvSpPr>
            <a:spLocks noGrp="1"/>
          </p:cNvSpPr>
          <p:nvPr>
            <p:ph type="pic" sz="quarter" idx="17"/>
          </p:nvPr>
        </p:nvSpPr>
        <p:spPr>
          <a:xfrm>
            <a:off x="7375503" y="2685138"/>
            <a:ext cx="1828800" cy="1828800"/>
          </a:xfrm>
        </p:spPr>
        <p:txBody>
          <a:bodyPr/>
          <a:lstStyle/>
          <a:p>
            <a:endParaRPr lang="en-US"/>
          </a:p>
        </p:txBody>
      </p:sp>
    </p:spTree>
    <p:extLst>
      <p:ext uri="{BB962C8B-B14F-4D97-AF65-F5344CB8AC3E}">
        <p14:creationId xmlns:p14="http://schemas.microsoft.com/office/powerpoint/2010/main" val="1465493421"/>
      </p:ext>
    </p:extLst>
  </p:cSld>
  <p:clrMapOvr>
    <a:masterClrMapping/>
  </p:clrMapOvr>
  <p:transition spd="med">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F60E962-EFAE-4408-2B02-CD9FB415D137}"/>
              </a:ext>
            </a:extLst>
          </p:cNvPr>
          <p:cNvSpPr>
            <a:spLocks noGrp="1"/>
          </p:cNvSpPr>
          <p:nvPr>
            <p:ph type="pic" sz="quarter" idx="10"/>
          </p:nvPr>
        </p:nvSpPr>
        <p:spPr>
          <a:xfrm>
            <a:off x="0" y="560388"/>
            <a:ext cx="12192000" cy="6297612"/>
          </a:xfrm>
        </p:spPr>
        <p:txBody>
          <a:bodyPr/>
          <a:lstStyle/>
          <a:p>
            <a:endParaRPr lang="en-US" dirty="0"/>
          </a:p>
        </p:txBody>
      </p:sp>
      <p:sp>
        <p:nvSpPr>
          <p:cNvPr id="9" name="Picture Placeholder 11">
            <a:extLst>
              <a:ext uri="{FF2B5EF4-FFF2-40B4-BE49-F238E27FC236}">
                <a16:creationId xmlns:a16="http://schemas.microsoft.com/office/drawing/2014/main" id="{67895EC5-BF34-EBEF-3D04-1E0D1E64934A}"/>
              </a:ext>
            </a:extLst>
          </p:cNvPr>
          <p:cNvSpPr>
            <a:spLocks noGrp="1"/>
          </p:cNvSpPr>
          <p:nvPr>
            <p:ph type="pic" sz="quarter" idx="13"/>
          </p:nvPr>
        </p:nvSpPr>
        <p:spPr>
          <a:xfrm>
            <a:off x="5726111" y="4267200"/>
            <a:ext cx="1417637" cy="2130422"/>
          </a:xfrm>
        </p:spPr>
        <p:txBody>
          <a:bodyPr/>
          <a:lstStyle/>
          <a:p>
            <a:endParaRPr lang="en-US" dirty="0"/>
          </a:p>
        </p:txBody>
      </p:sp>
      <p:sp>
        <p:nvSpPr>
          <p:cNvPr id="10" name="Picture Placeholder 11">
            <a:extLst>
              <a:ext uri="{FF2B5EF4-FFF2-40B4-BE49-F238E27FC236}">
                <a16:creationId xmlns:a16="http://schemas.microsoft.com/office/drawing/2014/main" id="{C4714531-F919-43DB-77C2-2859B3412343}"/>
              </a:ext>
            </a:extLst>
          </p:cNvPr>
          <p:cNvSpPr>
            <a:spLocks noGrp="1"/>
          </p:cNvSpPr>
          <p:nvPr>
            <p:ph type="pic" sz="quarter" idx="14"/>
          </p:nvPr>
        </p:nvSpPr>
        <p:spPr>
          <a:xfrm>
            <a:off x="7988075" y="4267200"/>
            <a:ext cx="1417637" cy="2130422"/>
          </a:xfrm>
        </p:spPr>
        <p:txBody>
          <a:bodyPr/>
          <a:lstStyle/>
          <a:p>
            <a:endParaRPr lang="en-US"/>
          </a:p>
        </p:txBody>
      </p:sp>
      <p:sp>
        <p:nvSpPr>
          <p:cNvPr id="11" name="Picture Placeholder 11">
            <a:extLst>
              <a:ext uri="{FF2B5EF4-FFF2-40B4-BE49-F238E27FC236}">
                <a16:creationId xmlns:a16="http://schemas.microsoft.com/office/drawing/2014/main" id="{C67E6F90-3F65-34CD-7DDD-AB708C77EE71}"/>
              </a:ext>
            </a:extLst>
          </p:cNvPr>
          <p:cNvSpPr>
            <a:spLocks noGrp="1"/>
          </p:cNvSpPr>
          <p:nvPr>
            <p:ph type="pic" sz="quarter" idx="15"/>
          </p:nvPr>
        </p:nvSpPr>
        <p:spPr>
          <a:xfrm>
            <a:off x="10250038" y="4267197"/>
            <a:ext cx="1417637" cy="2130425"/>
          </a:xfrm>
        </p:spPr>
        <p:txBody>
          <a:bodyPr/>
          <a:lstStyle/>
          <a:p>
            <a:endParaRPr lang="en-US"/>
          </a:p>
        </p:txBody>
      </p:sp>
      <p:sp>
        <p:nvSpPr>
          <p:cNvPr id="12" name="Picture Placeholder 11">
            <a:extLst>
              <a:ext uri="{FF2B5EF4-FFF2-40B4-BE49-F238E27FC236}">
                <a16:creationId xmlns:a16="http://schemas.microsoft.com/office/drawing/2014/main" id="{2BE83CF4-847F-6538-421C-3A68F0B61AA6}"/>
              </a:ext>
            </a:extLst>
          </p:cNvPr>
          <p:cNvSpPr>
            <a:spLocks noGrp="1"/>
          </p:cNvSpPr>
          <p:nvPr>
            <p:ph type="pic" sz="quarter" idx="16"/>
          </p:nvPr>
        </p:nvSpPr>
        <p:spPr>
          <a:xfrm>
            <a:off x="3464149" y="4267200"/>
            <a:ext cx="1417637" cy="2130422"/>
          </a:xfrm>
        </p:spPr>
        <p:txBody>
          <a:bodyPr/>
          <a:lstStyle/>
          <a:p>
            <a:endParaRPr lang="en-US"/>
          </a:p>
        </p:txBody>
      </p:sp>
      <p:sp>
        <p:nvSpPr>
          <p:cNvPr id="13" name="Picture Placeholder 11">
            <a:extLst>
              <a:ext uri="{FF2B5EF4-FFF2-40B4-BE49-F238E27FC236}">
                <a16:creationId xmlns:a16="http://schemas.microsoft.com/office/drawing/2014/main" id="{EF481335-3E48-2BB6-2671-1AF85BD1EEDE}"/>
              </a:ext>
            </a:extLst>
          </p:cNvPr>
          <p:cNvSpPr>
            <a:spLocks noGrp="1"/>
          </p:cNvSpPr>
          <p:nvPr>
            <p:ph type="pic" sz="quarter" idx="17"/>
          </p:nvPr>
        </p:nvSpPr>
        <p:spPr>
          <a:xfrm>
            <a:off x="1202185" y="4267200"/>
            <a:ext cx="1417637" cy="2130422"/>
          </a:xfrm>
        </p:spPr>
        <p:txBody>
          <a:bodyPr/>
          <a:lstStyle/>
          <a:p>
            <a:endParaRPr lang="en-US"/>
          </a:p>
        </p:txBody>
      </p:sp>
    </p:spTree>
    <p:extLst>
      <p:ext uri="{BB962C8B-B14F-4D97-AF65-F5344CB8AC3E}">
        <p14:creationId xmlns:p14="http://schemas.microsoft.com/office/powerpoint/2010/main" val="3683672061"/>
      </p:ext>
    </p:extLst>
  </p:cSld>
  <p:clrMapOvr>
    <a:masterClrMapping/>
  </p:clrMapOvr>
  <p:transition spd="med">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D53C572-FE1A-598E-0D80-0FE8976A926C}"/>
              </a:ext>
            </a:extLst>
          </p:cNvPr>
          <p:cNvSpPr>
            <a:spLocks noGrp="1"/>
          </p:cNvSpPr>
          <p:nvPr>
            <p:ph type="pic" sz="quarter" idx="10"/>
          </p:nvPr>
        </p:nvSpPr>
        <p:spPr>
          <a:xfrm>
            <a:off x="1498178" y="691616"/>
            <a:ext cx="3272605" cy="4919302"/>
          </a:xfrm>
        </p:spPr>
        <p:txBody>
          <a:bodyPr/>
          <a:lstStyle/>
          <a:p>
            <a:endParaRPr lang="en-US"/>
          </a:p>
        </p:txBody>
      </p:sp>
    </p:spTree>
    <p:extLst>
      <p:ext uri="{BB962C8B-B14F-4D97-AF65-F5344CB8AC3E}">
        <p14:creationId xmlns:p14="http://schemas.microsoft.com/office/powerpoint/2010/main" val="2669688495"/>
      </p:ext>
    </p:extLst>
  </p:cSld>
  <p:clrMapOvr>
    <a:masterClrMapping/>
  </p:clrMapOvr>
  <p:transition spd="med">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2443F7E-A87C-F0A5-E99A-29A0B697B9BF}"/>
              </a:ext>
            </a:extLst>
          </p:cNvPr>
          <p:cNvSpPr>
            <a:spLocks noGrp="1"/>
          </p:cNvSpPr>
          <p:nvPr>
            <p:ph type="pic" sz="quarter" idx="10"/>
          </p:nvPr>
        </p:nvSpPr>
        <p:spPr>
          <a:xfrm>
            <a:off x="0" y="560388"/>
            <a:ext cx="12192000" cy="6297612"/>
          </a:xfrm>
        </p:spPr>
        <p:txBody>
          <a:bodyPr/>
          <a:lstStyle/>
          <a:p>
            <a:endParaRPr lang="en-US"/>
          </a:p>
        </p:txBody>
      </p:sp>
      <p:sp>
        <p:nvSpPr>
          <p:cNvPr id="13" name="Picture Placeholder 12">
            <a:extLst>
              <a:ext uri="{FF2B5EF4-FFF2-40B4-BE49-F238E27FC236}">
                <a16:creationId xmlns:a16="http://schemas.microsoft.com/office/drawing/2014/main" id="{0B6E2A39-65E3-1910-E882-4667C4029CC7}"/>
              </a:ext>
            </a:extLst>
          </p:cNvPr>
          <p:cNvSpPr>
            <a:spLocks noGrp="1"/>
          </p:cNvSpPr>
          <p:nvPr>
            <p:ph type="pic" sz="quarter" idx="11"/>
          </p:nvPr>
        </p:nvSpPr>
        <p:spPr>
          <a:xfrm>
            <a:off x="1212850" y="1925638"/>
            <a:ext cx="2782888" cy="1652587"/>
          </a:xfrm>
          <a:prstGeom prst="round2SameRect">
            <a:avLst/>
          </a:prstGeom>
        </p:spPr>
        <p:txBody>
          <a:bodyPr/>
          <a:lstStyle/>
          <a:p>
            <a:endParaRPr lang="en-US"/>
          </a:p>
        </p:txBody>
      </p:sp>
      <p:sp>
        <p:nvSpPr>
          <p:cNvPr id="14" name="Picture Placeholder 12">
            <a:extLst>
              <a:ext uri="{FF2B5EF4-FFF2-40B4-BE49-F238E27FC236}">
                <a16:creationId xmlns:a16="http://schemas.microsoft.com/office/drawing/2014/main" id="{F09859CD-E90D-D7F0-DB8E-CC3BB7632EBB}"/>
              </a:ext>
            </a:extLst>
          </p:cNvPr>
          <p:cNvSpPr>
            <a:spLocks noGrp="1"/>
          </p:cNvSpPr>
          <p:nvPr>
            <p:ph type="pic" sz="quarter" idx="12"/>
          </p:nvPr>
        </p:nvSpPr>
        <p:spPr>
          <a:xfrm>
            <a:off x="4704313" y="1924877"/>
            <a:ext cx="2782888" cy="1652587"/>
          </a:xfrm>
          <a:prstGeom prst="round2SameRect">
            <a:avLst/>
          </a:prstGeom>
        </p:spPr>
        <p:txBody>
          <a:bodyPr/>
          <a:lstStyle/>
          <a:p>
            <a:endParaRPr lang="en-US"/>
          </a:p>
        </p:txBody>
      </p:sp>
      <p:sp>
        <p:nvSpPr>
          <p:cNvPr id="15" name="Picture Placeholder 12">
            <a:extLst>
              <a:ext uri="{FF2B5EF4-FFF2-40B4-BE49-F238E27FC236}">
                <a16:creationId xmlns:a16="http://schemas.microsoft.com/office/drawing/2014/main" id="{7F52DF3F-61A3-D5F1-EC2F-1364B4099A41}"/>
              </a:ext>
            </a:extLst>
          </p:cNvPr>
          <p:cNvSpPr>
            <a:spLocks noGrp="1"/>
          </p:cNvSpPr>
          <p:nvPr>
            <p:ph type="pic" sz="quarter" idx="13"/>
          </p:nvPr>
        </p:nvSpPr>
        <p:spPr>
          <a:xfrm>
            <a:off x="8196502" y="1918414"/>
            <a:ext cx="2782888" cy="1652587"/>
          </a:xfrm>
          <a:prstGeom prst="round2SameRect">
            <a:avLst/>
          </a:prstGeom>
        </p:spPr>
        <p:txBody>
          <a:bodyPr/>
          <a:lstStyle/>
          <a:p>
            <a:endParaRPr lang="en-US"/>
          </a:p>
        </p:txBody>
      </p:sp>
    </p:spTree>
    <p:extLst>
      <p:ext uri="{BB962C8B-B14F-4D97-AF65-F5344CB8AC3E}">
        <p14:creationId xmlns:p14="http://schemas.microsoft.com/office/powerpoint/2010/main" val="1758275216"/>
      </p:ext>
    </p:extLst>
  </p:cSld>
  <p:clrMapOvr>
    <a:masterClrMapping/>
  </p:clrMapOvr>
  <p:transition spd="med">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531A307-DED9-36F4-F2D0-84D3A477AF5E}"/>
              </a:ext>
            </a:extLst>
          </p:cNvPr>
          <p:cNvSpPr>
            <a:spLocks noGrp="1"/>
          </p:cNvSpPr>
          <p:nvPr>
            <p:ph type="pic" sz="quarter" idx="10"/>
          </p:nvPr>
        </p:nvSpPr>
        <p:spPr>
          <a:xfrm>
            <a:off x="0" y="520700"/>
            <a:ext cx="12192000" cy="6337300"/>
          </a:xfrm>
        </p:spPr>
        <p:txBody>
          <a:bodyPr/>
          <a:lstStyle/>
          <a:p>
            <a:endParaRPr lang="en-US"/>
          </a:p>
        </p:txBody>
      </p:sp>
    </p:spTree>
    <p:extLst>
      <p:ext uri="{BB962C8B-B14F-4D97-AF65-F5344CB8AC3E}">
        <p14:creationId xmlns:p14="http://schemas.microsoft.com/office/powerpoint/2010/main" val="4146165982"/>
      </p:ext>
    </p:extLst>
  </p:cSld>
  <p:clrMapOvr>
    <a:masterClrMapping/>
  </p:clrMapOvr>
  <p:transition spd="med">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FB9C9095-4EA6-75A4-7814-E3F332F91B77}"/>
              </a:ext>
            </a:extLst>
          </p:cNvPr>
          <p:cNvSpPr>
            <a:spLocks noGrp="1"/>
          </p:cNvSpPr>
          <p:nvPr>
            <p:ph type="pic" sz="quarter" idx="10"/>
          </p:nvPr>
        </p:nvSpPr>
        <p:spPr>
          <a:xfrm>
            <a:off x="6339841" y="1961988"/>
            <a:ext cx="1673859" cy="2047302"/>
          </a:xfrm>
        </p:spPr>
        <p:txBody>
          <a:bodyPr/>
          <a:lstStyle/>
          <a:p>
            <a:endParaRPr lang="en-US"/>
          </a:p>
        </p:txBody>
      </p:sp>
      <p:sp>
        <p:nvSpPr>
          <p:cNvPr id="18" name="Picture Placeholder 16">
            <a:extLst>
              <a:ext uri="{FF2B5EF4-FFF2-40B4-BE49-F238E27FC236}">
                <a16:creationId xmlns:a16="http://schemas.microsoft.com/office/drawing/2014/main" id="{B9255302-B9E1-65D6-CE85-3AC557E83A78}"/>
              </a:ext>
            </a:extLst>
          </p:cNvPr>
          <p:cNvSpPr>
            <a:spLocks noGrp="1"/>
          </p:cNvSpPr>
          <p:nvPr>
            <p:ph type="pic" sz="quarter" idx="11"/>
          </p:nvPr>
        </p:nvSpPr>
        <p:spPr>
          <a:xfrm>
            <a:off x="6339558" y="4230857"/>
            <a:ext cx="1673859" cy="2047302"/>
          </a:xfrm>
        </p:spPr>
        <p:txBody>
          <a:bodyPr/>
          <a:lstStyle/>
          <a:p>
            <a:endParaRPr lang="en-US"/>
          </a:p>
        </p:txBody>
      </p:sp>
      <p:sp>
        <p:nvSpPr>
          <p:cNvPr id="19" name="Picture Placeholder 16">
            <a:extLst>
              <a:ext uri="{FF2B5EF4-FFF2-40B4-BE49-F238E27FC236}">
                <a16:creationId xmlns:a16="http://schemas.microsoft.com/office/drawing/2014/main" id="{5960C5DE-C2F4-7B69-E6B2-0AAE87424862}"/>
              </a:ext>
            </a:extLst>
          </p:cNvPr>
          <p:cNvSpPr>
            <a:spLocks noGrp="1"/>
          </p:cNvSpPr>
          <p:nvPr>
            <p:ph type="pic" sz="quarter" idx="12"/>
          </p:nvPr>
        </p:nvSpPr>
        <p:spPr>
          <a:xfrm>
            <a:off x="370173" y="1961988"/>
            <a:ext cx="1673859" cy="2047302"/>
          </a:xfrm>
        </p:spPr>
        <p:txBody>
          <a:bodyPr/>
          <a:lstStyle/>
          <a:p>
            <a:endParaRPr lang="en-US"/>
          </a:p>
        </p:txBody>
      </p:sp>
      <p:sp>
        <p:nvSpPr>
          <p:cNvPr id="20" name="Picture Placeholder 16">
            <a:extLst>
              <a:ext uri="{FF2B5EF4-FFF2-40B4-BE49-F238E27FC236}">
                <a16:creationId xmlns:a16="http://schemas.microsoft.com/office/drawing/2014/main" id="{6F5A4E43-DE1F-332E-3D9A-01F1818E3C7F}"/>
              </a:ext>
            </a:extLst>
          </p:cNvPr>
          <p:cNvSpPr>
            <a:spLocks noGrp="1"/>
          </p:cNvSpPr>
          <p:nvPr>
            <p:ph type="pic" sz="quarter" idx="13"/>
          </p:nvPr>
        </p:nvSpPr>
        <p:spPr>
          <a:xfrm>
            <a:off x="370173" y="4230857"/>
            <a:ext cx="1673859" cy="2047302"/>
          </a:xfrm>
        </p:spPr>
        <p:txBody>
          <a:bodyPr/>
          <a:lstStyle/>
          <a:p>
            <a:endParaRPr lang="en-US"/>
          </a:p>
        </p:txBody>
      </p:sp>
    </p:spTree>
    <p:extLst>
      <p:ext uri="{BB962C8B-B14F-4D97-AF65-F5344CB8AC3E}">
        <p14:creationId xmlns:p14="http://schemas.microsoft.com/office/powerpoint/2010/main" val="966066747"/>
      </p:ext>
    </p:extLst>
  </p:cSld>
  <p:clrMapOvr>
    <a:masterClrMapping/>
  </p:clrMapOvr>
  <p:transition spd="med">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5621B-3DB8-D60B-D104-A96AD94E8B00}"/>
              </a:ext>
            </a:extLst>
          </p:cNvPr>
          <p:cNvSpPr>
            <a:spLocks noGrp="1"/>
          </p:cNvSpPr>
          <p:nvPr>
            <p:ph type="pic" sz="quarter" idx="10"/>
          </p:nvPr>
        </p:nvSpPr>
        <p:spPr>
          <a:xfrm>
            <a:off x="4055844" y="1206500"/>
            <a:ext cx="4081681" cy="2930525"/>
          </a:xfrm>
          <a:prstGeom prst="round2SameRect">
            <a:avLst>
              <a:gd name="adj1" fmla="val 20629"/>
              <a:gd name="adj2" fmla="val 0"/>
            </a:avLst>
          </a:prstGeom>
        </p:spPr>
        <p:txBody>
          <a:bodyPr/>
          <a:lstStyle/>
          <a:p>
            <a:endParaRPr lang="en-US"/>
          </a:p>
        </p:txBody>
      </p:sp>
    </p:spTree>
    <p:extLst>
      <p:ext uri="{BB962C8B-B14F-4D97-AF65-F5344CB8AC3E}">
        <p14:creationId xmlns:p14="http://schemas.microsoft.com/office/powerpoint/2010/main" val="3614453402"/>
      </p:ext>
    </p:extLst>
  </p:cSld>
  <p:clrMapOvr>
    <a:masterClrMapping/>
  </p:clrMapOvr>
  <p:transition spd="med">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3FF4664-0037-BFAD-18C2-8501AF63376D}"/>
              </a:ext>
            </a:extLst>
          </p:cNvPr>
          <p:cNvSpPr>
            <a:spLocks noGrp="1"/>
          </p:cNvSpPr>
          <p:nvPr>
            <p:ph type="pic" sz="quarter" idx="10"/>
          </p:nvPr>
        </p:nvSpPr>
        <p:spPr>
          <a:xfrm>
            <a:off x="229372" y="1453358"/>
            <a:ext cx="2701803" cy="1773936"/>
          </a:xfrm>
          <a:prstGeom prst="roundRect">
            <a:avLst>
              <a:gd name="adj" fmla="val 5212"/>
            </a:avLst>
          </a:prstGeom>
        </p:spPr>
        <p:txBody>
          <a:bodyPr/>
          <a:lstStyle/>
          <a:p>
            <a:endParaRPr lang="en-US"/>
          </a:p>
        </p:txBody>
      </p:sp>
      <p:sp>
        <p:nvSpPr>
          <p:cNvPr id="12" name="Picture Placeholder 10">
            <a:extLst>
              <a:ext uri="{FF2B5EF4-FFF2-40B4-BE49-F238E27FC236}">
                <a16:creationId xmlns:a16="http://schemas.microsoft.com/office/drawing/2014/main" id="{0CC9E875-4297-3BF3-8EB3-1B5E7DF7D6A0}"/>
              </a:ext>
            </a:extLst>
          </p:cNvPr>
          <p:cNvSpPr>
            <a:spLocks noGrp="1"/>
          </p:cNvSpPr>
          <p:nvPr>
            <p:ph type="pic" sz="quarter" idx="11"/>
          </p:nvPr>
        </p:nvSpPr>
        <p:spPr>
          <a:xfrm>
            <a:off x="3223637" y="1452282"/>
            <a:ext cx="2701803" cy="1773936"/>
          </a:xfrm>
          <a:prstGeom prst="roundRect">
            <a:avLst>
              <a:gd name="adj" fmla="val 5212"/>
            </a:avLst>
          </a:prstGeom>
        </p:spPr>
        <p:txBody>
          <a:bodyPr/>
          <a:lstStyle/>
          <a:p>
            <a:endParaRPr lang="en-US"/>
          </a:p>
        </p:txBody>
      </p:sp>
      <p:sp>
        <p:nvSpPr>
          <p:cNvPr id="13" name="Picture Placeholder 10">
            <a:extLst>
              <a:ext uri="{FF2B5EF4-FFF2-40B4-BE49-F238E27FC236}">
                <a16:creationId xmlns:a16="http://schemas.microsoft.com/office/drawing/2014/main" id="{02EA8DC4-055A-B93C-75EF-B9DDB61AB469}"/>
              </a:ext>
            </a:extLst>
          </p:cNvPr>
          <p:cNvSpPr>
            <a:spLocks noGrp="1"/>
          </p:cNvSpPr>
          <p:nvPr>
            <p:ph type="pic" sz="quarter" idx="12"/>
          </p:nvPr>
        </p:nvSpPr>
        <p:spPr>
          <a:xfrm>
            <a:off x="6217779" y="1453358"/>
            <a:ext cx="2701803" cy="1773936"/>
          </a:xfrm>
          <a:prstGeom prst="roundRect">
            <a:avLst>
              <a:gd name="adj" fmla="val 5212"/>
            </a:avLst>
          </a:prstGeom>
        </p:spPr>
        <p:txBody>
          <a:bodyPr/>
          <a:lstStyle/>
          <a:p>
            <a:endParaRPr lang="en-US"/>
          </a:p>
        </p:txBody>
      </p:sp>
      <p:sp>
        <p:nvSpPr>
          <p:cNvPr id="14" name="Picture Placeholder 10">
            <a:extLst>
              <a:ext uri="{FF2B5EF4-FFF2-40B4-BE49-F238E27FC236}">
                <a16:creationId xmlns:a16="http://schemas.microsoft.com/office/drawing/2014/main" id="{99EFECC8-87BB-8A7E-0ED7-D283EAFEAB05}"/>
              </a:ext>
            </a:extLst>
          </p:cNvPr>
          <p:cNvSpPr>
            <a:spLocks noGrp="1"/>
          </p:cNvSpPr>
          <p:nvPr>
            <p:ph type="pic" sz="quarter" idx="13"/>
          </p:nvPr>
        </p:nvSpPr>
        <p:spPr>
          <a:xfrm>
            <a:off x="9212044" y="1452282"/>
            <a:ext cx="2701803" cy="1773936"/>
          </a:xfrm>
          <a:prstGeom prst="roundRect">
            <a:avLst>
              <a:gd name="adj" fmla="val 5212"/>
            </a:avLst>
          </a:prstGeom>
        </p:spPr>
        <p:txBody>
          <a:bodyPr/>
          <a:lstStyle/>
          <a:p>
            <a:endParaRPr lang="en-US"/>
          </a:p>
        </p:txBody>
      </p:sp>
    </p:spTree>
    <p:extLst>
      <p:ext uri="{BB962C8B-B14F-4D97-AF65-F5344CB8AC3E}">
        <p14:creationId xmlns:p14="http://schemas.microsoft.com/office/powerpoint/2010/main" val="4261555462"/>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B2C7274-C493-D144-F2F0-A01489C376ED}"/>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53794470-7247-DBFC-CE48-19C38E61B1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970DB8EF-1A22-A3AA-93B4-7BF154E91924}"/>
              </a:ext>
            </a:extLst>
          </p:cNvPr>
          <p:cNvSpPr>
            <a:spLocks noGrp="1"/>
          </p:cNvSpPr>
          <p:nvPr>
            <p:ph type="dt" sz="half" idx="10"/>
          </p:nvPr>
        </p:nvSpPr>
        <p:spPr/>
        <p:txBody>
          <a:bodyPr/>
          <a:lstStyle/>
          <a:p>
            <a:fld id="{83B9DE87-46A0-4D31-B987-FA4B9C47BE55}" type="datetimeFigureOut">
              <a:rPr lang="el-GR" smtClean="0"/>
              <a:t>26/6/2023</a:t>
            </a:fld>
            <a:endParaRPr lang="el-GR"/>
          </a:p>
        </p:txBody>
      </p:sp>
      <p:sp>
        <p:nvSpPr>
          <p:cNvPr id="5" name="Θέση υποσέλιδου 4">
            <a:extLst>
              <a:ext uri="{FF2B5EF4-FFF2-40B4-BE49-F238E27FC236}">
                <a16:creationId xmlns:a16="http://schemas.microsoft.com/office/drawing/2014/main" id="{CAD824AC-3780-8202-9D5B-DDAB4C1C8529}"/>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83EEA403-F5D3-7A53-E7B9-E68CF54FD845}"/>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1787050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3AA7D08-2DCC-3234-55D7-C4C03C6CC0B2}"/>
              </a:ext>
            </a:extLst>
          </p:cNvPr>
          <p:cNvSpPr>
            <a:spLocks noGrp="1"/>
          </p:cNvSpPr>
          <p:nvPr>
            <p:ph type="pic" sz="quarter" idx="10"/>
          </p:nvPr>
        </p:nvSpPr>
        <p:spPr>
          <a:xfrm>
            <a:off x="1665109" y="1658938"/>
            <a:ext cx="2066328" cy="3589923"/>
          </a:xfrm>
          <a:prstGeom prst="roundRect">
            <a:avLst>
              <a:gd name="adj" fmla="val 12365"/>
            </a:avLst>
          </a:prstGeom>
        </p:spPr>
        <p:txBody>
          <a:bodyPr/>
          <a:lstStyle/>
          <a:p>
            <a:endParaRPr lang="en-US"/>
          </a:p>
        </p:txBody>
      </p:sp>
      <p:sp>
        <p:nvSpPr>
          <p:cNvPr id="12" name="Picture Placeholder 10">
            <a:extLst>
              <a:ext uri="{FF2B5EF4-FFF2-40B4-BE49-F238E27FC236}">
                <a16:creationId xmlns:a16="http://schemas.microsoft.com/office/drawing/2014/main" id="{3180D72E-FACD-66FE-739F-E652173C7357}"/>
              </a:ext>
            </a:extLst>
          </p:cNvPr>
          <p:cNvSpPr>
            <a:spLocks noGrp="1"/>
          </p:cNvSpPr>
          <p:nvPr>
            <p:ph type="pic" sz="quarter" idx="11"/>
          </p:nvPr>
        </p:nvSpPr>
        <p:spPr>
          <a:xfrm>
            <a:off x="8460563" y="1658938"/>
            <a:ext cx="2066328" cy="3589923"/>
          </a:xfrm>
          <a:prstGeom prst="roundRect">
            <a:avLst>
              <a:gd name="adj" fmla="val 12365"/>
            </a:avLst>
          </a:prstGeom>
        </p:spPr>
        <p:txBody>
          <a:bodyPr/>
          <a:lstStyle/>
          <a:p>
            <a:endParaRPr lang="en-US"/>
          </a:p>
        </p:txBody>
      </p:sp>
      <p:sp>
        <p:nvSpPr>
          <p:cNvPr id="14" name="Picture Placeholder 10">
            <a:extLst>
              <a:ext uri="{FF2B5EF4-FFF2-40B4-BE49-F238E27FC236}">
                <a16:creationId xmlns:a16="http://schemas.microsoft.com/office/drawing/2014/main" id="{F3017683-2263-6F98-1B04-DAA9FE8E3879}"/>
              </a:ext>
            </a:extLst>
          </p:cNvPr>
          <p:cNvSpPr>
            <a:spLocks noGrp="1"/>
          </p:cNvSpPr>
          <p:nvPr>
            <p:ph type="pic" sz="quarter" idx="12"/>
          </p:nvPr>
        </p:nvSpPr>
        <p:spPr>
          <a:xfrm>
            <a:off x="10865059" y="2141659"/>
            <a:ext cx="1326941" cy="2500801"/>
          </a:xfrm>
          <a:prstGeom prst="roundRect">
            <a:avLst>
              <a:gd name="adj" fmla="val 12365"/>
            </a:avLst>
          </a:prstGeom>
        </p:spPr>
        <p:txBody>
          <a:bodyPr/>
          <a:lstStyle/>
          <a:p>
            <a:endParaRPr lang="en-US" dirty="0"/>
          </a:p>
        </p:txBody>
      </p:sp>
      <p:sp>
        <p:nvSpPr>
          <p:cNvPr id="15" name="Picture Placeholder 10">
            <a:extLst>
              <a:ext uri="{FF2B5EF4-FFF2-40B4-BE49-F238E27FC236}">
                <a16:creationId xmlns:a16="http://schemas.microsoft.com/office/drawing/2014/main" id="{9CBC3E43-ABED-D66B-CC9A-A22688211870}"/>
              </a:ext>
            </a:extLst>
          </p:cNvPr>
          <p:cNvSpPr>
            <a:spLocks noGrp="1"/>
          </p:cNvSpPr>
          <p:nvPr>
            <p:ph type="pic" sz="quarter" idx="13"/>
          </p:nvPr>
        </p:nvSpPr>
        <p:spPr>
          <a:xfrm>
            <a:off x="-13157" y="2178599"/>
            <a:ext cx="1326941" cy="2500801"/>
          </a:xfrm>
          <a:prstGeom prst="roundRect">
            <a:avLst>
              <a:gd name="adj" fmla="val 12365"/>
            </a:avLst>
          </a:prstGeom>
        </p:spPr>
        <p:txBody>
          <a:bodyPr/>
          <a:lstStyle/>
          <a:p>
            <a:endParaRPr lang="en-US"/>
          </a:p>
        </p:txBody>
      </p:sp>
    </p:spTree>
    <p:extLst>
      <p:ext uri="{BB962C8B-B14F-4D97-AF65-F5344CB8AC3E}">
        <p14:creationId xmlns:p14="http://schemas.microsoft.com/office/powerpoint/2010/main" val="1137684550"/>
      </p:ext>
    </p:extLst>
  </p:cSld>
  <p:clrMapOvr>
    <a:masterClrMapping/>
  </p:clrMapOvr>
  <p:transition spd="med">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C6EC-1A59-4462-B726-BA201D216C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9D6B30-FB8A-4D49-B9A8-2347CEE13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F8BAC3-F5DC-4C62-927B-F4BA5A8C9504}"/>
              </a:ext>
            </a:extLst>
          </p:cNvPr>
          <p:cNvSpPr>
            <a:spLocks noGrp="1"/>
          </p:cNvSpPr>
          <p:nvPr>
            <p:ph type="dt" sz="half" idx="10"/>
          </p:nvPr>
        </p:nvSpPr>
        <p:spPr/>
        <p:txBody>
          <a:bodyPr/>
          <a:lstStyle/>
          <a:p>
            <a:fld id="{9B6489C7-EEC1-4E5B-AF60-D9CD03426B89}" type="datetimeFigureOut">
              <a:rPr lang="en-US" smtClean="0"/>
              <a:t>6/26/2023</a:t>
            </a:fld>
            <a:endParaRPr lang="en-US"/>
          </a:p>
        </p:txBody>
      </p:sp>
      <p:sp>
        <p:nvSpPr>
          <p:cNvPr id="5" name="Footer Placeholder 4">
            <a:extLst>
              <a:ext uri="{FF2B5EF4-FFF2-40B4-BE49-F238E27FC236}">
                <a16:creationId xmlns:a16="http://schemas.microsoft.com/office/drawing/2014/main" id="{EA507B28-8A39-473D-9909-18B0727FE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67E29-5A46-4FEC-915E-B8AE40A4684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664364365"/>
      </p:ext>
    </p:extLst>
  </p:cSld>
  <p:clrMapOvr>
    <a:masterClrMapping/>
  </p:clrMapOvr>
  <p:transition spd="med">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EAAE-B531-45A8-A047-15A54D3EB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657D0A-24E2-4F02-B6A7-3AE2EE7E0A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4A571-662C-4C99-8E20-9B2DB49D515A}"/>
              </a:ext>
            </a:extLst>
          </p:cNvPr>
          <p:cNvSpPr>
            <a:spLocks noGrp="1"/>
          </p:cNvSpPr>
          <p:nvPr>
            <p:ph type="dt" sz="half" idx="10"/>
          </p:nvPr>
        </p:nvSpPr>
        <p:spPr/>
        <p:txBody>
          <a:bodyPr/>
          <a:lstStyle/>
          <a:p>
            <a:fld id="{9B6489C7-EEC1-4E5B-AF60-D9CD03426B89}" type="datetimeFigureOut">
              <a:rPr lang="en-US" smtClean="0"/>
              <a:t>6/26/2023</a:t>
            </a:fld>
            <a:endParaRPr lang="en-US"/>
          </a:p>
        </p:txBody>
      </p:sp>
      <p:sp>
        <p:nvSpPr>
          <p:cNvPr id="5" name="Footer Placeholder 4">
            <a:extLst>
              <a:ext uri="{FF2B5EF4-FFF2-40B4-BE49-F238E27FC236}">
                <a16:creationId xmlns:a16="http://schemas.microsoft.com/office/drawing/2014/main" id="{89837317-8E4F-4D8E-8685-C00993398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4E379-5943-4483-B92D-6B973A839531}"/>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538616381"/>
      </p:ext>
    </p:extLst>
  </p:cSld>
  <p:clrMapOvr>
    <a:masterClrMapping/>
  </p:clrMapOvr>
  <p:transition spd="med">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5ED4-8583-4441-B304-88EC6E9786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873C83-49B9-4067-9119-A1D32F214A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2EC0A6-A497-4BED-A035-5269B342A94D}"/>
              </a:ext>
            </a:extLst>
          </p:cNvPr>
          <p:cNvSpPr>
            <a:spLocks noGrp="1"/>
          </p:cNvSpPr>
          <p:nvPr>
            <p:ph type="dt" sz="half" idx="10"/>
          </p:nvPr>
        </p:nvSpPr>
        <p:spPr/>
        <p:txBody>
          <a:bodyPr/>
          <a:lstStyle/>
          <a:p>
            <a:fld id="{9B6489C7-EEC1-4E5B-AF60-D9CD03426B89}" type="datetimeFigureOut">
              <a:rPr lang="en-US" smtClean="0"/>
              <a:t>6/26/2023</a:t>
            </a:fld>
            <a:endParaRPr lang="en-US"/>
          </a:p>
        </p:txBody>
      </p:sp>
      <p:sp>
        <p:nvSpPr>
          <p:cNvPr id="5" name="Footer Placeholder 4">
            <a:extLst>
              <a:ext uri="{FF2B5EF4-FFF2-40B4-BE49-F238E27FC236}">
                <a16:creationId xmlns:a16="http://schemas.microsoft.com/office/drawing/2014/main" id="{5C285122-4464-4D1F-88CB-07D57344F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65859-780A-45DF-B086-1476DFFE596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529001639"/>
      </p:ext>
    </p:extLst>
  </p:cSld>
  <p:clrMapOvr>
    <a:masterClrMapping/>
  </p:clrMapOvr>
  <p:transition spd="med">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9072-41F3-482E-8E7B-385EB88E4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AEA8DB-5CFD-4199-8CC8-32C630F96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001355-0338-4E45-89E7-B56FA9462A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F572BA-6B02-4278-BB13-E96CDBC42E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51F24-3E6C-4137-ADCB-66FA17B39A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59D400-650F-4045-BB53-27A220EC9A8D}"/>
              </a:ext>
            </a:extLst>
          </p:cNvPr>
          <p:cNvSpPr>
            <a:spLocks noGrp="1"/>
          </p:cNvSpPr>
          <p:nvPr>
            <p:ph type="dt" sz="half" idx="10"/>
          </p:nvPr>
        </p:nvSpPr>
        <p:spPr/>
        <p:txBody>
          <a:bodyPr/>
          <a:lstStyle/>
          <a:p>
            <a:fld id="{9B6489C7-EEC1-4E5B-AF60-D9CD03426B89}" type="datetimeFigureOut">
              <a:rPr lang="en-US" smtClean="0"/>
              <a:t>6/26/2023</a:t>
            </a:fld>
            <a:endParaRPr lang="en-US"/>
          </a:p>
        </p:txBody>
      </p:sp>
      <p:sp>
        <p:nvSpPr>
          <p:cNvPr id="8" name="Footer Placeholder 7">
            <a:extLst>
              <a:ext uri="{FF2B5EF4-FFF2-40B4-BE49-F238E27FC236}">
                <a16:creationId xmlns:a16="http://schemas.microsoft.com/office/drawing/2014/main" id="{7FA51A14-F0CD-4070-8023-24997E692C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38F0CD-FA26-4B50-9DCC-7AB4D760EEF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313079425"/>
      </p:ext>
    </p:extLst>
  </p:cSld>
  <p:clrMapOvr>
    <a:masterClrMapping/>
  </p:clrMapOvr>
  <p:transition spd="med">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E32EC-F955-4FED-86B5-EA306BFF1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69BE04-7DBE-4970-AF88-3184EC04C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09B11-EC89-41E1-B00D-3A8C79C3FA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B0F56-3BDA-477D-8EBF-A34D491540E5}"/>
              </a:ext>
            </a:extLst>
          </p:cNvPr>
          <p:cNvSpPr>
            <a:spLocks noGrp="1"/>
          </p:cNvSpPr>
          <p:nvPr>
            <p:ph type="dt" sz="half" idx="10"/>
          </p:nvPr>
        </p:nvSpPr>
        <p:spPr/>
        <p:txBody>
          <a:bodyPr/>
          <a:lstStyle/>
          <a:p>
            <a:fld id="{9B6489C7-EEC1-4E5B-AF60-D9CD03426B89}" type="datetimeFigureOut">
              <a:rPr lang="en-US" smtClean="0"/>
              <a:t>6/26/2023</a:t>
            </a:fld>
            <a:endParaRPr lang="en-US"/>
          </a:p>
        </p:txBody>
      </p:sp>
      <p:sp>
        <p:nvSpPr>
          <p:cNvPr id="6" name="Footer Placeholder 5">
            <a:extLst>
              <a:ext uri="{FF2B5EF4-FFF2-40B4-BE49-F238E27FC236}">
                <a16:creationId xmlns:a16="http://schemas.microsoft.com/office/drawing/2014/main" id="{E17A5CD5-62B0-43A4-9A45-077E986A2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AC69F-57DC-4DBE-A721-03103C77E2DC}"/>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060200043"/>
      </p:ext>
    </p:extLst>
  </p:cSld>
  <p:clrMapOvr>
    <a:masterClrMapping/>
  </p:clrMapOvr>
  <p:transition spd="med">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09AD7E-3DA5-EEE4-2077-B93B6E21E44C}"/>
              </a:ext>
            </a:extLst>
          </p:cNvPr>
          <p:cNvSpPr>
            <a:spLocks noGrp="1"/>
          </p:cNvSpPr>
          <p:nvPr>
            <p:ph type="pic" sz="quarter" idx="10"/>
          </p:nvPr>
        </p:nvSpPr>
        <p:spPr>
          <a:xfrm>
            <a:off x="0" y="0"/>
            <a:ext cx="12192000" cy="3614737"/>
          </a:xfrm>
        </p:spPr>
        <p:txBody>
          <a:bodyPr/>
          <a:lstStyle/>
          <a:p>
            <a:endParaRPr lang="en-US"/>
          </a:p>
        </p:txBody>
      </p:sp>
    </p:spTree>
    <p:extLst>
      <p:ext uri="{BB962C8B-B14F-4D97-AF65-F5344CB8AC3E}">
        <p14:creationId xmlns:p14="http://schemas.microsoft.com/office/powerpoint/2010/main" val="3504395569"/>
      </p:ext>
    </p:extLst>
  </p:cSld>
  <p:clrMapOvr>
    <a:masterClrMapping/>
  </p:clrMapOvr>
  <p:transition spd="med">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9966-1875-484E-A66A-DB4DB4163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CC71E-40FA-47A7-96B6-FFCD28DC19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62D945-A600-44FC-9B3F-12223E5E1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9ECFD-123F-4BEE-AFCF-3176B5A06234}"/>
              </a:ext>
            </a:extLst>
          </p:cNvPr>
          <p:cNvSpPr>
            <a:spLocks noGrp="1"/>
          </p:cNvSpPr>
          <p:nvPr>
            <p:ph type="dt" sz="half" idx="10"/>
          </p:nvPr>
        </p:nvSpPr>
        <p:spPr/>
        <p:txBody>
          <a:bodyPr/>
          <a:lstStyle/>
          <a:p>
            <a:fld id="{9B6489C7-EEC1-4E5B-AF60-D9CD03426B89}" type="datetimeFigureOut">
              <a:rPr lang="en-US" smtClean="0"/>
              <a:t>6/26/2023</a:t>
            </a:fld>
            <a:endParaRPr lang="en-US"/>
          </a:p>
        </p:txBody>
      </p:sp>
      <p:sp>
        <p:nvSpPr>
          <p:cNvPr id="6" name="Footer Placeholder 5">
            <a:extLst>
              <a:ext uri="{FF2B5EF4-FFF2-40B4-BE49-F238E27FC236}">
                <a16:creationId xmlns:a16="http://schemas.microsoft.com/office/drawing/2014/main" id="{87F6128A-D107-499A-9DCB-71A9C5BBD9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69861-A195-4845-95F0-E52D0CEC15C4}"/>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713238810"/>
      </p:ext>
    </p:extLst>
  </p:cSld>
  <p:clrMapOvr>
    <a:masterClrMapping/>
  </p:clrMapOvr>
  <p:transition spd="med">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DBDF-3D03-4FD2-BA64-535AACEBA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7784D9-0A1F-442F-AEFF-E81363C02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D97BAA-63A1-423C-BCF2-FBAAD0FAF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4D3D0-9DDC-41A4-A812-EB6053CE610D}"/>
              </a:ext>
            </a:extLst>
          </p:cNvPr>
          <p:cNvSpPr>
            <a:spLocks noGrp="1"/>
          </p:cNvSpPr>
          <p:nvPr>
            <p:ph type="dt" sz="half" idx="10"/>
          </p:nvPr>
        </p:nvSpPr>
        <p:spPr/>
        <p:txBody>
          <a:bodyPr/>
          <a:lstStyle/>
          <a:p>
            <a:fld id="{9B6489C7-EEC1-4E5B-AF60-D9CD03426B89}" type="datetimeFigureOut">
              <a:rPr lang="en-US" smtClean="0"/>
              <a:t>6/26/2023</a:t>
            </a:fld>
            <a:endParaRPr lang="en-US"/>
          </a:p>
        </p:txBody>
      </p:sp>
      <p:sp>
        <p:nvSpPr>
          <p:cNvPr id="6" name="Footer Placeholder 5">
            <a:extLst>
              <a:ext uri="{FF2B5EF4-FFF2-40B4-BE49-F238E27FC236}">
                <a16:creationId xmlns:a16="http://schemas.microsoft.com/office/drawing/2014/main" id="{2973B071-8FDB-49D7-96D5-9C99D577B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EF7B11-11C5-470A-82DF-303CD5115FE7}"/>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971072061"/>
      </p:ext>
    </p:extLst>
  </p:cSld>
  <p:clrMapOvr>
    <a:masterClrMapping/>
  </p:clrMapOvr>
  <p:transition spd="med">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195D-D6C4-49FA-BD85-F6B25F9525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C61225-0184-4F52-A501-4759EA0FD7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FEAD9-4346-49F9-8F9B-227480C274C0}"/>
              </a:ext>
            </a:extLst>
          </p:cNvPr>
          <p:cNvSpPr>
            <a:spLocks noGrp="1"/>
          </p:cNvSpPr>
          <p:nvPr>
            <p:ph type="dt" sz="half" idx="10"/>
          </p:nvPr>
        </p:nvSpPr>
        <p:spPr/>
        <p:txBody>
          <a:bodyPr/>
          <a:lstStyle/>
          <a:p>
            <a:fld id="{9B6489C7-EEC1-4E5B-AF60-D9CD03426B89}" type="datetimeFigureOut">
              <a:rPr lang="en-US" smtClean="0"/>
              <a:t>6/26/2023</a:t>
            </a:fld>
            <a:endParaRPr lang="en-US"/>
          </a:p>
        </p:txBody>
      </p:sp>
      <p:sp>
        <p:nvSpPr>
          <p:cNvPr id="5" name="Footer Placeholder 4">
            <a:extLst>
              <a:ext uri="{FF2B5EF4-FFF2-40B4-BE49-F238E27FC236}">
                <a16:creationId xmlns:a16="http://schemas.microsoft.com/office/drawing/2014/main" id="{4F04BDA2-FEF3-4F32-B038-1CF1C6335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9877D-1498-45DA-8FC8-7F9EED13D688}"/>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50982244"/>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4B175E0-27F8-2D18-C2C4-388DDE447A6C}"/>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20428082-46A1-FF4C-CA97-38EE5FDF9769}"/>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613846A9-BB97-955A-BAA8-E1D0441E311D}"/>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AAE2DB3B-BBA9-929D-25A9-623019E86E4A}"/>
              </a:ext>
            </a:extLst>
          </p:cNvPr>
          <p:cNvSpPr>
            <a:spLocks noGrp="1"/>
          </p:cNvSpPr>
          <p:nvPr>
            <p:ph type="dt" sz="half" idx="10"/>
          </p:nvPr>
        </p:nvSpPr>
        <p:spPr/>
        <p:txBody>
          <a:bodyPr/>
          <a:lstStyle/>
          <a:p>
            <a:fld id="{83B9DE87-46A0-4D31-B987-FA4B9C47BE55}" type="datetimeFigureOut">
              <a:rPr lang="el-GR" smtClean="0"/>
              <a:t>26/6/2023</a:t>
            </a:fld>
            <a:endParaRPr lang="el-GR"/>
          </a:p>
        </p:txBody>
      </p:sp>
      <p:sp>
        <p:nvSpPr>
          <p:cNvPr id="6" name="Θέση υποσέλιδου 5">
            <a:extLst>
              <a:ext uri="{FF2B5EF4-FFF2-40B4-BE49-F238E27FC236}">
                <a16:creationId xmlns:a16="http://schemas.microsoft.com/office/drawing/2014/main" id="{F6E38831-EF68-7C68-4696-E3E581DB6560}"/>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C3C09293-6580-0363-BFB5-A6BCFEB91D9F}"/>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10848257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DE00-ED82-4621-ADA3-E160A9AC02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A4C2D6-BEC6-4703-9C4A-F3E54C28E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83B16-162A-447A-9085-79C28FEDDD35}"/>
              </a:ext>
            </a:extLst>
          </p:cNvPr>
          <p:cNvSpPr>
            <a:spLocks noGrp="1"/>
          </p:cNvSpPr>
          <p:nvPr>
            <p:ph type="dt" sz="half" idx="10"/>
          </p:nvPr>
        </p:nvSpPr>
        <p:spPr/>
        <p:txBody>
          <a:bodyPr/>
          <a:lstStyle/>
          <a:p>
            <a:fld id="{9B6489C7-EEC1-4E5B-AF60-D9CD03426B89}" type="datetimeFigureOut">
              <a:rPr lang="en-US" smtClean="0"/>
              <a:t>6/26/2023</a:t>
            </a:fld>
            <a:endParaRPr lang="en-US"/>
          </a:p>
        </p:txBody>
      </p:sp>
      <p:sp>
        <p:nvSpPr>
          <p:cNvPr id="5" name="Footer Placeholder 4">
            <a:extLst>
              <a:ext uri="{FF2B5EF4-FFF2-40B4-BE49-F238E27FC236}">
                <a16:creationId xmlns:a16="http://schemas.microsoft.com/office/drawing/2014/main" id="{3F974851-BB51-495D-A23E-60C3202EF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D0C21-8261-46D8-91DE-08EC98CE573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2037374404"/>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BC882FE-A252-F4DF-C75C-4C4D2CF5CF9C}"/>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E5884309-CA3A-45C6-DEAC-2552261C3F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31BCCB2C-86EA-091B-3071-B82BA3173A21}"/>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45189476-50D5-1D5E-BEE8-074D5ADA7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C2CE8295-F90D-933A-6593-ED31E059E33D}"/>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B116CFF6-5B62-C6C0-49CA-D6DB036FC72B}"/>
              </a:ext>
            </a:extLst>
          </p:cNvPr>
          <p:cNvSpPr>
            <a:spLocks noGrp="1"/>
          </p:cNvSpPr>
          <p:nvPr>
            <p:ph type="dt" sz="half" idx="10"/>
          </p:nvPr>
        </p:nvSpPr>
        <p:spPr/>
        <p:txBody>
          <a:bodyPr/>
          <a:lstStyle/>
          <a:p>
            <a:fld id="{83B9DE87-46A0-4D31-B987-FA4B9C47BE55}" type="datetimeFigureOut">
              <a:rPr lang="el-GR" smtClean="0"/>
              <a:t>26/6/2023</a:t>
            </a:fld>
            <a:endParaRPr lang="el-GR"/>
          </a:p>
        </p:txBody>
      </p:sp>
      <p:sp>
        <p:nvSpPr>
          <p:cNvPr id="8" name="Θέση υποσέλιδου 7">
            <a:extLst>
              <a:ext uri="{FF2B5EF4-FFF2-40B4-BE49-F238E27FC236}">
                <a16:creationId xmlns:a16="http://schemas.microsoft.com/office/drawing/2014/main" id="{F54FC308-2FF3-B477-37D8-28842ED049E0}"/>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888EFBC5-3143-B6A3-4FD1-6378E2773576}"/>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302274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FD2D739-AD80-FFE0-E87E-D69232F2ACE8}"/>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C8251A74-664B-ACE1-2711-7C1C6CE50720}"/>
              </a:ext>
            </a:extLst>
          </p:cNvPr>
          <p:cNvSpPr>
            <a:spLocks noGrp="1"/>
          </p:cNvSpPr>
          <p:nvPr>
            <p:ph type="dt" sz="half" idx="10"/>
          </p:nvPr>
        </p:nvSpPr>
        <p:spPr/>
        <p:txBody>
          <a:bodyPr/>
          <a:lstStyle/>
          <a:p>
            <a:fld id="{83B9DE87-46A0-4D31-B987-FA4B9C47BE55}" type="datetimeFigureOut">
              <a:rPr lang="el-GR" smtClean="0"/>
              <a:t>26/6/2023</a:t>
            </a:fld>
            <a:endParaRPr lang="el-GR"/>
          </a:p>
        </p:txBody>
      </p:sp>
      <p:sp>
        <p:nvSpPr>
          <p:cNvPr id="4" name="Θέση υποσέλιδου 3">
            <a:extLst>
              <a:ext uri="{FF2B5EF4-FFF2-40B4-BE49-F238E27FC236}">
                <a16:creationId xmlns:a16="http://schemas.microsoft.com/office/drawing/2014/main" id="{FC3D8810-DCC7-FCD1-B109-FC11788CD770}"/>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26A1D432-E45E-CEB7-FD5C-7239FF99D3CC}"/>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1969626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03834936-8320-619A-B38A-1FCCC5DF92A2}"/>
              </a:ext>
            </a:extLst>
          </p:cNvPr>
          <p:cNvSpPr>
            <a:spLocks noGrp="1"/>
          </p:cNvSpPr>
          <p:nvPr>
            <p:ph type="dt" sz="half" idx="10"/>
          </p:nvPr>
        </p:nvSpPr>
        <p:spPr/>
        <p:txBody>
          <a:bodyPr/>
          <a:lstStyle/>
          <a:p>
            <a:fld id="{83B9DE87-46A0-4D31-B987-FA4B9C47BE55}" type="datetimeFigureOut">
              <a:rPr lang="el-GR" smtClean="0"/>
              <a:t>26/6/2023</a:t>
            </a:fld>
            <a:endParaRPr lang="el-GR"/>
          </a:p>
        </p:txBody>
      </p:sp>
      <p:sp>
        <p:nvSpPr>
          <p:cNvPr id="3" name="Θέση υποσέλιδου 2">
            <a:extLst>
              <a:ext uri="{FF2B5EF4-FFF2-40B4-BE49-F238E27FC236}">
                <a16:creationId xmlns:a16="http://schemas.microsoft.com/office/drawing/2014/main" id="{F5D4D839-46C9-5EF6-6BF2-A9059398462E}"/>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BEBAD840-4163-E619-6E61-D53B64A1EC7E}"/>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2799331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C925D99-F2F7-7C14-2263-5E00BFCC9B5E}"/>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963044E5-9DB2-1BC7-D09E-C0C50ABE9B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3261F34F-8599-629C-94E8-5AB4702FD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E22F6AD6-2EA6-11D0-525B-1CC9C1534B88}"/>
              </a:ext>
            </a:extLst>
          </p:cNvPr>
          <p:cNvSpPr>
            <a:spLocks noGrp="1"/>
          </p:cNvSpPr>
          <p:nvPr>
            <p:ph type="dt" sz="half" idx="10"/>
          </p:nvPr>
        </p:nvSpPr>
        <p:spPr/>
        <p:txBody>
          <a:bodyPr/>
          <a:lstStyle/>
          <a:p>
            <a:fld id="{83B9DE87-46A0-4D31-B987-FA4B9C47BE55}" type="datetimeFigureOut">
              <a:rPr lang="el-GR" smtClean="0"/>
              <a:t>26/6/2023</a:t>
            </a:fld>
            <a:endParaRPr lang="el-GR"/>
          </a:p>
        </p:txBody>
      </p:sp>
      <p:sp>
        <p:nvSpPr>
          <p:cNvPr id="6" name="Θέση υποσέλιδου 5">
            <a:extLst>
              <a:ext uri="{FF2B5EF4-FFF2-40B4-BE49-F238E27FC236}">
                <a16:creationId xmlns:a16="http://schemas.microsoft.com/office/drawing/2014/main" id="{65AD9D3C-41AC-C5EF-6138-A7A322EBD299}"/>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4E8E2886-4706-E4B2-0A47-B40336AF329C}"/>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3606736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DB7A158-9B8C-7D83-C16A-8BAB5314C976}"/>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56D1980C-C5CE-A1D4-F4EA-0170B2863C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6BBCDE4A-A7AB-BE0E-099A-EF19220C6F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F6572467-9FC4-C384-C143-45DDE1A6140B}"/>
              </a:ext>
            </a:extLst>
          </p:cNvPr>
          <p:cNvSpPr>
            <a:spLocks noGrp="1"/>
          </p:cNvSpPr>
          <p:nvPr>
            <p:ph type="dt" sz="half" idx="10"/>
          </p:nvPr>
        </p:nvSpPr>
        <p:spPr/>
        <p:txBody>
          <a:bodyPr/>
          <a:lstStyle/>
          <a:p>
            <a:fld id="{83B9DE87-46A0-4D31-B987-FA4B9C47BE55}" type="datetimeFigureOut">
              <a:rPr lang="el-GR" smtClean="0"/>
              <a:t>26/6/2023</a:t>
            </a:fld>
            <a:endParaRPr lang="el-GR"/>
          </a:p>
        </p:txBody>
      </p:sp>
      <p:sp>
        <p:nvSpPr>
          <p:cNvPr id="6" name="Θέση υποσέλιδου 5">
            <a:extLst>
              <a:ext uri="{FF2B5EF4-FFF2-40B4-BE49-F238E27FC236}">
                <a16:creationId xmlns:a16="http://schemas.microsoft.com/office/drawing/2014/main" id="{333D057A-4EC5-8723-F971-6AF947700C93}"/>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C8252C67-3A92-2923-DECB-24573DBE0423}"/>
              </a:ext>
            </a:extLst>
          </p:cNvPr>
          <p:cNvSpPr>
            <a:spLocks noGrp="1"/>
          </p:cNvSpPr>
          <p:nvPr>
            <p:ph type="sldNum" sz="quarter" idx="12"/>
          </p:nvPr>
        </p:nvSpPr>
        <p:spPr/>
        <p:txBody>
          <a:bodyPr/>
          <a:lstStyle/>
          <a:p>
            <a:fld id="{4EB9336F-7CEE-4248-9FBF-C78C5DE82F7F}" type="slidenum">
              <a:rPr lang="el-GR" smtClean="0"/>
              <a:t>‹#›</a:t>
            </a:fld>
            <a:endParaRPr lang="el-GR"/>
          </a:p>
        </p:txBody>
      </p:sp>
    </p:spTree>
    <p:extLst>
      <p:ext uri="{BB962C8B-B14F-4D97-AF65-F5344CB8AC3E}">
        <p14:creationId xmlns:p14="http://schemas.microsoft.com/office/powerpoint/2010/main" val="231296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hyperlink" Target="http://shopping.ppthemes.com/" TargetMode="Externa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hyperlink" Target="http://ppthemes.com/" TargetMode="Externa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hyperlink" Target="https://slidesgratis.com/" TargetMode="Externa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71BDC2A7-32EB-7BA0-639B-5B3EE4E21B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AD87C274-F3DD-4E14-9188-E916ACB9A4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6E83A088-7EBC-53B2-E69B-7AEBFAE7A7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9DE87-46A0-4D31-B987-FA4B9C47BE55}" type="datetimeFigureOut">
              <a:rPr lang="el-GR" smtClean="0"/>
              <a:t>26/6/2023</a:t>
            </a:fld>
            <a:endParaRPr lang="el-GR"/>
          </a:p>
        </p:txBody>
      </p:sp>
      <p:sp>
        <p:nvSpPr>
          <p:cNvPr id="5" name="Θέση υποσέλιδου 4">
            <a:extLst>
              <a:ext uri="{FF2B5EF4-FFF2-40B4-BE49-F238E27FC236}">
                <a16:creationId xmlns:a16="http://schemas.microsoft.com/office/drawing/2014/main" id="{A7ECFB2B-BC6A-A5A8-240C-3BB74F935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4F5E49B4-456E-A6C6-22CA-C7BA94CFEF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9336F-7CEE-4248-9FBF-C78C5DE82F7F}" type="slidenum">
              <a:rPr lang="el-GR" smtClean="0"/>
              <a:t>‹#›</a:t>
            </a:fld>
            <a:endParaRPr lang="el-GR"/>
          </a:p>
        </p:txBody>
      </p:sp>
    </p:spTree>
    <p:extLst>
      <p:ext uri="{BB962C8B-B14F-4D97-AF65-F5344CB8AC3E}">
        <p14:creationId xmlns:p14="http://schemas.microsoft.com/office/powerpoint/2010/main" val="2059353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ángulo 3">
            <a:extLst>
              <a:ext uri="{FF2B5EF4-FFF2-40B4-BE49-F238E27FC236}">
                <a16:creationId xmlns:a16="http://schemas.microsoft.com/office/drawing/2014/main" id="{CBEB8BDA-7F7C-DF1C-31B7-B0F8A8A9FD79}"/>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4">
            <a:extLst>
              <a:ext uri="{FF2B5EF4-FFF2-40B4-BE49-F238E27FC236}">
                <a16:creationId xmlns:a16="http://schemas.microsoft.com/office/drawing/2014/main" id="{A786F43F-FC83-A746-D754-9828885C4196}"/>
              </a:ext>
            </a:extLst>
          </p:cNvPr>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12">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3">
                  <a:extLst>
                    <a:ext uri="{A12FA001-AC4F-418D-AE19-62706E023703}">
                      <ahyp:hlinkClr xmlns:ahyp="http://schemas.microsoft.com/office/drawing/2018/hyperlinkcolor" val="tx"/>
                    </a:ext>
                  </a:extLst>
                </a:hlinkClick>
              </a:rPr>
              <a:t>http://shopping.ppthemes.com/</a:t>
            </a:r>
            <a:r>
              <a:rPr lang="en-US" dirty="0">
                <a:solidFill>
                  <a:schemeClr val="bg1"/>
                </a:solidFill>
              </a:rPr>
              <a:t> </a:t>
            </a:r>
          </a:p>
        </p:txBody>
      </p:sp>
      <p:pic>
        <p:nvPicPr>
          <p:cNvPr id="4" name="Imagen 7">
            <a:extLst>
              <a:ext uri="{FF2B5EF4-FFF2-40B4-BE49-F238E27FC236}">
                <a16:creationId xmlns:a16="http://schemas.microsoft.com/office/drawing/2014/main" id="{5787CB8A-51CF-8BFC-6F3A-D1A91D624E1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8">
            <a:extLst>
              <a:ext uri="{FF2B5EF4-FFF2-40B4-BE49-F238E27FC236}">
                <a16:creationId xmlns:a16="http://schemas.microsoft.com/office/drawing/2014/main" id="{FC9D0960-F548-30AA-D294-50CAEB233C3C}"/>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5">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6" name="Imagen 13">
            <a:extLst>
              <a:ext uri="{FF2B5EF4-FFF2-40B4-BE49-F238E27FC236}">
                <a16:creationId xmlns:a16="http://schemas.microsoft.com/office/drawing/2014/main" id="{0D61977F-45A9-CB0B-C9B4-6F36C85DAF8A}"/>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8" name="Rectángulo 9">
            <a:extLst>
              <a:ext uri="{FF2B5EF4-FFF2-40B4-BE49-F238E27FC236}">
                <a16:creationId xmlns:a16="http://schemas.microsoft.com/office/drawing/2014/main" id="{310C3F75-17A0-BD80-EA8E-C1ACACD72FB4}"/>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14">
            <a:extLst>
              <a:ext uri="{FF2B5EF4-FFF2-40B4-BE49-F238E27FC236}">
                <a16:creationId xmlns:a16="http://schemas.microsoft.com/office/drawing/2014/main" id="{6EDAFAB7-F89D-55CB-270E-C349B7176D03}"/>
              </a:ext>
            </a:extLst>
          </p:cNvPr>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12">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3">
                  <a:extLst>
                    <a:ext uri="{A12FA001-AC4F-418D-AE19-62706E023703}">
                      <ahyp:hlinkClr xmlns:ahyp="http://schemas.microsoft.com/office/drawing/2018/hyperlinkcolor" val="tx"/>
                    </a:ext>
                  </a:extLst>
                </a:hlinkClick>
              </a:rPr>
              <a:t>http://pptbundle.com/</a:t>
            </a:r>
            <a:r>
              <a:rPr lang="en-US" dirty="0">
                <a:solidFill>
                  <a:schemeClr val="bg1"/>
                </a:solidFill>
              </a:rPr>
              <a:t> </a:t>
            </a:r>
          </a:p>
        </p:txBody>
      </p:sp>
      <p:pic>
        <p:nvPicPr>
          <p:cNvPr id="10" name="Imagen 15">
            <a:extLst>
              <a:ext uri="{FF2B5EF4-FFF2-40B4-BE49-F238E27FC236}">
                <a16:creationId xmlns:a16="http://schemas.microsoft.com/office/drawing/2014/main" id="{F479023C-A2F8-96C4-327B-D3BE2FB7800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1" name="CuadroTexto 16">
            <a:extLst>
              <a:ext uri="{FF2B5EF4-FFF2-40B4-BE49-F238E27FC236}">
                <a16:creationId xmlns:a16="http://schemas.microsoft.com/office/drawing/2014/main" id="{86377D63-6037-FC02-685C-3264A961500E}"/>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5">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12" name="Imagen 17">
            <a:extLst>
              <a:ext uri="{FF2B5EF4-FFF2-40B4-BE49-F238E27FC236}">
                <a16:creationId xmlns:a16="http://schemas.microsoft.com/office/drawing/2014/main" id="{9B0BD667-188C-CC0E-9162-83C91FBC6E11}"/>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Tree>
    <p:extLst>
      <p:ext uri="{BB962C8B-B14F-4D97-AF65-F5344CB8AC3E}">
        <p14:creationId xmlns:p14="http://schemas.microsoft.com/office/powerpoint/2010/main" val="41767521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C217D-E9BD-48FD-83B7-3D1D67871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682EF1-BEE2-4A0A-9C62-BD654E022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611D2-B901-48BD-B549-A9489055A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6489C7-EEC1-4E5B-AF60-D9CD03426B89}" type="datetimeFigureOut">
              <a:rPr lang="en-US" smtClean="0"/>
              <a:t>6/26/2023</a:t>
            </a:fld>
            <a:endParaRPr lang="en-US"/>
          </a:p>
        </p:txBody>
      </p:sp>
      <p:sp>
        <p:nvSpPr>
          <p:cNvPr id="5" name="Footer Placeholder 4">
            <a:extLst>
              <a:ext uri="{FF2B5EF4-FFF2-40B4-BE49-F238E27FC236}">
                <a16:creationId xmlns:a16="http://schemas.microsoft.com/office/drawing/2014/main" id="{92444953-A474-4877-A2F2-4BB12BA36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940C3A-9FCC-4B88-9921-D6BAB64E5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BAC3C-56B8-472E-A72F-279C9AEC6549}" type="slidenum">
              <a:rPr lang="en-US" smtClean="0"/>
              <a:t>‹#›</a:t>
            </a:fld>
            <a:endParaRPr lang="en-US"/>
          </a:p>
        </p:txBody>
      </p:sp>
    </p:spTree>
    <p:extLst>
      <p:ext uri="{BB962C8B-B14F-4D97-AF65-F5344CB8AC3E}">
        <p14:creationId xmlns:p14="http://schemas.microsoft.com/office/powerpoint/2010/main" val="348576034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Lst>
  <p:transition spd="med">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0.jpe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Layout" Target="../slideLayouts/slideLayout16.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hyperlink" Target="https://www.cnbc.com/2023/02/01/netflix-password-sharing-crackdown-faq-updates.html" TargetMode="External"/><Relationship Id="rId3" Type="http://schemas.openxmlformats.org/officeDocument/2006/relationships/hyperlink" Target="https://www.bloomberg.com/news/newsletters/2021-04-18/netflix-is-losing-market-share-but-is-it-losing-customers" TargetMode="External"/><Relationship Id="rId7" Type="http://schemas.openxmlformats.org/officeDocument/2006/relationships/hyperlink" Target="https://www.mediaplaynews.com/parrot-netflix-share-of-streaming-originals-dropped-in-q1-as-competition-increased/" TargetMode="External"/><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hyperlink" Target="https://thestrategystory.com/blog/netflix-swot-analysis/" TargetMode="External"/><Relationship Id="rId5" Type="http://schemas.openxmlformats.org/officeDocument/2006/relationships/hyperlink" Target="https://bstrategyhub.com/swot-analysis-of-netflix-2019-netflix-swot-analysis/" TargetMode="External"/><Relationship Id="rId4" Type="http://schemas.openxmlformats.org/officeDocument/2006/relationships/hyperlink" Target="https://www.rancord.org/netflix-corporate-vision-statement-mission-statement-strategic-analysis" TargetMode="External"/><Relationship Id="rId9" Type="http://schemas.openxmlformats.org/officeDocument/2006/relationships/hyperlink" Target="https://about.netflix.com/en"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Layout" Target="../slideLayouts/slideLayout2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slide" Target="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slidechef.net/templates/free-netflix-powerpoint-template/" TargetMode="External"/><Relationship Id="rId7" Type="http://schemas.openxmlformats.org/officeDocument/2006/relationships/image" Target="../media/image39.png"/><Relationship Id="rId2" Type="http://schemas.openxmlformats.org/officeDocument/2006/relationships/hyperlink" Target="https://free-powerpoint-templates-download.com/netflix-powerpoint-template/" TargetMode="External"/><Relationship Id="rId1" Type="http://schemas.openxmlformats.org/officeDocument/2006/relationships/slideLayout" Target="../slideLayouts/slideLayout1.xml"/><Relationship Id="rId6" Type="http://schemas.openxmlformats.org/officeDocument/2006/relationships/hyperlink" Target="https://www.uom.gr/dai" TargetMode="External"/><Relationship Id="rId5" Type="http://schemas.openxmlformats.org/officeDocument/2006/relationships/image" Target="../media/image38.png"/><Relationship Id="rId4" Type="http://schemas.openxmlformats.org/officeDocument/2006/relationships/hyperlink" Target="https://www.presentationgo.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hyperlink" Target="https://www.vplayed.com/blog/how-does-netflix-make-money/" TargetMode="Externa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hyperlink" Target="https://slidechef.net/templates/free-netflix-powerpoint-template/" TargetMode="Externa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jpeg"/><Relationship Id="rId1" Type="http://schemas.openxmlformats.org/officeDocument/2006/relationships/slideLayout" Target="../slideLayouts/slideLayout1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315200"/>
          </a:xfrm>
          <a:prstGeom prst="rect">
            <a:avLst/>
          </a:prstGeom>
        </p:spPr>
      </p:pic>
      <p:pic>
        <p:nvPicPr>
          <p:cNvPr id="6" name="yt1s.com - Netflix New Logo Animation 2019.mp3">
            <a:hlinkClick r:id="" action="ppaction://media"/>
            <a:extLst>
              <a:ext uri="{FF2B5EF4-FFF2-40B4-BE49-F238E27FC236}">
                <a16:creationId xmlns:a16="http://schemas.microsoft.com/office/drawing/2014/main" id="{73ED09FF-78EF-499D-89ED-86FA35AA2E25}"/>
              </a:ext>
            </a:extLst>
          </p:cNvPr>
          <p:cNvPicPr>
            <a:picLocks noChangeAspect="1"/>
          </p:cNvPicPr>
          <p:nvPr>
            <a:audioFile r:link="rId1"/>
            <p:extLst>
              <p:ext uri="{DAA4B4D4-6D71-4841-9C94-3DE7FCFB9230}">
                <p14:media xmlns:p14="http://schemas.microsoft.com/office/powerpoint/2010/main" r:embed="rId2">
                  <p14:trim st="306.0417" end="1786.889"/>
                  <p14:fade out="1500"/>
                </p14:media>
              </p:ext>
            </p:extLst>
          </p:nvPr>
        </p:nvPicPr>
        <p:blipFill>
          <a:blip r:embed="rId5"/>
          <a:stretch>
            <a:fillRect/>
          </a:stretch>
        </p:blipFill>
        <p:spPr>
          <a:xfrm>
            <a:off x="12690232" y="6019800"/>
            <a:ext cx="609600" cy="609600"/>
          </a:xfrm>
          <a:prstGeom prst="rect">
            <a:avLst/>
          </a:prstGeom>
        </p:spPr>
      </p:pic>
    </p:spTree>
    <p:extLst>
      <p:ext uri="{BB962C8B-B14F-4D97-AF65-F5344CB8AC3E}">
        <p14:creationId xmlns:p14="http://schemas.microsoft.com/office/powerpoint/2010/main" val="357147140"/>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617768" y="426749"/>
            <a:ext cx="60893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3. </a:t>
            </a: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Εσωτερικό Περιβάλλον: </a:t>
            </a:r>
            <a:r>
              <a:rPr lang="el-GR" b="1" dirty="0">
                <a:solidFill>
                  <a:srgbClr val="FFC000"/>
                </a:solidFill>
                <a:latin typeface="Comic Sans MS" panose="030F0702030302020204" pitchFamily="66" charset="0"/>
              </a:rPr>
              <a:t>Αλυσίδα Αξίας</a:t>
            </a:r>
            <a:endPar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p:txBody>
      </p:sp>
      <p:pic>
        <p:nvPicPr>
          <p:cNvPr id="4" name="Εικόνα 3">
            <a:extLst>
              <a:ext uri="{FF2B5EF4-FFF2-40B4-BE49-F238E27FC236}">
                <a16:creationId xmlns:a16="http://schemas.microsoft.com/office/drawing/2014/main" id="{38F173C0-148E-85D2-CF8B-19A1035D2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46" y="905884"/>
            <a:ext cx="11581907" cy="5796002"/>
          </a:xfrm>
          <a:prstGeom prst="rect">
            <a:avLst/>
          </a:prstGeom>
        </p:spPr>
      </p:pic>
      <p:pic>
        <p:nvPicPr>
          <p:cNvPr id="5" name="Εικόνα 4">
            <a:extLst>
              <a:ext uri="{FF2B5EF4-FFF2-40B4-BE49-F238E27FC236}">
                <a16:creationId xmlns:a16="http://schemas.microsoft.com/office/drawing/2014/main" id="{1F4DC3F3-8E4C-76FA-57F4-D2F736CD4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1488" y="817252"/>
            <a:ext cx="1381920" cy="1037039"/>
          </a:xfrm>
          <a:prstGeom prst="rect">
            <a:avLst/>
          </a:prstGeom>
        </p:spPr>
      </p:pic>
    </p:spTree>
    <p:extLst>
      <p:ext uri="{BB962C8B-B14F-4D97-AF65-F5344CB8AC3E}">
        <p14:creationId xmlns:p14="http://schemas.microsoft.com/office/powerpoint/2010/main" val="3824943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Θέση εικόνας 16">
            <a:extLst>
              <a:ext uri="{FF2B5EF4-FFF2-40B4-BE49-F238E27FC236}">
                <a16:creationId xmlns:a16="http://schemas.microsoft.com/office/drawing/2014/main" id="{18F65DDA-749B-2D10-5A6D-43299833B4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534" b="10534"/>
          <a:stretch>
            <a:fillRect/>
          </a:stretch>
        </p:blipFill>
        <p:spPr/>
      </p:pic>
      <p:sp>
        <p:nvSpPr>
          <p:cNvPr id="18" name="Bottom Gradient">
            <a:extLst>
              <a:ext uri="{FF2B5EF4-FFF2-40B4-BE49-F238E27FC236}">
                <a16:creationId xmlns:a16="http://schemas.microsoft.com/office/drawing/2014/main" id="{5EE1FCAB-B45A-F0CA-848A-EDC467523947}"/>
              </a:ext>
            </a:extLst>
          </p:cNvPr>
          <p:cNvSpPr/>
          <p:nvPr/>
        </p:nvSpPr>
        <p:spPr>
          <a:xfrm rot="5400000">
            <a:off x="3368786" y="-2366042"/>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10" name="Grupo 9"/>
          <p:cNvGrpSpPr/>
          <p:nvPr/>
        </p:nvGrpSpPr>
        <p:grpSpPr>
          <a:xfrm>
            <a:off x="419065" y="1594257"/>
            <a:ext cx="6728983" cy="3947403"/>
            <a:chOff x="455326" y="3647748"/>
            <a:chExt cx="5430569" cy="2487794"/>
          </a:xfrm>
        </p:grpSpPr>
        <p:grpSp>
          <p:nvGrpSpPr>
            <p:cNvPr id="14" name="Grupo 13"/>
            <p:cNvGrpSpPr/>
            <p:nvPr/>
          </p:nvGrpSpPr>
          <p:grpSpPr>
            <a:xfrm>
              <a:off x="455326" y="3647748"/>
              <a:ext cx="5430569" cy="2487794"/>
              <a:chOff x="455326" y="3647748"/>
              <a:chExt cx="5430569" cy="2487794"/>
            </a:xfrm>
          </p:grpSpPr>
          <p:grpSp>
            <p:nvGrpSpPr>
              <p:cNvPr id="6" name="Grupo 5"/>
              <p:cNvGrpSpPr/>
              <p:nvPr/>
            </p:nvGrpSpPr>
            <p:grpSpPr>
              <a:xfrm>
                <a:off x="455326" y="3647748"/>
                <a:ext cx="5430569" cy="2059636"/>
                <a:chOff x="375427" y="3976222"/>
                <a:chExt cx="5430569" cy="2059636"/>
              </a:xfrm>
            </p:grpSpPr>
            <p:sp>
              <p:nvSpPr>
                <p:cNvPr id="28" name="TextBox 47">
                  <a:extLst>
                    <a:ext uri="{FF2B5EF4-FFF2-40B4-BE49-F238E27FC236}">
                      <a16:creationId xmlns:a16="http://schemas.microsoft.com/office/drawing/2014/main" id="{A6920CD3-D93F-460E-89A6-BCE43074A5BA}"/>
                    </a:ext>
                  </a:extLst>
                </p:cNvPr>
                <p:cNvSpPr txBox="1"/>
                <p:nvPr/>
              </p:nvSpPr>
              <p:spPr>
                <a:xfrm>
                  <a:off x="375427" y="4231921"/>
                  <a:ext cx="5430569" cy="18039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At Netflix,                                                   Whatever your taste, and</a:t>
                  </a:r>
                  <a:r>
                    <a:rPr kumimoji="0" lang="el-GR" b="0" i="0" u="none" strike="noStrike" kern="1200" cap="none" spc="0" normalizeH="0" baseline="0" noProof="0" dirty="0">
                      <a:ln>
                        <a:noFill/>
                      </a:ln>
                      <a:solidFill>
                        <a:prstClr val="white"/>
                      </a:solidFill>
                      <a:effectLst/>
                      <a:uLnTx/>
                      <a:uFillTx/>
                      <a:latin typeface="Comic Sans MS" panose="030F0702030302020204" pitchFamily="66" charset="0"/>
                    </a:rPr>
                    <a:t>                                        </a:t>
                  </a:r>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 we give you access to best-in-class TV series, documentaries, feature films and mobile games. </a:t>
                  </a:r>
                  <a:r>
                    <a:rPr kumimoji="0" lang="el-GR" b="0" i="0" u="none" strike="noStrike" kern="1200" cap="none" spc="0" normalizeH="0" baseline="0" noProof="0" dirty="0">
                      <a:ln>
                        <a:noFill/>
                      </a:ln>
                      <a:solidFill>
                        <a:prstClr val="white"/>
                      </a:solidFill>
                      <a:effectLst/>
                      <a:uLnTx/>
                      <a:uFillTx/>
                      <a:latin typeface="Comic Sans MS" panose="030F0702030302020204" pitchFamily="66" charset="0"/>
                    </a:rPr>
                    <a:t>                                                           </a:t>
                  </a:r>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to watch, when they want it, in one simple subscription. We’re streaming in more than</a:t>
                  </a:r>
                  <a:r>
                    <a:rPr kumimoji="0" lang="el-GR" b="0" i="0" u="none" strike="noStrike" kern="1200" cap="none" spc="0" normalizeH="0" baseline="0" noProof="0" dirty="0">
                      <a:ln>
                        <a:noFill/>
                      </a:ln>
                      <a:solidFill>
                        <a:prstClr val="white"/>
                      </a:solidFill>
                      <a:effectLst/>
                      <a:uLnTx/>
                      <a:uFillTx/>
                      <a:latin typeface="Comic Sans MS" panose="030F0702030302020204" pitchFamily="66" charset="0"/>
                    </a:rPr>
                    <a:t>                                                  </a:t>
                  </a:r>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 because great stories can come from anywhere and be loved everywhere. We are the world’s biggest fans of entertainment, and </a:t>
                  </a:r>
                  <a:r>
                    <a:rPr kumimoji="0" lang="el-GR" b="0" i="0" u="none" strike="noStrike" kern="1200" cap="none" spc="0" normalizeH="0" baseline="0" noProof="0" dirty="0">
                      <a:ln>
                        <a:noFill/>
                      </a:ln>
                      <a:solidFill>
                        <a:prstClr val="white"/>
                      </a:solidFill>
                      <a:effectLst/>
                      <a:uLnTx/>
                      <a:uFillTx/>
                      <a:latin typeface="Comic Sans MS" panose="030F0702030302020204" pitchFamily="66" charset="0"/>
                    </a:rPr>
                    <a:t>                                                  </a:t>
                  </a:r>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find your next favorite story.</a:t>
                  </a:r>
                  <a:endParaRPr kumimoji="0" lang="en-US" b="0" i="0" u="none" strike="noStrike" kern="1200" cap="none" spc="0" normalizeH="0" baseline="0" noProof="0" dirty="0">
                    <a:ln>
                      <a:noFill/>
                    </a:ln>
                    <a:solidFill>
                      <a:prstClr val="white"/>
                    </a:solidFill>
                    <a:effectLst/>
                    <a:uLnTx/>
                    <a:uFillTx/>
                    <a:latin typeface="Comic Sans MS" panose="030F0702030302020204" pitchFamily="66" charset="0"/>
                    <a:cs typeface="Arial" panose="020B0604020202020204" pitchFamily="34" charset="0"/>
                  </a:endParaRPr>
                </a:p>
              </p:txBody>
            </p:sp>
            <p:sp>
              <p:nvSpPr>
                <p:cNvPr id="3" name="CuadroTexto 2"/>
                <p:cNvSpPr txBox="1"/>
                <p:nvPr/>
              </p:nvSpPr>
              <p:spPr>
                <a:xfrm>
                  <a:off x="428806" y="3979197"/>
                  <a:ext cx="1455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97% for you</a:t>
                  </a:r>
                </a:p>
              </p:txBody>
            </p:sp>
            <p:sp>
              <p:nvSpPr>
                <p:cNvPr id="4" name="Rectángulo 3"/>
                <p:cNvSpPr/>
                <p:nvPr/>
              </p:nvSpPr>
              <p:spPr>
                <a:xfrm>
                  <a:off x="1473454" y="3976222"/>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12+</a:t>
                  </a:r>
                </a:p>
              </p:txBody>
            </p:sp>
            <p:sp>
              <p:nvSpPr>
                <p:cNvPr id="33" name="CuadroTexto 32"/>
                <p:cNvSpPr txBox="1"/>
                <p:nvPr/>
              </p:nvSpPr>
              <p:spPr>
                <a:xfrm>
                  <a:off x="1938123" y="3987032"/>
                  <a:ext cx="1455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2023</a:t>
                  </a:r>
                </a:p>
              </p:txBody>
            </p:sp>
          </p:grpSp>
          <p:sp>
            <p:nvSpPr>
              <p:cNvPr id="7" name="Rectángulo redondeado 6"/>
              <p:cNvSpPr/>
              <p:nvPr/>
            </p:nvSpPr>
            <p:spPr>
              <a:xfrm>
                <a:off x="497150" y="5812066"/>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sp>
            <p:nvSpPr>
              <p:cNvPr id="8" name="Elipse 7"/>
              <p:cNvSpPr/>
              <p:nvPr/>
            </p:nvSpPr>
            <p:spPr>
              <a:xfrm>
                <a:off x="1843781" y="5725679"/>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34" name="Elipse 33"/>
              <p:cNvSpPr/>
              <p:nvPr/>
            </p:nvSpPr>
            <p:spPr>
              <a:xfrm>
                <a:off x="2403344" y="5727169"/>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8486" y="5787819"/>
                <a:ext cx="257161" cy="257161"/>
              </a:xfrm>
              <a:prstGeom prst="rect">
                <a:avLst/>
              </a:prstGeom>
            </p:spPr>
          </p:pic>
        </p:grpSp>
        <p:sp>
          <p:nvSpPr>
            <p:cNvPr id="31" name="Freeform 7"/>
            <p:cNvSpPr>
              <a:spLocks/>
            </p:cNvSpPr>
            <p:nvPr/>
          </p:nvSpPr>
          <p:spPr bwMode="auto">
            <a:xfrm>
              <a:off x="628652" y="5841120"/>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uadroTexto 1"/>
            <p:cNvSpPr txBox="1"/>
            <p:nvPr/>
          </p:nvSpPr>
          <p:spPr>
            <a:xfrm>
              <a:off x="768073" y="5853016"/>
              <a:ext cx="644525" cy="1745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mic Sans MS" panose="030F0702030302020204" pitchFamily="66" charset="0"/>
                  <a:cs typeface="Helvetica" panose="020B0604020202020204" pitchFamily="34" charset="0"/>
                </a:rPr>
                <a:t>Play</a:t>
              </a:r>
            </a:p>
          </p:txBody>
        </p:sp>
      </p:grpSp>
      <p:sp>
        <p:nvSpPr>
          <p:cNvPr id="35" name="CuadroTexto 34"/>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40" name="Grupo 39"/>
          <p:cNvGrpSpPr/>
          <p:nvPr/>
        </p:nvGrpSpPr>
        <p:grpSpPr>
          <a:xfrm>
            <a:off x="10406955" y="294187"/>
            <a:ext cx="1370708" cy="372563"/>
            <a:chOff x="10406955" y="294187"/>
            <a:chExt cx="1370708" cy="372563"/>
          </a:xfrm>
        </p:grpSpPr>
        <p:pic>
          <p:nvPicPr>
            <p:cNvPr id="42"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3" name="Triángulo isósceles 42"/>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45"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46" name="Elipse 45"/>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200" dirty="0">
                  <a:solidFill>
                    <a:prstClr val="white"/>
                  </a:solidFill>
                  <a:latin typeface="Calibri" panose="020F0502020204030204"/>
                </a:rPr>
                <a:t>1</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TextBox 4">
            <a:extLst>
              <a:ext uri="{FF2B5EF4-FFF2-40B4-BE49-F238E27FC236}">
                <a16:creationId xmlns:a16="http://schemas.microsoft.com/office/drawing/2014/main" id="{124D737B-468E-C62D-F29B-656A1D596571}"/>
              </a:ext>
            </a:extLst>
          </p:cNvPr>
          <p:cNvSpPr txBox="1"/>
          <p:nvPr/>
        </p:nvSpPr>
        <p:spPr>
          <a:xfrm>
            <a:off x="1642183" y="426749"/>
            <a:ext cx="4282748" cy="369332"/>
          </a:xfrm>
          <a:prstGeom prst="rect">
            <a:avLst/>
          </a:prstGeom>
          <a:noFill/>
        </p:spPr>
        <p:txBody>
          <a:bodyPr wrap="square" rtlCol="0">
            <a:spAutoFit/>
          </a:bodyPr>
          <a:lstStyle/>
          <a:p>
            <a:pPr marL="0" marR="0" indent="0" algn="ctr" rtl="0" eaLnBrk="1" fontAlgn="auto" latinLnBrk="0" hangingPunct="1">
              <a:spcBef>
                <a:spcPts val="0"/>
              </a:spcBef>
              <a:spcAft>
                <a:spcPts val="0"/>
              </a:spcAft>
            </a:pPr>
            <a:r>
              <a:rPr lang="en-US" dirty="0">
                <a:solidFill>
                  <a:srgbClr val="FFC000"/>
                </a:solidFill>
                <a:latin typeface="Comic Sans MS" panose="030F0702030302020204" pitchFamily="66" charset="0"/>
              </a:rPr>
              <a:t>4</a:t>
            </a:r>
            <a:r>
              <a:rPr lang="el-GR" sz="1800" kern="1200" dirty="0">
                <a:solidFill>
                  <a:srgbClr val="FFC000"/>
                </a:solidFill>
                <a:effectLst/>
                <a:latin typeface="Comic Sans MS" panose="030F0702030302020204" pitchFamily="66" charset="0"/>
                <a:ea typeface="+mn-ea"/>
                <a:cs typeface="+mn-cs"/>
              </a:rPr>
              <a:t>. Δήλωση Αποστολής</a:t>
            </a:r>
            <a:endParaRPr lang="el-GR" dirty="0">
              <a:effectLst/>
            </a:endParaRPr>
          </a:p>
        </p:txBody>
      </p:sp>
      <p:sp>
        <p:nvSpPr>
          <p:cNvPr id="11" name="Φυσαλίδα σκέψης: Σύννεφο 10">
            <a:extLst>
              <a:ext uri="{FF2B5EF4-FFF2-40B4-BE49-F238E27FC236}">
                <a16:creationId xmlns:a16="http://schemas.microsoft.com/office/drawing/2014/main" id="{BC18D147-29CC-A886-0587-6FDA3C43010F}"/>
              </a:ext>
            </a:extLst>
          </p:cNvPr>
          <p:cNvSpPr/>
          <p:nvPr/>
        </p:nvSpPr>
        <p:spPr>
          <a:xfrm>
            <a:off x="7371184" y="1209512"/>
            <a:ext cx="4820813" cy="2541222"/>
          </a:xfrm>
          <a:prstGeom prst="cloudCallout">
            <a:avLst>
              <a:gd name="adj1" fmla="val -59664"/>
              <a:gd name="adj2" fmla="val 63022"/>
            </a:avLst>
          </a:prstGeom>
          <a:gradFill>
            <a:gsLst>
              <a:gs pos="0">
                <a:schemeClr val="tx1">
                  <a:lumMod val="95000"/>
                  <a:lumOff val="5000"/>
                </a:schemeClr>
              </a:gs>
              <a:gs pos="83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l-GR" dirty="0"/>
          </a:p>
        </p:txBody>
      </p:sp>
      <p:sp>
        <p:nvSpPr>
          <p:cNvPr id="12" name="TextBox 11">
            <a:extLst>
              <a:ext uri="{FF2B5EF4-FFF2-40B4-BE49-F238E27FC236}">
                <a16:creationId xmlns:a16="http://schemas.microsoft.com/office/drawing/2014/main" id="{0A06D27B-CB1E-588D-E97A-1F8F9F8A64B1}"/>
              </a:ext>
            </a:extLst>
          </p:cNvPr>
          <p:cNvSpPr txBox="1"/>
          <p:nvPr/>
        </p:nvSpPr>
        <p:spPr>
          <a:xfrm>
            <a:off x="1658081" y="1996920"/>
            <a:ext cx="3824256" cy="369332"/>
          </a:xfrm>
          <a:prstGeom prst="rect">
            <a:avLst/>
          </a:prstGeom>
          <a:noFill/>
        </p:spPr>
        <p:txBody>
          <a:bodyPr wrap="square" rtlCol="0">
            <a:spAutoFit/>
          </a:bodyPr>
          <a:lstStyle/>
          <a:p>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we want to entertain the world.</a:t>
            </a:r>
            <a:endParaRPr lang="el-GR" dirty="0"/>
          </a:p>
        </p:txBody>
      </p:sp>
      <p:sp>
        <p:nvSpPr>
          <p:cNvPr id="15" name="TextBox 14">
            <a:extLst>
              <a:ext uri="{FF2B5EF4-FFF2-40B4-BE49-F238E27FC236}">
                <a16:creationId xmlns:a16="http://schemas.microsoft.com/office/drawing/2014/main" id="{D45E92DB-0EE1-5516-A5B0-A7642628D328}"/>
              </a:ext>
            </a:extLst>
          </p:cNvPr>
          <p:cNvSpPr txBox="1"/>
          <p:nvPr/>
        </p:nvSpPr>
        <p:spPr>
          <a:xfrm>
            <a:off x="7882681" y="1835345"/>
            <a:ext cx="4334823" cy="1077218"/>
          </a:xfrm>
          <a:prstGeom prst="rect">
            <a:avLst/>
          </a:prstGeom>
          <a:noFill/>
        </p:spPr>
        <p:txBody>
          <a:bodyPr wrap="square" rtlCol="0">
            <a:spAutoFit/>
          </a:bodyPr>
          <a:lstStyle/>
          <a:p>
            <a:pPr lvl="0">
              <a:defRPr/>
            </a:pPr>
            <a:r>
              <a:rPr kumimoji="0" lang="el-GR" sz="1400" b="1" i="0" strike="noStrike" kern="1200" cap="none" spc="0" normalizeH="0" baseline="0" noProof="0" dirty="0">
                <a:ln>
                  <a:noFill/>
                </a:ln>
                <a:solidFill>
                  <a:schemeClr val="accent2"/>
                </a:solidFill>
                <a:effectLst/>
                <a:uLnTx/>
                <a:uFillTx/>
                <a:latin typeface="Comic Sans MS" panose="030F0702030302020204" pitchFamily="66" charset="0"/>
              </a:rPr>
              <a:t>Ξεκάθαρος στόχος</a:t>
            </a:r>
            <a:r>
              <a:rPr kumimoji="0" lang="el-GR" sz="1400" b="0" i="0" u="none" strike="noStrike" kern="1200" cap="none" spc="0" normalizeH="0" baseline="0" noProof="0" dirty="0">
                <a:ln>
                  <a:noFill/>
                </a:ln>
                <a:solidFill>
                  <a:schemeClr val="accent2"/>
                </a:solidFill>
                <a:effectLst/>
                <a:uLnTx/>
                <a:uFillTx/>
                <a:latin typeface="Comic Sans MS" panose="030F0702030302020204" pitchFamily="66" charset="0"/>
              </a:rPr>
              <a:t>: </a:t>
            </a:r>
            <a:r>
              <a:rPr lang="el-GR" sz="1400" dirty="0">
                <a:solidFill>
                  <a:schemeClr val="accent2"/>
                </a:solidFill>
                <a:latin typeface="Comic Sans MS" panose="030F0702030302020204" pitchFamily="66" charset="0"/>
              </a:rPr>
              <a:t>Ψυχαγωγία συνδρομητών, ανεξαρτήτως γεωγραφικής περιοχής</a:t>
            </a:r>
            <a:r>
              <a:rPr kumimoji="0" lang="en-US" sz="1800" b="0" i="0" u="none" strike="noStrike" kern="1200" cap="none" spc="0" normalizeH="0" baseline="0" noProof="0" dirty="0">
                <a:ln>
                  <a:noFill/>
                </a:ln>
                <a:solidFill>
                  <a:schemeClr val="accent2"/>
                </a:solidFill>
                <a:effectLst/>
                <a:uLnTx/>
                <a:uFillTx/>
                <a:latin typeface="Calibri" panose="020F0502020204030204"/>
              </a:rPr>
              <a:t> </a:t>
            </a:r>
            <a:br>
              <a:rPr kumimoji="0" lang="el-GR" sz="1800" b="0" i="0" u="none" strike="noStrike" kern="1200" cap="none" spc="0" normalizeH="0" baseline="0" noProof="0" dirty="0">
                <a:ln>
                  <a:noFill/>
                </a:ln>
                <a:solidFill>
                  <a:schemeClr val="accent2"/>
                </a:solidFill>
                <a:effectLst/>
                <a:uLnTx/>
                <a:uFillTx/>
                <a:latin typeface="Calibri" panose="020F0502020204030204"/>
              </a:rPr>
            </a:br>
            <a:r>
              <a:rPr lang="el-GR" sz="1400" dirty="0">
                <a:solidFill>
                  <a:schemeClr val="accent2"/>
                </a:solidFill>
                <a:latin typeface="Comic Sans MS" panose="030F0702030302020204" pitchFamily="66" charset="0"/>
              </a:rPr>
              <a:t>και γλώσσας</a:t>
            </a:r>
          </a:p>
          <a:p>
            <a:endParaRPr lang="el-GR" dirty="0"/>
          </a:p>
        </p:txBody>
      </p:sp>
      <p:sp>
        <p:nvSpPr>
          <p:cNvPr id="16" name="TextBox 15">
            <a:extLst>
              <a:ext uri="{FF2B5EF4-FFF2-40B4-BE49-F238E27FC236}">
                <a16:creationId xmlns:a16="http://schemas.microsoft.com/office/drawing/2014/main" id="{61615260-F7ED-D925-1D71-C40CAAF7EBBB}"/>
              </a:ext>
            </a:extLst>
          </p:cNvPr>
          <p:cNvSpPr txBox="1"/>
          <p:nvPr/>
        </p:nvSpPr>
        <p:spPr>
          <a:xfrm>
            <a:off x="1558560" y="2276402"/>
            <a:ext cx="2924521" cy="369332"/>
          </a:xfrm>
          <a:prstGeom prst="rect">
            <a:avLst/>
          </a:prstGeom>
          <a:noFill/>
        </p:spPr>
        <p:txBody>
          <a:bodyPr wrap="square" rtlCol="0">
            <a:spAutoFit/>
          </a:bodyPr>
          <a:lstStyle/>
          <a:p>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no matter where you live</a:t>
            </a:r>
            <a:endParaRPr lang="el-GR" dirty="0"/>
          </a:p>
        </p:txBody>
      </p:sp>
      <p:sp>
        <p:nvSpPr>
          <p:cNvPr id="19" name="TextBox 18">
            <a:extLst>
              <a:ext uri="{FF2B5EF4-FFF2-40B4-BE49-F238E27FC236}">
                <a16:creationId xmlns:a16="http://schemas.microsoft.com/office/drawing/2014/main" id="{D96280D7-E9A9-2937-3D29-FDE3DBA08CCD}"/>
              </a:ext>
            </a:extLst>
          </p:cNvPr>
          <p:cNvSpPr txBox="1"/>
          <p:nvPr/>
        </p:nvSpPr>
        <p:spPr>
          <a:xfrm>
            <a:off x="2918089" y="3381402"/>
            <a:ext cx="3824256" cy="369332"/>
          </a:xfrm>
          <a:prstGeom prst="rect">
            <a:avLst/>
          </a:prstGeom>
          <a:noFill/>
        </p:spPr>
        <p:txBody>
          <a:bodyPr wrap="square" rtlCol="0">
            <a:spAutoFit/>
          </a:bodyPr>
          <a:lstStyle/>
          <a:p>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30 languages and 190 countries</a:t>
            </a:r>
            <a:endParaRPr lang="el-GR" dirty="0"/>
          </a:p>
        </p:txBody>
      </p:sp>
      <p:sp>
        <p:nvSpPr>
          <p:cNvPr id="20" name="TextBox 19">
            <a:extLst>
              <a:ext uri="{FF2B5EF4-FFF2-40B4-BE49-F238E27FC236}">
                <a16:creationId xmlns:a16="http://schemas.microsoft.com/office/drawing/2014/main" id="{71D8C290-4C3B-7CEB-0DF8-6E132A90E045}"/>
              </a:ext>
            </a:extLst>
          </p:cNvPr>
          <p:cNvSpPr txBox="1"/>
          <p:nvPr/>
        </p:nvSpPr>
        <p:spPr>
          <a:xfrm>
            <a:off x="1938492" y="2808338"/>
            <a:ext cx="4157508" cy="369332"/>
          </a:xfrm>
          <a:prstGeom prst="rect">
            <a:avLst/>
          </a:prstGeom>
          <a:noFill/>
        </p:spPr>
        <p:txBody>
          <a:bodyPr wrap="square" rtlCol="0">
            <a:spAutoFit/>
          </a:bodyPr>
          <a:lstStyle/>
          <a:p>
            <a:r>
              <a:rPr kumimoji="0" lang="en-US" b="0" i="0" u="none" strike="noStrike" kern="1200" cap="none" spc="0" normalizeH="0" baseline="0" noProof="0" dirty="0">
                <a:ln>
                  <a:noFill/>
                </a:ln>
                <a:solidFill>
                  <a:prstClr val="white"/>
                </a:solidFill>
                <a:effectLst/>
                <a:uLnTx/>
                <a:uFillTx/>
                <a:latin typeface="Comic Sans MS" panose="030F0702030302020204" pitchFamily="66" charset="0"/>
              </a:rPr>
              <a:t>Our members control what they want</a:t>
            </a:r>
            <a:endParaRPr lang="el-GR" dirty="0"/>
          </a:p>
        </p:txBody>
      </p:sp>
      <p:sp>
        <p:nvSpPr>
          <p:cNvPr id="21" name="TextBox 20">
            <a:extLst>
              <a:ext uri="{FF2B5EF4-FFF2-40B4-BE49-F238E27FC236}">
                <a16:creationId xmlns:a16="http://schemas.microsoft.com/office/drawing/2014/main" id="{6E6BB9B1-6530-2184-7CE1-7871D3D2224B}"/>
              </a:ext>
            </a:extLst>
          </p:cNvPr>
          <p:cNvSpPr txBox="1"/>
          <p:nvPr/>
        </p:nvSpPr>
        <p:spPr>
          <a:xfrm>
            <a:off x="7869928" y="2827238"/>
            <a:ext cx="2655004" cy="307777"/>
          </a:xfrm>
          <a:prstGeom prst="rect">
            <a:avLst/>
          </a:prstGeom>
          <a:noFill/>
        </p:spPr>
        <p:txBody>
          <a:bodyPr wrap="square" rtlCol="0">
            <a:spAutoFit/>
          </a:bodyPr>
          <a:lstStyle/>
          <a:p>
            <a:pPr lvl="0">
              <a:defRPr/>
            </a:pPr>
            <a:r>
              <a:rPr lang="el-GR" sz="1400" b="1" dirty="0" err="1">
                <a:solidFill>
                  <a:schemeClr val="accent1">
                    <a:lumMod val="75000"/>
                  </a:schemeClr>
                </a:solidFill>
                <a:highlight>
                  <a:srgbClr val="C0C0C0"/>
                </a:highlight>
                <a:latin typeface="Comic Sans MS" panose="030F0702030302020204" pitchFamily="66" charset="0"/>
              </a:rPr>
              <a:t>Πελατοκεντρικό</a:t>
            </a:r>
            <a:r>
              <a:rPr lang="el-GR" sz="1400" b="1" dirty="0">
                <a:solidFill>
                  <a:schemeClr val="accent1">
                    <a:lumMod val="75000"/>
                  </a:schemeClr>
                </a:solidFill>
                <a:highlight>
                  <a:srgbClr val="C0C0C0"/>
                </a:highlight>
                <a:latin typeface="Comic Sans MS" panose="030F0702030302020204" pitchFamily="66" charset="0"/>
              </a:rPr>
              <a:t> μήνυμα</a:t>
            </a:r>
            <a:endParaRPr lang="el-GR" dirty="0">
              <a:solidFill>
                <a:schemeClr val="accent1">
                  <a:lumMod val="75000"/>
                </a:schemeClr>
              </a:solidFill>
              <a:highlight>
                <a:srgbClr val="C0C0C0"/>
              </a:highlight>
            </a:endParaRPr>
          </a:p>
        </p:txBody>
      </p:sp>
      <p:sp>
        <p:nvSpPr>
          <p:cNvPr id="23" name="TextBox 22">
            <a:extLst>
              <a:ext uri="{FF2B5EF4-FFF2-40B4-BE49-F238E27FC236}">
                <a16:creationId xmlns:a16="http://schemas.microsoft.com/office/drawing/2014/main" id="{E408E470-6A8A-EF75-841F-69601C932667}"/>
              </a:ext>
            </a:extLst>
          </p:cNvPr>
          <p:cNvSpPr txBox="1"/>
          <p:nvPr/>
        </p:nvSpPr>
        <p:spPr>
          <a:xfrm>
            <a:off x="2505543" y="4189763"/>
            <a:ext cx="3824255" cy="369332"/>
          </a:xfrm>
          <a:prstGeom prst="rect">
            <a:avLst/>
          </a:prstGeom>
          <a:noFill/>
        </p:spPr>
        <p:txBody>
          <a:bodyPr wrap="square" rtlCol="0">
            <a:spAutoFit/>
          </a:bodyPr>
          <a:lstStyle/>
          <a:p>
            <a:r>
              <a:rPr kumimoji="0" lang="en-US" b="0" i="0" u="none" strike="noStrike" kern="1200" cap="none" spc="0" normalizeH="0" baseline="0" noProof="0" dirty="0">
                <a:ln>
                  <a:noFill/>
                </a:ln>
                <a:solidFill>
                  <a:schemeClr val="bg1"/>
                </a:solidFill>
                <a:effectLst/>
                <a:uLnTx/>
                <a:uFillTx/>
                <a:latin typeface="Comic Sans MS" panose="030F0702030302020204" pitchFamily="66" charset="0"/>
              </a:rPr>
              <a:t>we’re always looking to help you</a:t>
            </a:r>
            <a:endParaRPr lang="el-GR" dirty="0">
              <a:solidFill>
                <a:schemeClr val="bg1"/>
              </a:solidFill>
            </a:endParaRPr>
          </a:p>
        </p:txBody>
      </p:sp>
      <p:sp>
        <p:nvSpPr>
          <p:cNvPr id="24" name="Ορθογώνιο: Με κορνίζα 23">
            <a:extLst>
              <a:ext uri="{FF2B5EF4-FFF2-40B4-BE49-F238E27FC236}">
                <a16:creationId xmlns:a16="http://schemas.microsoft.com/office/drawing/2014/main" id="{BF3AC831-702C-DA9D-58D4-0E70F30560E7}"/>
              </a:ext>
            </a:extLst>
          </p:cNvPr>
          <p:cNvSpPr/>
          <p:nvPr/>
        </p:nvSpPr>
        <p:spPr>
          <a:xfrm>
            <a:off x="8599427" y="4449394"/>
            <a:ext cx="3297104" cy="1838131"/>
          </a:xfrm>
          <a:prstGeom prst="bevel">
            <a:avLst/>
          </a:prstGeom>
          <a:solidFill>
            <a:srgbClr val="FF0000"/>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l-GR" sz="1600" dirty="0">
                <a:solidFill>
                  <a:schemeClr val="tx1"/>
                </a:solidFill>
                <a:latin typeface="Comic Sans MS" panose="030F0702030302020204" pitchFamily="66" charset="0"/>
              </a:rPr>
              <a:t>Η αποστολή θεωρείται </a:t>
            </a:r>
            <a:r>
              <a:rPr lang="el-GR" sz="1600" b="1" dirty="0">
                <a:solidFill>
                  <a:schemeClr val="tx1"/>
                </a:solidFill>
                <a:latin typeface="Comic Sans MS" panose="030F0702030302020204" pitchFamily="66" charset="0"/>
              </a:rPr>
              <a:t>αποτελεσματική</a:t>
            </a:r>
            <a:r>
              <a:rPr lang="en-US" sz="1600" dirty="0">
                <a:solidFill>
                  <a:schemeClr val="tx1"/>
                </a:solidFill>
                <a:latin typeface="Comic Sans MS" panose="030F0702030302020204" pitchFamily="66" charset="0"/>
              </a:rPr>
              <a:t>,</a:t>
            </a:r>
            <a:r>
              <a:rPr lang="el-GR" sz="1600" dirty="0">
                <a:solidFill>
                  <a:schemeClr val="tx1"/>
                </a:solidFill>
                <a:latin typeface="Comic Sans MS" panose="030F0702030302020204" pitchFamily="66" charset="0"/>
              </a:rPr>
              <a:t> αν ληφθεί υπόψη η δεδομένη θέση της Netflix στην αγορά των συνδρομητικών υπηρεσιών.</a:t>
            </a:r>
          </a:p>
        </p:txBody>
      </p:sp>
    </p:spTree>
    <p:extLst>
      <p:ext uri="{BB962C8B-B14F-4D97-AF65-F5344CB8AC3E}">
        <p14:creationId xmlns:p14="http://schemas.microsoft.com/office/powerpoint/2010/main" val="32352733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6" presetClass="emph" presetSubtype="0" fill="hold" grpId="0" nodeType="afterEffect">
                                  <p:stCondLst>
                                    <p:cond delay="0"/>
                                  </p:stCondLst>
                                  <p:iterate type="lt">
                                    <p:tmPct val="4000"/>
                                  </p:iterate>
                                  <p:childTnLst>
                                    <p:set>
                                      <p:cBhvr override="childStyle">
                                        <p:cTn id="10" dur="500" fill="hold"/>
                                        <p:tgtEl>
                                          <p:spTgt spid="12"/>
                                        </p:tgtEl>
                                        <p:attrNameLst>
                                          <p:attrName>style.color</p:attrName>
                                        </p:attrNameLst>
                                      </p:cBhvr>
                                      <p:to>
                                        <p:clrVal>
                                          <a:srgbClr val="ED7D31"/>
                                        </p:clrVal>
                                      </p:to>
                                    </p:set>
                                    <p:set>
                                      <p:cBhvr>
                                        <p:cTn id="11" dur="500" fill="hold"/>
                                        <p:tgtEl>
                                          <p:spTgt spid="12"/>
                                        </p:tgtEl>
                                        <p:attrNameLst>
                                          <p:attrName>fillcolor</p:attrName>
                                        </p:attrNameLst>
                                      </p:cBhvr>
                                      <p:to>
                                        <p:clrVal>
                                          <a:srgbClr val="ED7D31"/>
                                        </p:clrVal>
                                      </p:to>
                                    </p:set>
                                    <p:set>
                                      <p:cBhvr>
                                        <p:cTn id="12" dur="500" fill="hold"/>
                                        <p:tgtEl>
                                          <p:spTgt spid="12"/>
                                        </p:tgtEl>
                                        <p:attrNameLst>
                                          <p:attrName>fill.type</p:attrName>
                                        </p:attrNameLst>
                                      </p:cBhvr>
                                      <p:to>
                                        <p:strVal val="solid"/>
                                      </p:to>
                                    </p:set>
                                  </p:childTnLst>
                                </p:cTn>
                              </p:par>
                              <p:par>
                                <p:cTn id="13" presetID="16" presetClass="emph" presetSubtype="0" fill="hold" nodeType="withEffect">
                                  <p:stCondLst>
                                    <p:cond delay="0"/>
                                  </p:stCondLst>
                                  <p:iterate type="lt">
                                    <p:tmPct val="4000"/>
                                  </p:iterate>
                                  <p:childTnLst>
                                    <p:set>
                                      <p:cBhvr override="childStyle">
                                        <p:cTn id="14" dur="500" fill="hold"/>
                                        <p:tgtEl>
                                          <p:spTgt spid="19">
                                            <p:txEl>
                                              <p:pRg st="0" end="0"/>
                                            </p:txEl>
                                          </p:spTgt>
                                        </p:tgtEl>
                                        <p:attrNameLst>
                                          <p:attrName>style.color</p:attrName>
                                        </p:attrNameLst>
                                      </p:cBhvr>
                                      <p:to>
                                        <p:clrVal>
                                          <a:schemeClr val="accent2"/>
                                        </p:clrVal>
                                      </p:to>
                                    </p:set>
                                    <p:set>
                                      <p:cBhvr>
                                        <p:cTn id="15" dur="500" fill="hold"/>
                                        <p:tgtEl>
                                          <p:spTgt spid="19">
                                            <p:txEl>
                                              <p:pRg st="0" end="0"/>
                                            </p:txEl>
                                          </p:spTgt>
                                        </p:tgtEl>
                                        <p:attrNameLst>
                                          <p:attrName>fillcolor</p:attrName>
                                        </p:attrNameLst>
                                      </p:cBhvr>
                                      <p:to>
                                        <p:clrVal>
                                          <a:schemeClr val="accent2"/>
                                        </p:clrVal>
                                      </p:to>
                                    </p:set>
                                    <p:set>
                                      <p:cBhvr>
                                        <p:cTn id="16" dur="500" fill="hold"/>
                                        <p:tgtEl>
                                          <p:spTgt spid="19">
                                            <p:txEl>
                                              <p:pRg st="0" end="0"/>
                                            </p:txEl>
                                          </p:spTgt>
                                        </p:tgtEl>
                                        <p:attrNameLst>
                                          <p:attrName>fill.type</p:attrName>
                                        </p:attrNameLst>
                                      </p:cBhvr>
                                      <p:to>
                                        <p:strVal val="solid"/>
                                      </p:to>
                                    </p:set>
                                  </p:childTnLst>
                                </p:cTn>
                              </p:par>
                              <p:par>
                                <p:cTn id="17" presetID="16" presetClass="emph" presetSubtype="0" fill="hold" nodeType="withEffect">
                                  <p:stCondLst>
                                    <p:cond delay="0"/>
                                  </p:stCondLst>
                                  <p:iterate type="lt">
                                    <p:tmPct val="4000"/>
                                  </p:iterate>
                                  <p:childTnLst>
                                    <p:set>
                                      <p:cBhvr override="childStyle">
                                        <p:cTn id="18" dur="500" fill="hold"/>
                                        <p:tgtEl>
                                          <p:spTgt spid="16">
                                            <p:txEl>
                                              <p:pRg st="0" end="0"/>
                                            </p:txEl>
                                          </p:spTgt>
                                        </p:tgtEl>
                                        <p:attrNameLst>
                                          <p:attrName>style.color</p:attrName>
                                        </p:attrNameLst>
                                      </p:cBhvr>
                                      <p:to>
                                        <p:clrVal>
                                          <a:schemeClr val="accent2"/>
                                        </p:clrVal>
                                      </p:to>
                                    </p:set>
                                    <p:set>
                                      <p:cBhvr>
                                        <p:cTn id="19" dur="500" fill="hold"/>
                                        <p:tgtEl>
                                          <p:spTgt spid="16">
                                            <p:txEl>
                                              <p:pRg st="0" end="0"/>
                                            </p:txEl>
                                          </p:spTgt>
                                        </p:tgtEl>
                                        <p:attrNameLst>
                                          <p:attrName>fillcolor</p:attrName>
                                        </p:attrNameLst>
                                      </p:cBhvr>
                                      <p:to>
                                        <p:clrVal>
                                          <a:schemeClr val="accent2"/>
                                        </p:clrVal>
                                      </p:to>
                                    </p:set>
                                    <p:set>
                                      <p:cBhvr>
                                        <p:cTn id="20" dur="500" fill="hold"/>
                                        <p:tgtEl>
                                          <p:spTgt spid="16">
                                            <p:txEl>
                                              <p:pRg st="0" end="0"/>
                                            </p:txEl>
                                          </p:spTgt>
                                        </p:tgtEl>
                                        <p:attrNameLst>
                                          <p:attrName>fill.type</p:attrName>
                                        </p:attrNameLst>
                                      </p:cBhvr>
                                      <p:to>
                                        <p:strVal val="solid"/>
                                      </p:to>
                                    </p:se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mph" presetSubtype="0" fill="hold" nodeType="clickEffect">
                                  <p:stCondLst>
                                    <p:cond delay="0"/>
                                  </p:stCondLst>
                                  <p:iterate type="lt">
                                    <p:tmPct val="4000"/>
                                  </p:iterate>
                                  <p:childTnLst>
                                    <p:set>
                                      <p:cBhvr override="childStyle">
                                        <p:cTn id="28" dur="500" fill="hold"/>
                                        <p:tgtEl>
                                          <p:spTgt spid="20">
                                            <p:txEl>
                                              <p:pRg st="0" end="0"/>
                                            </p:txEl>
                                          </p:spTgt>
                                        </p:tgtEl>
                                        <p:attrNameLst>
                                          <p:attrName>style.color</p:attrName>
                                        </p:attrNameLst>
                                      </p:cBhvr>
                                      <p:to>
                                        <p:clrVal>
                                          <a:srgbClr val="2F5496"/>
                                        </p:clrVal>
                                      </p:to>
                                    </p:set>
                                    <p:set>
                                      <p:cBhvr>
                                        <p:cTn id="29" dur="500" fill="hold"/>
                                        <p:tgtEl>
                                          <p:spTgt spid="20">
                                            <p:txEl>
                                              <p:pRg st="0" end="0"/>
                                            </p:txEl>
                                          </p:spTgt>
                                        </p:tgtEl>
                                        <p:attrNameLst>
                                          <p:attrName>fillcolor</p:attrName>
                                        </p:attrNameLst>
                                      </p:cBhvr>
                                      <p:to>
                                        <p:clrVal>
                                          <a:srgbClr val="2F5496"/>
                                        </p:clrVal>
                                      </p:to>
                                    </p:set>
                                    <p:set>
                                      <p:cBhvr>
                                        <p:cTn id="30" dur="500" fill="hold"/>
                                        <p:tgtEl>
                                          <p:spTgt spid="20">
                                            <p:txEl>
                                              <p:pRg st="0" end="0"/>
                                            </p:txEl>
                                          </p:spTgt>
                                        </p:tgtEl>
                                        <p:attrNameLst>
                                          <p:attrName>fill.type</p:attrName>
                                        </p:attrNameLst>
                                      </p:cBhvr>
                                      <p:to>
                                        <p:strVal val="solid"/>
                                      </p:to>
                                    </p:set>
                                  </p:childTnLst>
                                </p:cTn>
                              </p:par>
                              <p:par>
                                <p:cTn id="31" presetID="16" presetClass="emph" presetSubtype="0" fill="hold" nodeType="withEffect">
                                  <p:stCondLst>
                                    <p:cond delay="0"/>
                                  </p:stCondLst>
                                  <p:iterate type="lt">
                                    <p:tmPct val="4000"/>
                                  </p:iterate>
                                  <p:childTnLst>
                                    <p:set>
                                      <p:cBhvr override="childStyle">
                                        <p:cTn id="32" dur="500" fill="hold"/>
                                        <p:tgtEl>
                                          <p:spTgt spid="23">
                                            <p:txEl>
                                              <p:pRg st="0" end="0"/>
                                            </p:txEl>
                                          </p:spTgt>
                                        </p:tgtEl>
                                        <p:attrNameLst>
                                          <p:attrName>style.color</p:attrName>
                                        </p:attrNameLst>
                                      </p:cBhvr>
                                      <p:to>
                                        <p:clrVal>
                                          <a:srgbClr val="2F5496"/>
                                        </p:clrVal>
                                      </p:to>
                                    </p:set>
                                    <p:set>
                                      <p:cBhvr>
                                        <p:cTn id="33" dur="500" fill="hold"/>
                                        <p:tgtEl>
                                          <p:spTgt spid="23">
                                            <p:txEl>
                                              <p:pRg st="0" end="0"/>
                                            </p:txEl>
                                          </p:spTgt>
                                        </p:tgtEl>
                                        <p:attrNameLst>
                                          <p:attrName>fillcolor</p:attrName>
                                        </p:attrNameLst>
                                      </p:cBhvr>
                                      <p:to>
                                        <p:clrVal>
                                          <a:srgbClr val="2F5496"/>
                                        </p:clrVal>
                                      </p:to>
                                    </p:set>
                                    <p:set>
                                      <p:cBhvr>
                                        <p:cTn id="34" dur="500" fill="hold"/>
                                        <p:tgtEl>
                                          <p:spTgt spid="23">
                                            <p:txEl>
                                              <p:pRg st="0" end="0"/>
                                            </p:txEl>
                                          </p:spTgt>
                                        </p:tgtEl>
                                        <p:attrNameLst>
                                          <p:attrName>fill.type</p:attrName>
                                        </p:attrNameLst>
                                      </p:cBhvr>
                                      <p:to>
                                        <p:strVal val="solid"/>
                                      </p:to>
                                    </p:set>
                                  </p:childTnLst>
                                </p:cTn>
                              </p:par>
                            </p:childTnLst>
                          </p:cTn>
                        </p:par>
                        <p:par>
                          <p:cTn id="35" fill="hold">
                            <p:stCondLst>
                              <p:cond delay="1060"/>
                            </p:stCondLst>
                            <p:childTnLst>
                              <p:par>
                                <p:cTn id="36" presetID="22" presetClass="entr" presetSubtype="8"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circle(in)">
                                      <p:cBhvr>
                                        <p:cTn id="43"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p:bldP spid="21"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711071" y="426749"/>
            <a:ext cx="3894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C000"/>
                </a:solidFill>
                <a:latin typeface="Comic Sans MS" panose="030F0702030302020204" pitchFamily="66" charset="0"/>
              </a:rPr>
              <a:t>5. </a:t>
            </a:r>
            <a:r>
              <a:rPr lang="el-GR" dirty="0">
                <a:solidFill>
                  <a:srgbClr val="FFC000"/>
                </a:solidFill>
                <a:latin typeface="Comic Sans MS" panose="030F0702030302020204" pitchFamily="66" charset="0"/>
              </a:rPr>
              <a:t>Ανάλυση </a:t>
            </a:r>
            <a:r>
              <a:rPr lang="en-US" dirty="0">
                <a:solidFill>
                  <a:srgbClr val="FFC000"/>
                </a:solidFill>
                <a:latin typeface="Comic Sans MS" panose="030F0702030302020204" pitchFamily="66" charset="0"/>
              </a:rPr>
              <a:t>SWOT</a:t>
            </a:r>
            <a:endPar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p:txBody>
      </p:sp>
      <p:cxnSp>
        <p:nvCxnSpPr>
          <p:cNvPr id="5" name="Ευθύγραμμο βέλος σύνδεσης 4">
            <a:extLst>
              <a:ext uri="{FF2B5EF4-FFF2-40B4-BE49-F238E27FC236}">
                <a16:creationId xmlns:a16="http://schemas.microsoft.com/office/drawing/2014/main" id="{996A70E7-73CD-2FAA-A134-B86F4178F9B5}"/>
              </a:ext>
            </a:extLst>
          </p:cNvPr>
          <p:cNvCxnSpPr>
            <a:cxnSpLocks/>
          </p:cNvCxnSpPr>
          <p:nvPr/>
        </p:nvCxnSpPr>
        <p:spPr>
          <a:xfrm flipV="1">
            <a:off x="6096000" y="1352938"/>
            <a:ext cx="0" cy="489857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7" name="Ευθύγραμμο βέλος σύνδεσης 6">
            <a:extLst>
              <a:ext uri="{FF2B5EF4-FFF2-40B4-BE49-F238E27FC236}">
                <a16:creationId xmlns:a16="http://schemas.microsoft.com/office/drawing/2014/main" id="{1E47450C-1B33-0CA8-588C-FB9E01D25A2B}"/>
              </a:ext>
            </a:extLst>
          </p:cNvPr>
          <p:cNvCxnSpPr>
            <a:cxnSpLocks/>
          </p:cNvCxnSpPr>
          <p:nvPr/>
        </p:nvCxnSpPr>
        <p:spPr>
          <a:xfrm>
            <a:off x="2444620" y="3958511"/>
            <a:ext cx="730587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4224BA04-74CD-376C-1CBF-F115B2DAA938}"/>
              </a:ext>
            </a:extLst>
          </p:cNvPr>
          <p:cNvSpPr txBox="1"/>
          <p:nvPr/>
        </p:nvSpPr>
        <p:spPr>
          <a:xfrm>
            <a:off x="509264" y="1772930"/>
            <a:ext cx="1564698" cy="1446550"/>
          </a:xfrm>
          <a:prstGeom prst="rect">
            <a:avLst/>
          </a:prstGeom>
          <a:noFill/>
        </p:spPr>
        <p:txBody>
          <a:bodyPr wrap="square" rtlCol="0">
            <a:spAutoFit/>
          </a:bodyPr>
          <a:lstStyle/>
          <a:p>
            <a:r>
              <a:rPr lang="en-US" sz="8800" dirty="0">
                <a:solidFill>
                  <a:schemeClr val="accent6">
                    <a:lumMod val="60000"/>
                    <a:lumOff val="40000"/>
                  </a:schemeClr>
                </a:solidFill>
                <a:latin typeface="Comic Sans MS" panose="030F0702030302020204" pitchFamily="66" charset="0"/>
              </a:rPr>
              <a:t>S</a:t>
            </a:r>
            <a:endParaRPr lang="el-GR" sz="8800" dirty="0">
              <a:solidFill>
                <a:schemeClr val="accent6">
                  <a:lumMod val="60000"/>
                  <a:lumOff val="40000"/>
                </a:schemeClr>
              </a:solidFill>
              <a:latin typeface="Comic Sans MS" panose="030F0702030302020204" pitchFamily="66" charset="0"/>
            </a:endParaRPr>
          </a:p>
        </p:txBody>
      </p:sp>
      <p:sp>
        <p:nvSpPr>
          <p:cNvPr id="13" name="TextBox 12">
            <a:extLst>
              <a:ext uri="{FF2B5EF4-FFF2-40B4-BE49-F238E27FC236}">
                <a16:creationId xmlns:a16="http://schemas.microsoft.com/office/drawing/2014/main" id="{8E804E37-F17D-AB27-4A24-50913B6E298A}"/>
              </a:ext>
            </a:extLst>
          </p:cNvPr>
          <p:cNvSpPr txBox="1"/>
          <p:nvPr/>
        </p:nvSpPr>
        <p:spPr>
          <a:xfrm>
            <a:off x="10155401" y="1825739"/>
            <a:ext cx="1867889" cy="1446550"/>
          </a:xfrm>
          <a:prstGeom prst="rect">
            <a:avLst/>
          </a:prstGeom>
          <a:noFill/>
        </p:spPr>
        <p:txBody>
          <a:bodyPr wrap="square" rtlCol="0">
            <a:spAutoFit/>
          </a:bodyPr>
          <a:lstStyle/>
          <a:p>
            <a:r>
              <a:rPr lang="en-US" sz="8800" dirty="0">
                <a:solidFill>
                  <a:schemeClr val="accent1">
                    <a:lumMod val="60000"/>
                    <a:lumOff val="40000"/>
                  </a:schemeClr>
                </a:solidFill>
                <a:latin typeface="Comic Sans MS" panose="030F0702030302020204" pitchFamily="66" charset="0"/>
              </a:rPr>
              <a:t>W</a:t>
            </a:r>
            <a:endParaRPr lang="el-GR" sz="8800" dirty="0">
              <a:solidFill>
                <a:schemeClr val="accent1">
                  <a:lumMod val="60000"/>
                  <a:lumOff val="40000"/>
                </a:schemeClr>
              </a:solidFill>
              <a:latin typeface="Comic Sans MS" panose="030F0702030302020204" pitchFamily="66" charset="0"/>
            </a:endParaRPr>
          </a:p>
        </p:txBody>
      </p:sp>
      <p:sp>
        <p:nvSpPr>
          <p:cNvPr id="14" name="TextBox 13">
            <a:extLst>
              <a:ext uri="{FF2B5EF4-FFF2-40B4-BE49-F238E27FC236}">
                <a16:creationId xmlns:a16="http://schemas.microsoft.com/office/drawing/2014/main" id="{36F3407C-3706-6B30-AEAA-5765CBE3DF6F}"/>
              </a:ext>
            </a:extLst>
          </p:cNvPr>
          <p:cNvSpPr txBox="1"/>
          <p:nvPr/>
        </p:nvSpPr>
        <p:spPr>
          <a:xfrm>
            <a:off x="2632854" y="1611176"/>
            <a:ext cx="3553341" cy="2031325"/>
          </a:xfrm>
          <a:prstGeom prst="rect">
            <a:avLst/>
          </a:prstGeom>
          <a:noFill/>
        </p:spPr>
        <p:txBody>
          <a:bodyPr wrap="square" rtlCol="0">
            <a:spAutoFit/>
          </a:bodyPr>
          <a:lstStyle/>
          <a:p>
            <a:pPr marL="285750" indent="-285750">
              <a:buFont typeface="Wingdings" panose="05000000000000000000" pitchFamily="2" charset="2"/>
              <a:buChar char="§"/>
            </a:pPr>
            <a:r>
              <a:rPr lang="el-GR" dirty="0">
                <a:solidFill>
                  <a:schemeClr val="accent6">
                    <a:lumMod val="60000"/>
                    <a:lumOff val="40000"/>
                  </a:schemeClr>
                </a:solidFill>
                <a:latin typeface="Comic Sans MS" panose="030F0702030302020204" pitchFamily="66" charset="0"/>
              </a:rPr>
              <a:t>Πρωτοπορία</a:t>
            </a:r>
          </a:p>
          <a:p>
            <a:pPr marL="285750" indent="-285750">
              <a:buFont typeface="Wingdings" panose="05000000000000000000" pitchFamily="2" charset="2"/>
              <a:buChar char="§"/>
            </a:pPr>
            <a:r>
              <a:rPr lang="el-GR" dirty="0">
                <a:solidFill>
                  <a:schemeClr val="accent6">
                    <a:lumMod val="60000"/>
                    <a:lumOff val="40000"/>
                  </a:schemeClr>
                </a:solidFill>
                <a:latin typeface="Comic Sans MS" panose="030F0702030302020204" pitchFamily="66" charset="0"/>
              </a:rPr>
              <a:t>Φήμη</a:t>
            </a:r>
          </a:p>
          <a:p>
            <a:pPr marL="285750" indent="-285750">
              <a:buFont typeface="Wingdings" panose="05000000000000000000" pitchFamily="2" charset="2"/>
              <a:buChar char="§"/>
            </a:pPr>
            <a:r>
              <a:rPr lang="en-US" dirty="0">
                <a:solidFill>
                  <a:schemeClr val="accent6">
                    <a:lumMod val="60000"/>
                    <a:lumOff val="40000"/>
                  </a:schemeClr>
                </a:solidFill>
                <a:latin typeface="Comic Sans MS" panose="030F0702030302020204" pitchFamily="66" charset="0"/>
              </a:rPr>
              <a:t>Offline </a:t>
            </a:r>
            <a:r>
              <a:rPr lang="el-GR" dirty="0">
                <a:solidFill>
                  <a:schemeClr val="accent6">
                    <a:lumMod val="60000"/>
                    <a:lumOff val="40000"/>
                  </a:schemeClr>
                </a:solidFill>
                <a:latin typeface="Comic Sans MS" panose="030F0702030302020204" pitchFamily="66" charset="0"/>
              </a:rPr>
              <a:t>παρακολούθηση</a:t>
            </a:r>
          </a:p>
          <a:p>
            <a:pPr marL="285750" indent="-285750">
              <a:buFont typeface="Wingdings" panose="05000000000000000000" pitchFamily="2" charset="2"/>
              <a:buChar char="§"/>
            </a:pPr>
            <a:r>
              <a:rPr lang="el-GR" dirty="0">
                <a:solidFill>
                  <a:schemeClr val="accent6">
                    <a:lumMod val="60000"/>
                    <a:lumOff val="40000"/>
                  </a:schemeClr>
                </a:solidFill>
                <a:latin typeface="Comic Sans MS" panose="030F0702030302020204" pitchFamily="66" charset="0"/>
              </a:rPr>
              <a:t>Γερή βάση συνδρομητών</a:t>
            </a:r>
          </a:p>
          <a:p>
            <a:pPr marL="285750" indent="-285750">
              <a:buFont typeface="Wingdings" panose="05000000000000000000" pitchFamily="2" charset="2"/>
              <a:buChar char="§"/>
            </a:pPr>
            <a:r>
              <a:rPr lang="el-GR" dirty="0">
                <a:solidFill>
                  <a:schemeClr val="accent6">
                    <a:lumMod val="60000"/>
                    <a:lumOff val="40000"/>
                  </a:schemeClr>
                </a:solidFill>
                <a:latin typeface="Comic Sans MS" panose="030F0702030302020204" pitchFamily="66" charset="0"/>
              </a:rPr>
              <a:t>Συμβατότητα σε όλες τις ηλεκτρονικές συσκευές</a:t>
            </a:r>
          </a:p>
          <a:p>
            <a:pPr marL="285750" indent="-285750">
              <a:buFont typeface="Wingdings" panose="05000000000000000000" pitchFamily="2" charset="2"/>
              <a:buChar char="§"/>
            </a:pPr>
            <a:r>
              <a:rPr lang="el-GR" dirty="0">
                <a:solidFill>
                  <a:schemeClr val="accent6">
                    <a:lumMod val="60000"/>
                    <a:lumOff val="40000"/>
                  </a:schemeClr>
                </a:solidFill>
                <a:latin typeface="Comic Sans MS" panose="030F0702030302020204" pitchFamily="66" charset="0"/>
              </a:rPr>
              <a:t>Πολύ προσιτή τιμή</a:t>
            </a:r>
          </a:p>
        </p:txBody>
      </p:sp>
      <p:sp>
        <p:nvSpPr>
          <p:cNvPr id="16" name="TextBox 15">
            <a:extLst>
              <a:ext uri="{FF2B5EF4-FFF2-40B4-BE49-F238E27FC236}">
                <a16:creationId xmlns:a16="http://schemas.microsoft.com/office/drawing/2014/main" id="{F1BC5F9D-CC38-5F97-864C-117239CA86E3}"/>
              </a:ext>
            </a:extLst>
          </p:cNvPr>
          <p:cNvSpPr txBox="1"/>
          <p:nvPr/>
        </p:nvSpPr>
        <p:spPr>
          <a:xfrm>
            <a:off x="6302895" y="1611176"/>
            <a:ext cx="3702631" cy="1754326"/>
          </a:xfrm>
          <a:prstGeom prst="rect">
            <a:avLst/>
          </a:prstGeom>
          <a:noFill/>
        </p:spPr>
        <p:txBody>
          <a:bodyPr wrap="square" rtlCol="0">
            <a:spAutoFit/>
          </a:bodyPr>
          <a:lstStyle/>
          <a:p>
            <a:pPr marL="285750" indent="-285750">
              <a:buFont typeface="Wingdings" panose="05000000000000000000" pitchFamily="2" charset="2"/>
              <a:buChar char="§"/>
            </a:pPr>
            <a:r>
              <a:rPr lang="el-GR" dirty="0">
                <a:solidFill>
                  <a:schemeClr val="accent1">
                    <a:lumMod val="60000"/>
                    <a:lumOff val="40000"/>
                  </a:schemeClr>
                </a:solidFill>
                <a:latin typeface="Comic Sans MS" panose="030F0702030302020204" pitchFamily="66" charset="0"/>
              </a:rPr>
              <a:t>Αδυναμία «απόκτησης» παραγωγών από εταιρείες </a:t>
            </a:r>
            <a:r>
              <a:rPr lang="en-US" dirty="0">
                <a:solidFill>
                  <a:schemeClr val="accent1">
                    <a:lumMod val="60000"/>
                    <a:lumOff val="40000"/>
                  </a:schemeClr>
                </a:solidFill>
                <a:latin typeface="Comic Sans MS" panose="030F0702030302020204" pitchFamily="66" charset="0"/>
              </a:rPr>
              <a:t>streaming</a:t>
            </a:r>
          </a:p>
          <a:p>
            <a:pPr marL="285750" indent="-285750">
              <a:buFont typeface="Wingdings" panose="05000000000000000000" pitchFamily="2" charset="2"/>
              <a:buChar char="§"/>
            </a:pPr>
            <a:r>
              <a:rPr lang="el-GR" dirty="0">
                <a:solidFill>
                  <a:schemeClr val="accent1">
                    <a:lumMod val="60000"/>
                    <a:lumOff val="40000"/>
                  </a:schemeClr>
                </a:solidFill>
                <a:latin typeface="Comic Sans MS" panose="030F0702030302020204" pitchFamily="66" charset="0"/>
              </a:rPr>
              <a:t>Υψηλό κόστος παραγωγής ταινιών και σειρών</a:t>
            </a:r>
          </a:p>
          <a:p>
            <a:pPr marL="285750" indent="-285750">
              <a:buFont typeface="Wingdings" panose="05000000000000000000" pitchFamily="2" charset="2"/>
              <a:buChar char="§"/>
            </a:pPr>
            <a:r>
              <a:rPr lang="el-GR" dirty="0">
                <a:solidFill>
                  <a:schemeClr val="accent1">
                    <a:lumMod val="60000"/>
                    <a:lumOff val="40000"/>
                  </a:schemeClr>
                </a:solidFill>
                <a:latin typeface="Comic Sans MS" panose="030F0702030302020204" pitchFamily="66" charset="0"/>
              </a:rPr>
              <a:t>Αυξανόμενο χρέος</a:t>
            </a:r>
          </a:p>
        </p:txBody>
      </p:sp>
      <p:sp>
        <p:nvSpPr>
          <p:cNvPr id="17" name="TextBox 16">
            <a:extLst>
              <a:ext uri="{FF2B5EF4-FFF2-40B4-BE49-F238E27FC236}">
                <a16:creationId xmlns:a16="http://schemas.microsoft.com/office/drawing/2014/main" id="{7780933C-EFB6-C4D8-538A-7B531AB3676E}"/>
              </a:ext>
            </a:extLst>
          </p:cNvPr>
          <p:cNvSpPr txBox="1"/>
          <p:nvPr/>
        </p:nvSpPr>
        <p:spPr>
          <a:xfrm>
            <a:off x="410265" y="4345544"/>
            <a:ext cx="1953924" cy="1446550"/>
          </a:xfrm>
          <a:prstGeom prst="rect">
            <a:avLst/>
          </a:prstGeom>
          <a:noFill/>
        </p:spPr>
        <p:txBody>
          <a:bodyPr wrap="square" rtlCol="0">
            <a:spAutoFit/>
          </a:bodyPr>
          <a:lstStyle/>
          <a:p>
            <a:r>
              <a:rPr lang="en-US" sz="8800" dirty="0">
                <a:solidFill>
                  <a:srgbClr val="FFFF00"/>
                </a:solidFill>
                <a:latin typeface="Comic Sans MS" panose="030F0702030302020204" pitchFamily="66" charset="0"/>
              </a:rPr>
              <a:t>O</a:t>
            </a:r>
            <a:endParaRPr lang="el-GR" sz="8800" dirty="0">
              <a:solidFill>
                <a:srgbClr val="FFFF00"/>
              </a:solidFill>
              <a:latin typeface="Comic Sans MS" panose="030F0702030302020204" pitchFamily="66" charset="0"/>
            </a:endParaRPr>
          </a:p>
        </p:txBody>
      </p:sp>
      <p:sp>
        <p:nvSpPr>
          <p:cNvPr id="18" name="TextBox 17">
            <a:extLst>
              <a:ext uri="{FF2B5EF4-FFF2-40B4-BE49-F238E27FC236}">
                <a16:creationId xmlns:a16="http://schemas.microsoft.com/office/drawing/2014/main" id="{F84E6346-3EA7-9879-CF16-461473948F6A}"/>
              </a:ext>
            </a:extLst>
          </p:cNvPr>
          <p:cNvSpPr txBox="1"/>
          <p:nvPr/>
        </p:nvSpPr>
        <p:spPr>
          <a:xfrm>
            <a:off x="2632854" y="4229342"/>
            <a:ext cx="3828389" cy="1754326"/>
          </a:xfrm>
          <a:prstGeom prst="rect">
            <a:avLst/>
          </a:prstGeom>
          <a:noFill/>
        </p:spPr>
        <p:txBody>
          <a:bodyPr wrap="square" rtlCol="0">
            <a:spAutoFit/>
          </a:bodyPr>
          <a:lstStyle/>
          <a:p>
            <a:pPr marL="285750" indent="-285750">
              <a:buFont typeface="Wingdings" panose="05000000000000000000" pitchFamily="2" charset="2"/>
              <a:buChar char="§"/>
            </a:pPr>
            <a:r>
              <a:rPr lang="el-GR" dirty="0">
                <a:solidFill>
                  <a:srgbClr val="FFFF00"/>
                </a:solidFill>
                <a:latin typeface="Comic Sans MS" panose="030F0702030302020204" pitchFamily="66" charset="0"/>
              </a:rPr>
              <a:t>Παραγωγή πρωτότυπου περιεχομένου</a:t>
            </a:r>
            <a:endParaRPr lang="en-US" dirty="0">
              <a:solidFill>
                <a:srgbClr val="FFFF00"/>
              </a:solidFill>
              <a:latin typeface="Comic Sans MS" panose="030F0702030302020204" pitchFamily="66" charset="0"/>
            </a:endParaRPr>
          </a:p>
          <a:p>
            <a:pPr marL="285750" indent="-285750">
              <a:buFont typeface="Wingdings" panose="05000000000000000000" pitchFamily="2" charset="2"/>
              <a:buChar char="§"/>
            </a:pPr>
            <a:r>
              <a:rPr lang="el-GR" dirty="0">
                <a:solidFill>
                  <a:srgbClr val="FFFF00"/>
                </a:solidFill>
                <a:latin typeface="Comic Sans MS" panose="030F0702030302020204" pitchFamily="66" charset="0"/>
              </a:rPr>
              <a:t>Στρατηγικές Συνεργασίες</a:t>
            </a:r>
            <a:endParaRPr lang="en-US" dirty="0">
              <a:solidFill>
                <a:srgbClr val="FFFF00"/>
              </a:solidFill>
              <a:latin typeface="Comic Sans MS" panose="030F0702030302020204" pitchFamily="66" charset="0"/>
            </a:endParaRPr>
          </a:p>
          <a:p>
            <a:pPr marL="285750" indent="-285750">
              <a:buFont typeface="Wingdings" panose="05000000000000000000" pitchFamily="2" charset="2"/>
              <a:buChar char="§"/>
            </a:pPr>
            <a:r>
              <a:rPr lang="el-GR" dirty="0">
                <a:solidFill>
                  <a:srgbClr val="FFFF00"/>
                </a:solidFill>
                <a:latin typeface="Comic Sans MS" panose="030F0702030302020204" pitchFamily="66" charset="0"/>
              </a:rPr>
              <a:t>Εμπορευματοποίηση</a:t>
            </a:r>
            <a:endParaRPr lang="en-US" dirty="0">
              <a:solidFill>
                <a:srgbClr val="FFFF00"/>
              </a:solidFill>
              <a:latin typeface="Comic Sans MS" panose="030F0702030302020204" pitchFamily="66" charset="0"/>
            </a:endParaRPr>
          </a:p>
          <a:p>
            <a:pPr marL="285750" indent="-285750">
              <a:buFont typeface="Wingdings" panose="05000000000000000000" pitchFamily="2" charset="2"/>
              <a:buChar char="§"/>
            </a:pPr>
            <a:r>
              <a:rPr lang="el-GR" dirty="0">
                <a:solidFill>
                  <a:srgbClr val="FFFF00"/>
                </a:solidFill>
                <a:latin typeface="Comic Sans MS" panose="030F0702030302020204" pitchFamily="66" charset="0"/>
              </a:rPr>
              <a:t>Επέκταση σε νέους τομείς</a:t>
            </a:r>
            <a:endParaRPr lang="en-US" dirty="0">
              <a:solidFill>
                <a:srgbClr val="FFFF00"/>
              </a:solidFill>
              <a:latin typeface="Comic Sans MS" panose="030F0702030302020204" pitchFamily="66" charset="0"/>
            </a:endParaRPr>
          </a:p>
          <a:p>
            <a:pPr marL="285750" indent="-285750">
              <a:buFont typeface="Wingdings" panose="05000000000000000000" pitchFamily="2" charset="2"/>
              <a:buChar char="§"/>
            </a:pPr>
            <a:r>
              <a:rPr lang="el-GR" dirty="0">
                <a:solidFill>
                  <a:srgbClr val="FFFF00"/>
                </a:solidFill>
                <a:latin typeface="Comic Sans MS" panose="030F0702030302020204" pitchFamily="66" charset="0"/>
              </a:rPr>
              <a:t>Αλλαγή πλάνου συνδρομής</a:t>
            </a:r>
          </a:p>
        </p:txBody>
      </p:sp>
      <p:sp>
        <p:nvSpPr>
          <p:cNvPr id="26" name="TextBox 25">
            <a:extLst>
              <a:ext uri="{FF2B5EF4-FFF2-40B4-BE49-F238E27FC236}">
                <a16:creationId xmlns:a16="http://schemas.microsoft.com/office/drawing/2014/main" id="{AAA14117-19BF-D860-DAC4-F16F9AFBEF4D}"/>
              </a:ext>
            </a:extLst>
          </p:cNvPr>
          <p:cNvSpPr txBox="1"/>
          <p:nvPr/>
        </p:nvSpPr>
        <p:spPr>
          <a:xfrm>
            <a:off x="10390475" y="4386314"/>
            <a:ext cx="1720659" cy="1446550"/>
          </a:xfrm>
          <a:prstGeom prst="rect">
            <a:avLst/>
          </a:prstGeom>
          <a:noFill/>
        </p:spPr>
        <p:txBody>
          <a:bodyPr wrap="square" rtlCol="0">
            <a:spAutoFit/>
          </a:bodyPr>
          <a:lstStyle/>
          <a:p>
            <a:r>
              <a:rPr lang="en-US" sz="8800" dirty="0">
                <a:solidFill>
                  <a:schemeClr val="bg2">
                    <a:lumMod val="75000"/>
                  </a:schemeClr>
                </a:solidFill>
                <a:latin typeface="Comic Sans MS" panose="030F0702030302020204" pitchFamily="66" charset="0"/>
              </a:rPr>
              <a:t>T</a:t>
            </a:r>
            <a:endParaRPr lang="el-GR" sz="8800" dirty="0">
              <a:solidFill>
                <a:schemeClr val="bg2">
                  <a:lumMod val="75000"/>
                </a:schemeClr>
              </a:solidFill>
              <a:latin typeface="Comic Sans MS" panose="030F0702030302020204" pitchFamily="66" charset="0"/>
            </a:endParaRPr>
          </a:p>
        </p:txBody>
      </p:sp>
      <p:sp>
        <p:nvSpPr>
          <p:cNvPr id="27" name="TextBox 26">
            <a:extLst>
              <a:ext uri="{FF2B5EF4-FFF2-40B4-BE49-F238E27FC236}">
                <a16:creationId xmlns:a16="http://schemas.microsoft.com/office/drawing/2014/main" id="{10742F74-1340-BC12-3204-D3FB68817DB3}"/>
              </a:ext>
            </a:extLst>
          </p:cNvPr>
          <p:cNvSpPr txBox="1"/>
          <p:nvPr/>
        </p:nvSpPr>
        <p:spPr>
          <a:xfrm>
            <a:off x="6302895" y="4232426"/>
            <a:ext cx="3692027" cy="1477328"/>
          </a:xfrm>
          <a:prstGeom prst="rect">
            <a:avLst/>
          </a:prstGeom>
          <a:noFill/>
        </p:spPr>
        <p:txBody>
          <a:bodyPr wrap="square" rtlCol="0">
            <a:spAutoFit/>
          </a:bodyPr>
          <a:lstStyle/>
          <a:p>
            <a:pPr marL="285750" indent="-285750">
              <a:buFont typeface="Wingdings" panose="05000000000000000000" pitchFamily="2" charset="2"/>
              <a:buChar char="§"/>
            </a:pPr>
            <a:r>
              <a:rPr lang="el-GR" dirty="0">
                <a:solidFill>
                  <a:schemeClr val="bg2">
                    <a:lumMod val="75000"/>
                  </a:schemeClr>
                </a:solidFill>
                <a:latin typeface="Comic Sans MS" panose="030F0702030302020204" pitchFamily="66" charset="0"/>
              </a:rPr>
              <a:t>Ανταγωνισμός</a:t>
            </a:r>
          </a:p>
          <a:p>
            <a:pPr marL="285750" indent="-285750">
              <a:buFont typeface="Wingdings" panose="05000000000000000000" pitchFamily="2" charset="2"/>
              <a:buChar char="§"/>
            </a:pPr>
            <a:r>
              <a:rPr lang="el-GR" dirty="0">
                <a:solidFill>
                  <a:schemeClr val="bg2">
                    <a:lumMod val="75000"/>
                  </a:schemeClr>
                </a:solidFill>
                <a:latin typeface="Comic Sans MS" panose="030F0702030302020204" pitchFamily="66" charset="0"/>
              </a:rPr>
              <a:t>Κλοπές λογαριασμών</a:t>
            </a:r>
          </a:p>
          <a:p>
            <a:pPr marL="285750" indent="-285750">
              <a:buFont typeface="Wingdings" panose="05000000000000000000" pitchFamily="2" charset="2"/>
              <a:buChar char="§"/>
            </a:pPr>
            <a:r>
              <a:rPr lang="el-GR" dirty="0">
                <a:solidFill>
                  <a:schemeClr val="bg2">
                    <a:lumMod val="75000"/>
                  </a:schemeClr>
                </a:solidFill>
                <a:latin typeface="Comic Sans MS" panose="030F0702030302020204" pitchFamily="66" charset="0"/>
              </a:rPr>
              <a:t>Πειρατεία</a:t>
            </a:r>
          </a:p>
          <a:p>
            <a:pPr marL="285750" indent="-285750">
              <a:buFont typeface="Wingdings" panose="05000000000000000000" pitchFamily="2" charset="2"/>
              <a:buChar char="§"/>
            </a:pPr>
            <a:r>
              <a:rPr lang="el-GR" dirty="0">
                <a:solidFill>
                  <a:schemeClr val="bg2">
                    <a:lumMod val="75000"/>
                  </a:schemeClr>
                </a:solidFill>
                <a:latin typeface="Comic Sans MS" panose="030F0702030302020204" pitchFamily="66" charset="0"/>
              </a:rPr>
              <a:t>Κρατικοί κανονισμοί</a:t>
            </a:r>
          </a:p>
          <a:p>
            <a:pPr marL="285750" indent="-285750">
              <a:buFont typeface="Wingdings" panose="05000000000000000000" pitchFamily="2" charset="2"/>
              <a:buChar char="§"/>
            </a:pPr>
            <a:r>
              <a:rPr lang="el-GR" dirty="0">
                <a:solidFill>
                  <a:schemeClr val="bg2">
                    <a:lumMod val="75000"/>
                  </a:schemeClr>
                </a:solidFill>
                <a:latin typeface="Comic Sans MS" panose="030F0702030302020204" pitchFamily="66" charset="0"/>
              </a:rPr>
              <a:t>Κλιματικές επιπτώσεις</a:t>
            </a:r>
          </a:p>
        </p:txBody>
      </p:sp>
    </p:spTree>
    <p:extLst>
      <p:ext uri="{BB962C8B-B14F-4D97-AF65-F5344CB8AC3E}">
        <p14:creationId xmlns:p14="http://schemas.microsoft.com/office/powerpoint/2010/main" val="296871220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10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1000"/>
                                        <p:tgtEl>
                                          <p:spTgt spid="1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randombar(horizontal)">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1000"/>
                                        <p:tgtEl>
                                          <p:spTgt spid="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randombar(horizontal)">
                                      <p:cBhvr>
                                        <p:cTn id="31" dur="1000"/>
                                        <p:tgtEl>
                                          <p:spTgt spid="2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7" grpId="0"/>
      <p:bldP spid="18"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2B33AD78-7852-44AB-A7D0-DAED40798AFD}"/>
              </a:ext>
            </a:extLst>
          </p:cNvPr>
          <p:cNvSpPr/>
          <p:nvPr/>
        </p:nvSpPr>
        <p:spPr>
          <a:xfrm>
            <a:off x="243706" y="1203651"/>
            <a:ext cx="4131511" cy="1343608"/>
          </a:xfrm>
          <a:prstGeom prst="rect">
            <a:avLst/>
          </a:prstGeom>
          <a:solidFill>
            <a:schemeClr val="accent5"/>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962997" y="426749"/>
            <a:ext cx="59586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mic Sans MS" panose="030F0702030302020204" pitchFamily="66" charset="0"/>
              </a:rPr>
              <a:t>6. </a:t>
            </a: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rPr>
              <a:t>Εταιρική στρατηγική </a:t>
            </a:r>
            <a:r>
              <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rPr>
              <a:t>(</a:t>
            </a:r>
            <a:r>
              <a:rPr kumimoji="0" lang="en-US" sz="1800" b="1" i="0" u="none" strike="noStrike" kern="1200" cap="none" spc="0" normalizeH="0" baseline="0" noProof="0" dirty="0">
                <a:ln>
                  <a:noFill/>
                </a:ln>
                <a:solidFill>
                  <a:srgbClr val="FFC000"/>
                </a:solidFill>
                <a:effectLst/>
                <a:uLnTx/>
                <a:uFillTx/>
                <a:latin typeface="Comic Sans MS" panose="030F0702030302020204" pitchFamily="66" charset="0"/>
              </a:rPr>
              <a:t>corporate strategy)</a:t>
            </a:r>
            <a:endPar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endParaRPr>
          </a:p>
        </p:txBody>
      </p:sp>
      <p:grpSp>
        <p:nvGrpSpPr>
          <p:cNvPr id="49" name="Group 15">
            <a:extLst>
              <a:ext uri="{FF2B5EF4-FFF2-40B4-BE49-F238E27FC236}">
                <a16:creationId xmlns:a16="http://schemas.microsoft.com/office/drawing/2014/main" id="{556E8CC7-A1AC-A3EA-A263-6E85586B0C7B}"/>
              </a:ext>
            </a:extLst>
          </p:cNvPr>
          <p:cNvGrpSpPr/>
          <p:nvPr/>
        </p:nvGrpSpPr>
        <p:grpSpPr>
          <a:xfrm>
            <a:off x="8831311" y="3522060"/>
            <a:ext cx="3200702" cy="1874928"/>
            <a:chOff x="8921976" y="1220504"/>
            <a:chExt cx="3200702" cy="1874928"/>
          </a:xfrm>
        </p:grpSpPr>
        <p:sp>
          <p:nvSpPr>
            <p:cNvPr id="50" name="TextBox 49">
              <a:extLst>
                <a:ext uri="{FF2B5EF4-FFF2-40B4-BE49-F238E27FC236}">
                  <a16:creationId xmlns:a16="http://schemas.microsoft.com/office/drawing/2014/main" id="{F9B95BCF-4EF7-25D0-6DD5-E37362F4E8BB}"/>
                </a:ext>
              </a:extLst>
            </p:cNvPr>
            <p:cNvSpPr txBox="1"/>
            <p:nvPr/>
          </p:nvSpPr>
          <p:spPr>
            <a:xfrm>
              <a:off x="8921976" y="1220504"/>
              <a:ext cx="3200702" cy="707886"/>
            </a:xfrm>
            <a:prstGeom prst="rect">
              <a:avLst/>
            </a:prstGeom>
            <a:noFill/>
          </p:spPr>
          <p:txBody>
            <a:bodyPr wrap="square" lIns="0" rIns="0" rtlCol="0" anchor="b">
              <a:spAutoFit/>
            </a:bodyPr>
            <a:lstStyle/>
            <a:p>
              <a:r>
                <a:rPr lang="el-GR" sz="2000" b="1" cap="all" noProof="1">
                  <a:solidFill>
                    <a:srgbClr val="FFC000"/>
                  </a:solidFill>
                  <a:latin typeface="Comic Sans MS" panose="030F0702030302020204" pitchFamily="66" charset="0"/>
                </a:rPr>
                <a:t>ΧΡΗΜΑΤΟΟΙΚΟΝΟΜΙΚΗ ΣΤΡΑΤΗΓΙΚΗ</a:t>
              </a:r>
              <a:endParaRPr lang="en-US" sz="2000" b="1" cap="all" noProof="1">
                <a:solidFill>
                  <a:srgbClr val="FFC000"/>
                </a:solidFill>
                <a:latin typeface="Comic Sans MS" panose="030F0702030302020204" pitchFamily="66" charset="0"/>
              </a:endParaRPr>
            </a:p>
          </p:txBody>
        </p:sp>
        <p:sp>
          <p:nvSpPr>
            <p:cNvPr id="51" name="TextBox 50">
              <a:extLst>
                <a:ext uri="{FF2B5EF4-FFF2-40B4-BE49-F238E27FC236}">
                  <a16:creationId xmlns:a16="http://schemas.microsoft.com/office/drawing/2014/main" id="{0D08E7D7-5609-88AB-5C64-F1FC557D7FCE}"/>
                </a:ext>
              </a:extLst>
            </p:cNvPr>
            <p:cNvSpPr txBox="1"/>
            <p:nvPr/>
          </p:nvSpPr>
          <p:spPr>
            <a:xfrm>
              <a:off x="8921977" y="1925881"/>
              <a:ext cx="2926080" cy="1169551"/>
            </a:xfrm>
            <a:prstGeom prst="rect">
              <a:avLst/>
            </a:prstGeom>
            <a:noFill/>
          </p:spPr>
          <p:txBody>
            <a:bodyPr wrap="square" lIns="0" rIns="0" rtlCol="0" anchor="t">
              <a:spAutoFit/>
            </a:bodyPr>
            <a:lstStyle>
              <a:defPPr>
                <a:defRPr lang="el-GR"/>
              </a:defPPr>
              <a:lvl1pPr>
                <a:defRPr sz="1400">
                  <a:solidFill>
                    <a:schemeClr val="bg2"/>
                  </a:solidFill>
                  <a:latin typeface="Comic Sans MS" panose="030F0702030302020204" pitchFamily="66" charset="0"/>
                </a:defRPr>
              </a:lvl1pPr>
            </a:lstStyle>
            <a:p>
              <a:pPr marL="342900" indent="-342900">
                <a:buFont typeface="+mj-lt"/>
                <a:buAutoNum type="arabicPeriod"/>
              </a:pPr>
              <a:r>
                <a:rPr lang="el-GR" noProof="1"/>
                <a:t>Στρατηγική τιμολόγησης που βασίζεται στην πρόσβαση στο περιεχόμενο</a:t>
              </a:r>
            </a:p>
            <a:p>
              <a:pPr marL="342900" indent="-342900">
                <a:buFont typeface="+mj-lt"/>
                <a:buAutoNum type="arabicPeriod"/>
              </a:pPr>
              <a:r>
                <a:rPr lang="el-GR" noProof="1"/>
                <a:t>Η συνεχής ανάπτυξη την κάνει ελκυστική σε επενδύσεις</a:t>
              </a:r>
              <a:endParaRPr lang="en-US" noProof="1"/>
            </a:p>
          </p:txBody>
        </p:sp>
      </p:grpSp>
      <p:grpSp>
        <p:nvGrpSpPr>
          <p:cNvPr id="52" name="Group 21">
            <a:extLst>
              <a:ext uri="{FF2B5EF4-FFF2-40B4-BE49-F238E27FC236}">
                <a16:creationId xmlns:a16="http://schemas.microsoft.com/office/drawing/2014/main" id="{0C9EC0F4-C378-4783-5160-DA686600A758}"/>
              </a:ext>
            </a:extLst>
          </p:cNvPr>
          <p:cNvGrpSpPr/>
          <p:nvPr/>
        </p:nvGrpSpPr>
        <p:grpSpPr>
          <a:xfrm>
            <a:off x="8887392" y="1570757"/>
            <a:ext cx="3264519" cy="1936483"/>
            <a:chOff x="8921977" y="1158949"/>
            <a:chExt cx="2926080" cy="1936483"/>
          </a:xfrm>
        </p:grpSpPr>
        <p:sp>
          <p:nvSpPr>
            <p:cNvPr id="53" name="TextBox 52">
              <a:extLst>
                <a:ext uri="{FF2B5EF4-FFF2-40B4-BE49-F238E27FC236}">
                  <a16:creationId xmlns:a16="http://schemas.microsoft.com/office/drawing/2014/main" id="{B46E75BA-51B1-4561-040C-F3AC7454F030}"/>
                </a:ext>
              </a:extLst>
            </p:cNvPr>
            <p:cNvSpPr txBox="1"/>
            <p:nvPr/>
          </p:nvSpPr>
          <p:spPr>
            <a:xfrm>
              <a:off x="8921977" y="1158949"/>
              <a:ext cx="2926080" cy="769441"/>
            </a:xfrm>
            <a:prstGeom prst="rect">
              <a:avLst/>
            </a:prstGeom>
            <a:noFill/>
          </p:spPr>
          <p:txBody>
            <a:bodyPr wrap="square" lIns="0" rIns="0" rtlCol="0" anchor="b">
              <a:spAutoFit/>
            </a:bodyPr>
            <a:lstStyle/>
            <a:p>
              <a:r>
                <a:rPr lang="el-GR" sz="2200" b="1" cap="all" noProof="1">
                  <a:solidFill>
                    <a:srgbClr val="70AD47"/>
                  </a:solidFill>
                  <a:latin typeface="Comic Sans MS" panose="030F0702030302020204" pitchFamily="66" charset="0"/>
                </a:rPr>
                <a:t>ΕΠΙΤΕΥΞΗ ΣΥΝΕΡΓΕΙΩΝ</a:t>
              </a:r>
              <a:endParaRPr lang="en-US" sz="2200" b="1" cap="all" noProof="1">
                <a:solidFill>
                  <a:srgbClr val="70AD47"/>
                </a:solidFill>
                <a:latin typeface="Comic Sans MS" panose="030F0702030302020204" pitchFamily="66" charset="0"/>
              </a:endParaRPr>
            </a:p>
          </p:txBody>
        </p:sp>
        <p:sp>
          <p:nvSpPr>
            <p:cNvPr id="54" name="TextBox 53">
              <a:extLst>
                <a:ext uri="{FF2B5EF4-FFF2-40B4-BE49-F238E27FC236}">
                  <a16:creationId xmlns:a16="http://schemas.microsoft.com/office/drawing/2014/main" id="{E808B5FB-DA8D-7EF8-B77A-73F9E7619F71}"/>
                </a:ext>
              </a:extLst>
            </p:cNvPr>
            <p:cNvSpPr txBox="1"/>
            <p:nvPr/>
          </p:nvSpPr>
          <p:spPr>
            <a:xfrm>
              <a:off x="8921977" y="1925881"/>
              <a:ext cx="2926080" cy="1169551"/>
            </a:xfrm>
            <a:prstGeom prst="rect">
              <a:avLst/>
            </a:prstGeom>
            <a:noFill/>
          </p:spPr>
          <p:txBody>
            <a:bodyPr wrap="square" lIns="0" rIns="0" rtlCol="0" anchor="t">
              <a:spAutoFit/>
            </a:bodyPr>
            <a:lstStyle>
              <a:defPPr>
                <a:defRPr lang="el-GR"/>
              </a:defPPr>
              <a:lvl1pPr>
                <a:defRPr sz="1400">
                  <a:solidFill>
                    <a:schemeClr val="bg2"/>
                  </a:solidFill>
                  <a:latin typeface="Comic Sans MS" panose="030F0702030302020204" pitchFamily="66" charset="0"/>
                </a:defRPr>
              </a:lvl1pPr>
            </a:lstStyle>
            <a:p>
              <a:r>
                <a:rPr lang="el-GR" noProof="1"/>
                <a:t>Συνεργασίες με παρόχους υπηρεσιών ίντερνετ και κατασκευαστές ηλεκτρονικών συσκευών για να διευκολύνει την πρόσβαση στις υπηρεσίες της</a:t>
              </a:r>
              <a:endParaRPr lang="en-US" noProof="1"/>
            </a:p>
          </p:txBody>
        </p:sp>
      </p:grpSp>
      <p:grpSp>
        <p:nvGrpSpPr>
          <p:cNvPr id="55" name="Group 78">
            <a:extLst>
              <a:ext uri="{FF2B5EF4-FFF2-40B4-BE49-F238E27FC236}">
                <a16:creationId xmlns:a16="http://schemas.microsoft.com/office/drawing/2014/main" id="{4F34A30D-C8C8-E14B-FE68-086CA506301C}"/>
              </a:ext>
            </a:extLst>
          </p:cNvPr>
          <p:cNvGrpSpPr/>
          <p:nvPr/>
        </p:nvGrpSpPr>
        <p:grpSpPr>
          <a:xfrm>
            <a:off x="273019" y="1090891"/>
            <a:ext cx="4042985" cy="1770604"/>
            <a:chOff x="8921977" y="1282059"/>
            <a:chExt cx="2927731" cy="1770604"/>
          </a:xfrm>
        </p:grpSpPr>
        <p:sp>
          <p:nvSpPr>
            <p:cNvPr id="56" name="TextBox 55">
              <a:extLst>
                <a:ext uri="{FF2B5EF4-FFF2-40B4-BE49-F238E27FC236}">
                  <a16:creationId xmlns:a16="http://schemas.microsoft.com/office/drawing/2014/main" id="{9B51E9C7-22CD-BDD7-6B6C-1411B9C3159D}"/>
                </a:ext>
              </a:extLst>
            </p:cNvPr>
            <p:cNvSpPr txBox="1"/>
            <p:nvPr/>
          </p:nvSpPr>
          <p:spPr>
            <a:xfrm>
              <a:off x="8921977" y="1282059"/>
              <a:ext cx="2926080" cy="646331"/>
            </a:xfrm>
            <a:prstGeom prst="rect">
              <a:avLst/>
            </a:prstGeom>
            <a:noFill/>
          </p:spPr>
          <p:txBody>
            <a:bodyPr wrap="square" lIns="0" rIns="0" rtlCol="0" anchor="b">
              <a:spAutoFit/>
            </a:bodyPr>
            <a:lstStyle/>
            <a:p>
              <a:pPr algn="ctr"/>
              <a:r>
                <a:rPr lang="el-GR" b="1" cap="all" noProof="1">
                  <a:solidFill>
                    <a:schemeClr val="bg1"/>
                  </a:solidFill>
                  <a:latin typeface="Comic Sans MS" panose="030F0702030302020204" pitchFamily="66" charset="0"/>
                </a:rPr>
                <a:t>ΟΜΟΚΕΝΤΡΗ ΔΙΑΦΟΡΟΠΟΙΗΣΗ</a:t>
              </a:r>
              <a:endParaRPr lang="en-US" b="1" cap="all" noProof="1">
                <a:solidFill>
                  <a:schemeClr val="bg1"/>
                </a:solidFill>
                <a:latin typeface="Comic Sans MS" panose="030F0702030302020204" pitchFamily="66" charset="0"/>
              </a:endParaRPr>
            </a:p>
          </p:txBody>
        </p:sp>
        <p:sp>
          <p:nvSpPr>
            <p:cNvPr id="57" name="TextBox 56">
              <a:extLst>
                <a:ext uri="{FF2B5EF4-FFF2-40B4-BE49-F238E27FC236}">
                  <a16:creationId xmlns:a16="http://schemas.microsoft.com/office/drawing/2014/main" id="{6677F313-3007-C995-8305-F1D04F2F1331}"/>
                </a:ext>
              </a:extLst>
            </p:cNvPr>
            <p:cNvSpPr txBox="1"/>
            <p:nvPr/>
          </p:nvSpPr>
          <p:spPr>
            <a:xfrm>
              <a:off x="8923628" y="1883112"/>
              <a:ext cx="2926080" cy="1169551"/>
            </a:xfrm>
            <a:prstGeom prst="rect">
              <a:avLst/>
            </a:prstGeom>
            <a:noFill/>
          </p:spPr>
          <p:txBody>
            <a:bodyPr wrap="square" lIns="0" rIns="0" rtlCol="0" anchor="t">
              <a:spAutoFit/>
            </a:bodyPr>
            <a:lstStyle>
              <a:defPPr>
                <a:defRPr lang="el-GR"/>
              </a:defPPr>
              <a:lvl1pPr>
                <a:defRPr sz="1400">
                  <a:solidFill>
                    <a:schemeClr val="bg2"/>
                  </a:solidFill>
                  <a:latin typeface="Comic Sans MS" panose="030F0702030302020204" pitchFamily="66" charset="0"/>
                </a:defRPr>
              </a:lvl1pPr>
            </a:lstStyle>
            <a:p>
              <a:pPr algn="ctr"/>
              <a:r>
                <a:rPr lang="el-GR" noProof="1">
                  <a:solidFill>
                    <a:schemeClr val="bg2">
                      <a:lumMod val="10000"/>
                    </a:schemeClr>
                  </a:solidFill>
                </a:rPr>
                <a:t>Συνεχίζει να αναπτύσσεται και να επεκτείνει την προσφορά της με νέο περιεχόμενο και υπηρεσίες, ενώ παράλληλα διατηρεί τη βασική της ταυτότητα</a:t>
              </a:r>
              <a:endParaRPr lang="en-US" noProof="1">
                <a:solidFill>
                  <a:schemeClr val="bg2">
                    <a:lumMod val="10000"/>
                  </a:schemeClr>
                </a:solidFill>
              </a:endParaRPr>
            </a:p>
          </p:txBody>
        </p:sp>
      </p:grpSp>
      <p:grpSp>
        <p:nvGrpSpPr>
          <p:cNvPr id="58" name="Group 81">
            <a:extLst>
              <a:ext uri="{FF2B5EF4-FFF2-40B4-BE49-F238E27FC236}">
                <a16:creationId xmlns:a16="http://schemas.microsoft.com/office/drawing/2014/main" id="{39FE2B83-C38D-53FE-147D-1E9839D98AC4}"/>
              </a:ext>
            </a:extLst>
          </p:cNvPr>
          <p:cNvGrpSpPr/>
          <p:nvPr/>
        </p:nvGrpSpPr>
        <p:grpSpPr>
          <a:xfrm>
            <a:off x="202224" y="3011713"/>
            <a:ext cx="2926080" cy="1444041"/>
            <a:chOff x="8921977" y="1220504"/>
            <a:chExt cx="2926080" cy="1444041"/>
          </a:xfrm>
        </p:grpSpPr>
        <p:sp>
          <p:nvSpPr>
            <p:cNvPr id="59" name="TextBox 58">
              <a:extLst>
                <a:ext uri="{FF2B5EF4-FFF2-40B4-BE49-F238E27FC236}">
                  <a16:creationId xmlns:a16="http://schemas.microsoft.com/office/drawing/2014/main" id="{44BD88A1-B301-C6B3-031A-49248F6589E8}"/>
                </a:ext>
              </a:extLst>
            </p:cNvPr>
            <p:cNvSpPr txBox="1"/>
            <p:nvPr/>
          </p:nvSpPr>
          <p:spPr>
            <a:xfrm>
              <a:off x="8921977" y="1220504"/>
              <a:ext cx="2926080" cy="707886"/>
            </a:xfrm>
            <a:prstGeom prst="rect">
              <a:avLst/>
            </a:prstGeom>
            <a:noFill/>
          </p:spPr>
          <p:txBody>
            <a:bodyPr wrap="square" lIns="0" rIns="0" rtlCol="0" anchor="b">
              <a:spAutoFit/>
            </a:bodyPr>
            <a:lstStyle/>
            <a:p>
              <a:pPr algn="r"/>
              <a:r>
                <a:rPr lang="el-GR" sz="2000" b="1" cap="all" noProof="1">
                  <a:solidFill>
                    <a:srgbClr val="ED7D31"/>
                  </a:solidFill>
                  <a:latin typeface="Comic Sans MS" panose="030F0702030302020204" pitchFamily="66" charset="0"/>
                </a:rPr>
                <a:t>ΕΥΡΟΣ ΚΑΙ ΕΙΔΟΣ ΔΡΑΣΤΗΡΙΟΤΗΤΩΝ</a:t>
              </a:r>
              <a:endParaRPr lang="en-US" sz="2000" b="1" cap="all" noProof="1">
                <a:solidFill>
                  <a:srgbClr val="ED7D31"/>
                </a:solidFill>
                <a:latin typeface="Comic Sans MS" panose="030F0702030302020204" pitchFamily="66" charset="0"/>
              </a:endParaRPr>
            </a:p>
          </p:txBody>
        </p:sp>
        <p:sp>
          <p:nvSpPr>
            <p:cNvPr id="60" name="TextBox 59">
              <a:extLst>
                <a:ext uri="{FF2B5EF4-FFF2-40B4-BE49-F238E27FC236}">
                  <a16:creationId xmlns:a16="http://schemas.microsoft.com/office/drawing/2014/main" id="{33DCC0EE-AA23-E9C2-2283-54F13199A656}"/>
                </a:ext>
              </a:extLst>
            </p:cNvPr>
            <p:cNvSpPr txBox="1"/>
            <p:nvPr/>
          </p:nvSpPr>
          <p:spPr>
            <a:xfrm>
              <a:off x="8921977" y="1925881"/>
              <a:ext cx="2926080" cy="738664"/>
            </a:xfrm>
            <a:prstGeom prst="rect">
              <a:avLst/>
            </a:prstGeom>
            <a:noFill/>
          </p:spPr>
          <p:txBody>
            <a:bodyPr wrap="square" lIns="0" rIns="0" rtlCol="0" anchor="t">
              <a:spAutoFit/>
            </a:bodyPr>
            <a:lstStyle/>
            <a:p>
              <a:r>
                <a:rPr lang="el-GR" sz="1400" noProof="1">
                  <a:solidFill>
                    <a:schemeClr val="bg2"/>
                  </a:solidFill>
                  <a:latin typeface="Comic Sans MS" panose="030F0702030302020204" pitchFamily="66" charset="0"/>
                </a:rPr>
                <a:t>Σημαντικές επενδύσεις στο πρωτότυπο περιεχόμενο, τεχνολογική ανάπτυξη, μάρκετινγκ</a:t>
              </a:r>
              <a:endParaRPr lang="en-US" sz="1400" noProof="1">
                <a:solidFill>
                  <a:schemeClr val="bg2"/>
                </a:solidFill>
                <a:latin typeface="Comic Sans MS" panose="030F0702030302020204" pitchFamily="66" charset="0"/>
              </a:endParaRPr>
            </a:p>
          </p:txBody>
        </p:sp>
      </p:grpSp>
      <p:sp>
        <p:nvSpPr>
          <p:cNvPr id="62" name="Rectangle">
            <a:extLst>
              <a:ext uri="{FF2B5EF4-FFF2-40B4-BE49-F238E27FC236}">
                <a16:creationId xmlns:a16="http://schemas.microsoft.com/office/drawing/2014/main" id="{6A807EDF-E98F-4F8E-FDFE-589FEC7F05D2}"/>
              </a:ext>
            </a:extLst>
          </p:cNvPr>
          <p:cNvSpPr/>
          <p:nvPr/>
        </p:nvSpPr>
        <p:spPr>
          <a:xfrm>
            <a:off x="5927930" y="4972397"/>
            <a:ext cx="341256" cy="1375263"/>
          </a:xfrm>
          <a:prstGeom prst="rect">
            <a:avLst/>
          </a:prstGeom>
          <a:solidFill>
            <a:schemeClr val="bg1">
              <a:lumMod val="75000"/>
            </a:schemeClr>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63" name="Freeform: Shape 40">
            <a:extLst>
              <a:ext uri="{FF2B5EF4-FFF2-40B4-BE49-F238E27FC236}">
                <a16:creationId xmlns:a16="http://schemas.microsoft.com/office/drawing/2014/main" id="{20B10E32-8B6A-0D16-5FE1-BFA85EBA718E}"/>
              </a:ext>
            </a:extLst>
          </p:cNvPr>
          <p:cNvSpPr/>
          <p:nvPr/>
        </p:nvSpPr>
        <p:spPr>
          <a:xfrm>
            <a:off x="5927930" y="5103061"/>
            <a:ext cx="341256" cy="1182770"/>
          </a:xfrm>
          <a:custGeom>
            <a:avLst/>
            <a:gdLst>
              <a:gd name="connsiteX0" fmla="*/ 341256 w 341256"/>
              <a:gd name="connsiteY0" fmla="*/ 0 h 1182770"/>
              <a:gd name="connsiteX1" fmla="*/ 341256 w 341256"/>
              <a:gd name="connsiteY1" fmla="*/ 1182770 h 1182770"/>
              <a:gd name="connsiteX2" fmla="*/ 0 w 341256"/>
              <a:gd name="connsiteY2" fmla="*/ 174062 h 1182770"/>
              <a:gd name="connsiteX3" fmla="*/ 0 w 341256"/>
              <a:gd name="connsiteY3" fmla="*/ 1 h 1182770"/>
            </a:gdLst>
            <a:ahLst/>
            <a:cxnLst>
              <a:cxn ang="0">
                <a:pos x="connsiteX0" y="connsiteY0"/>
              </a:cxn>
              <a:cxn ang="0">
                <a:pos x="connsiteX1" y="connsiteY1"/>
              </a:cxn>
              <a:cxn ang="0">
                <a:pos x="connsiteX2" y="connsiteY2"/>
              </a:cxn>
              <a:cxn ang="0">
                <a:pos x="connsiteX3" y="connsiteY3"/>
              </a:cxn>
            </a:cxnLst>
            <a:rect l="l" t="t" r="r" b="b"/>
            <a:pathLst>
              <a:path w="341256" h="1182770">
                <a:moveTo>
                  <a:pt x="341256" y="0"/>
                </a:moveTo>
                <a:lnTo>
                  <a:pt x="341256" y="1182770"/>
                </a:lnTo>
                <a:lnTo>
                  <a:pt x="0" y="174062"/>
                </a:lnTo>
                <a:lnTo>
                  <a:pt x="0" y="1"/>
                </a:lnTo>
                <a:close/>
              </a:path>
            </a:pathLst>
          </a:custGeom>
          <a:solidFill>
            <a:schemeClr val="tx1">
              <a:lumMod val="75000"/>
              <a:lumOff val="25000"/>
              <a:alpha val="16000"/>
            </a:schemeClr>
          </a:solidFill>
          <a:ln w="12700">
            <a:miter lim="400000"/>
          </a:ln>
        </p:spPr>
        <p:txBody>
          <a:bodyPr wrap="square" lIns="38100" tIns="38100" rIns="38100" bIns="38100" anchor="ctr">
            <a:noAutofit/>
          </a:bodyPr>
          <a:lstStyle/>
          <a:p>
            <a:endParaRPr lang="en-US" sz="3000">
              <a:solidFill>
                <a:srgbClr val="FFFFFF"/>
              </a:solidFill>
              <a:latin typeface="Comic Sans MS" panose="030F0702030302020204" pitchFamily="66" charset="0"/>
            </a:endParaRPr>
          </a:p>
        </p:txBody>
      </p:sp>
      <p:sp>
        <p:nvSpPr>
          <p:cNvPr id="64" name="Shape">
            <a:extLst>
              <a:ext uri="{FF2B5EF4-FFF2-40B4-BE49-F238E27FC236}">
                <a16:creationId xmlns:a16="http://schemas.microsoft.com/office/drawing/2014/main" id="{0ACCBCE7-1855-794E-AF82-62FD84BF3F2E}"/>
              </a:ext>
            </a:extLst>
          </p:cNvPr>
          <p:cNvSpPr/>
          <p:nvPr/>
        </p:nvSpPr>
        <p:spPr>
          <a:xfrm>
            <a:off x="4852974" y="4972397"/>
            <a:ext cx="2503115" cy="1376971"/>
          </a:xfrm>
          <a:custGeom>
            <a:avLst/>
            <a:gdLst/>
            <a:ahLst/>
            <a:cxnLst>
              <a:cxn ang="0">
                <a:pos x="wd2" y="hd2"/>
              </a:cxn>
              <a:cxn ang="5400000">
                <a:pos x="wd2" y="hd2"/>
              </a:cxn>
              <a:cxn ang="10800000">
                <a:pos x="wd2" y="hd2"/>
              </a:cxn>
              <a:cxn ang="16200000">
                <a:pos x="wd2" y="hd2"/>
              </a:cxn>
            </a:cxnLst>
            <a:rect l="0" t="0" r="r" b="b"/>
            <a:pathLst>
              <a:path w="21600" h="21600" extrusionOk="0">
                <a:moveTo>
                  <a:pt x="18655" y="21600"/>
                </a:moveTo>
                <a:lnTo>
                  <a:pt x="21600" y="21600"/>
                </a:lnTo>
                <a:lnTo>
                  <a:pt x="17139" y="0"/>
                </a:lnTo>
                <a:lnTo>
                  <a:pt x="14194" y="0"/>
                </a:lnTo>
                <a:lnTo>
                  <a:pt x="15872" y="8137"/>
                </a:lnTo>
                <a:lnTo>
                  <a:pt x="5728" y="8137"/>
                </a:lnTo>
                <a:lnTo>
                  <a:pt x="7406" y="0"/>
                </a:lnTo>
                <a:lnTo>
                  <a:pt x="4461" y="0"/>
                </a:lnTo>
                <a:lnTo>
                  <a:pt x="0" y="21600"/>
                </a:lnTo>
                <a:lnTo>
                  <a:pt x="2930" y="21600"/>
                </a:lnTo>
                <a:lnTo>
                  <a:pt x="4609" y="13463"/>
                </a:lnTo>
                <a:lnTo>
                  <a:pt x="16977" y="13463"/>
                </a:lnTo>
                <a:close/>
              </a:path>
            </a:pathLst>
          </a:custGeom>
          <a:solidFill>
            <a:schemeClr val="bg1">
              <a:lumMod val="85000"/>
            </a:schemeClr>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66" name="Shape">
            <a:extLst>
              <a:ext uri="{FF2B5EF4-FFF2-40B4-BE49-F238E27FC236}">
                <a16:creationId xmlns:a16="http://schemas.microsoft.com/office/drawing/2014/main" id="{C2ACA419-9B3E-3FCB-B220-E24A2362D351}"/>
              </a:ext>
            </a:extLst>
          </p:cNvPr>
          <p:cNvSpPr/>
          <p:nvPr/>
        </p:nvSpPr>
        <p:spPr>
          <a:xfrm>
            <a:off x="3539139" y="4119258"/>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67" name="Shape">
            <a:extLst>
              <a:ext uri="{FF2B5EF4-FFF2-40B4-BE49-F238E27FC236}">
                <a16:creationId xmlns:a16="http://schemas.microsoft.com/office/drawing/2014/main" id="{22641707-08E2-C5B2-290A-15498264389F}"/>
              </a:ext>
            </a:extLst>
          </p:cNvPr>
          <p:cNvSpPr/>
          <p:nvPr/>
        </p:nvSpPr>
        <p:spPr>
          <a:xfrm>
            <a:off x="3539139" y="2958989"/>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68" name="Shape">
            <a:extLst>
              <a:ext uri="{FF2B5EF4-FFF2-40B4-BE49-F238E27FC236}">
                <a16:creationId xmlns:a16="http://schemas.microsoft.com/office/drawing/2014/main" id="{9190B0A3-C420-98F6-AD01-614E6CF83B3B}"/>
              </a:ext>
            </a:extLst>
          </p:cNvPr>
          <p:cNvSpPr/>
          <p:nvPr/>
        </p:nvSpPr>
        <p:spPr>
          <a:xfrm>
            <a:off x="6098557" y="2361791"/>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32"/>
                  <a:pt x="19667" y="21600"/>
                  <a:pt x="17286" y="21600"/>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69" name="Shape">
            <a:extLst>
              <a:ext uri="{FF2B5EF4-FFF2-40B4-BE49-F238E27FC236}">
                <a16:creationId xmlns:a16="http://schemas.microsoft.com/office/drawing/2014/main" id="{9A7D3E88-B30D-487C-1D59-9D8FDB4D0427}"/>
              </a:ext>
            </a:extLst>
          </p:cNvPr>
          <p:cNvSpPr/>
          <p:nvPr/>
        </p:nvSpPr>
        <p:spPr>
          <a:xfrm>
            <a:off x="6098557" y="3522060"/>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68"/>
                  <a:pt x="19667" y="21600"/>
                  <a:pt x="17286" y="21600"/>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75" name="Circle">
            <a:extLst>
              <a:ext uri="{FF2B5EF4-FFF2-40B4-BE49-F238E27FC236}">
                <a16:creationId xmlns:a16="http://schemas.microsoft.com/office/drawing/2014/main" id="{A861481D-ADEB-C964-1A1E-E8130696DECE}"/>
              </a:ext>
            </a:extLst>
          </p:cNvPr>
          <p:cNvSpPr/>
          <p:nvPr/>
        </p:nvSpPr>
        <p:spPr>
          <a:xfrm>
            <a:off x="4375217" y="1747531"/>
            <a:ext cx="3439860" cy="3439860"/>
          </a:xfrm>
          <a:prstGeom prst="ellipse">
            <a:avLst/>
          </a:prstGeom>
          <a:solidFill>
            <a:srgbClr val="FFFFFF"/>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76" name="Shape">
            <a:extLst>
              <a:ext uri="{FF2B5EF4-FFF2-40B4-BE49-F238E27FC236}">
                <a16:creationId xmlns:a16="http://schemas.microsoft.com/office/drawing/2014/main" id="{5FD68FC7-BCB6-FC1D-87B9-838559B6AF3C}"/>
              </a:ext>
            </a:extLst>
          </p:cNvPr>
          <p:cNvSpPr/>
          <p:nvPr/>
        </p:nvSpPr>
        <p:spPr>
          <a:xfrm>
            <a:off x="5160105" y="2549482"/>
            <a:ext cx="1856439" cy="1856428"/>
          </a:xfrm>
          <a:custGeom>
            <a:avLst/>
            <a:gdLst/>
            <a:ahLst/>
            <a:cxnLst>
              <a:cxn ang="0">
                <a:pos x="wd2" y="hd2"/>
              </a:cxn>
              <a:cxn ang="5400000">
                <a:pos x="wd2" y="hd2"/>
              </a:cxn>
              <a:cxn ang="10800000">
                <a:pos x="wd2" y="hd2"/>
              </a:cxn>
              <a:cxn ang="16200000">
                <a:pos x="wd2" y="hd2"/>
              </a:cxn>
            </a:cxnLst>
            <a:rect l="0" t="0" r="r" b="b"/>
            <a:pathLst>
              <a:path w="21580" h="21600" extrusionOk="0">
                <a:moveTo>
                  <a:pt x="10790" y="21600"/>
                </a:moveTo>
                <a:cubicBezTo>
                  <a:pt x="4840" y="21600"/>
                  <a:pt x="0" y="16756"/>
                  <a:pt x="0" y="10800"/>
                </a:cubicBezTo>
                <a:cubicBezTo>
                  <a:pt x="0" y="4844"/>
                  <a:pt x="4840" y="0"/>
                  <a:pt x="10790" y="0"/>
                </a:cubicBezTo>
                <a:cubicBezTo>
                  <a:pt x="16740" y="0"/>
                  <a:pt x="21580" y="4844"/>
                  <a:pt x="21580" y="10800"/>
                </a:cubicBezTo>
                <a:cubicBezTo>
                  <a:pt x="21600" y="16736"/>
                  <a:pt x="16760" y="21600"/>
                  <a:pt x="10790" y="21600"/>
                </a:cubicBezTo>
                <a:close/>
                <a:moveTo>
                  <a:pt x="10790" y="2541"/>
                </a:moveTo>
                <a:cubicBezTo>
                  <a:pt x="6248" y="2541"/>
                  <a:pt x="2559" y="6234"/>
                  <a:pt x="2559" y="10780"/>
                </a:cubicBezTo>
                <a:cubicBezTo>
                  <a:pt x="2559" y="15326"/>
                  <a:pt x="6248" y="19019"/>
                  <a:pt x="10790" y="19019"/>
                </a:cubicBezTo>
                <a:cubicBezTo>
                  <a:pt x="15332" y="19019"/>
                  <a:pt x="19021" y="15326"/>
                  <a:pt x="19021" y="10780"/>
                </a:cubicBezTo>
                <a:cubicBezTo>
                  <a:pt x="19021" y="6234"/>
                  <a:pt x="15332" y="2541"/>
                  <a:pt x="10790" y="2541"/>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77" name="Shape">
            <a:extLst>
              <a:ext uri="{FF2B5EF4-FFF2-40B4-BE49-F238E27FC236}">
                <a16:creationId xmlns:a16="http://schemas.microsoft.com/office/drawing/2014/main" id="{9C73A777-D3F4-3B5D-7AF5-F49CE6AF195A}"/>
              </a:ext>
            </a:extLst>
          </p:cNvPr>
          <p:cNvSpPr/>
          <p:nvPr/>
        </p:nvSpPr>
        <p:spPr>
          <a:xfrm>
            <a:off x="4801787" y="2174100"/>
            <a:ext cx="2603784" cy="260378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1840"/>
                </a:moveTo>
                <a:cubicBezTo>
                  <a:pt x="5860" y="1840"/>
                  <a:pt x="1826" y="5860"/>
                  <a:pt x="1826" y="10814"/>
                </a:cubicBezTo>
                <a:cubicBezTo>
                  <a:pt x="1826" y="15768"/>
                  <a:pt x="5846" y="19788"/>
                  <a:pt x="10800" y="19788"/>
                </a:cubicBezTo>
                <a:cubicBezTo>
                  <a:pt x="15740" y="19788"/>
                  <a:pt x="19774" y="15768"/>
                  <a:pt x="19774" y="10814"/>
                </a:cubicBezTo>
                <a:cubicBezTo>
                  <a:pt x="19774" y="5860"/>
                  <a:pt x="15754" y="1840"/>
                  <a:pt x="10800" y="1840"/>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78" name="Shape">
            <a:extLst>
              <a:ext uri="{FF2B5EF4-FFF2-40B4-BE49-F238E27FC236}">
                <a16:creationId xmlns:a16="http://schemas.microsoft.com/office/drawing/2014/main" id="{E70500D6-8A3A-4D90-06D7-56DA6D1B214A}"/>
              </a:ext>
            </a:extLst>
          </p:cNvPr>
          <p:cNvSpPr/>
          <p:nvPr/>
        </p:nvSpPr>
        <p:spPr>
          <a:xfrm>
            <a:off x="4426404" y="1798718"/>
            <a:ext cx="3354548" cy="335454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428"/>
                </a:moveTo>
                <a:cubicBezTo>
                  <a:pt x="5636" y="1428"/>
                  <a:pt x="1428" y="5636"/>
                  <a:pt x="1428" y="10800"/>
                </a:cubicBezTo>
                <a:cubicBezTo>
                  <a:pt x="1428" y="15964"/>
                  <a:pt x="5636" y="20172"/>
                  <a:pt x="10800" y="20172"/>
                </a:cubicBezTo>
                <a:cubicBezTo>
                  <a:pt x="15964" y="20172"/>
                  <a:pt x="20172" y="15964"/>
                  <a:pt x="20172" y="10800"/>
                </a:cubicBezTo>
                <a:cubicBezTo>
                  <a:pt x="20172" y="5636"/>
                  <a:pt x="15975" y="1428"/>
                  <a:pt x="10800" y="1428"/>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79" name="Shape">
            <a:extLst>
              <a:ext uri="{FF2B5EF4-FFF2-40B4-BE49-F238E27FC236}">
                <a16:creationId xmlns:a16="http://schemas.microsoft.com/office/drawing/2014/main" id="{3DAA4BC7-A8D8-B2BE-0CFF-C636EC5A92D9}"/>
              </a:ext>
            </a:extLst>
          </p:cNvPr>
          <p:cNvSpPr/>
          <p:nvPr/>
        </p:nvSpPr>
        <p:spPr>
          <a:xfrm>
            <a:off x="5569612" y="2941926"/>
            <a:ext cx="1054483" cy="105447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58" y="21600"/>
                  <a:pt x="0" y="16742"/>
                  <a:pt x="0" y="10800"/>
                </a:cubicBezTo>
                <a:cubicBezTo>
                  <a:pt x="0" y="4858"/>
                  <a:pt x="4858" y="0"/>
                  <a:pt x="10800" y="0"/>
                </a:cubicBezTo>
                <a:cubicBezTo>
                  <a:pt x="16742" y="0"/>
                  <a:pt x="21600" y="4858"/>
                  <a:pt x="21600" y="10800"/>
                </a:cubicBezTo>
                <a:cubicBezTo>
                  <a:pt x="21600" y="16777"/>
                  <a:pt x="16777" y="21600"/>
                  <a:pt x="10800" y="21600"/>
                </a:cubicBezTo>
                <a:close/>
                <a:moveTo>
                  <a:pt x="10800" y="4544"/>
                </a:moveTo>
                <a:cubicBezTo>
                  <a:pt x="7340" y="4544"/>
                  <a:pt x="4544" y="7340"/>
                  <a:pt x="4544" y="10800"/>
                </a:cubicBezTo>
                <a:cubicBezTo>
                  <a:pt x="4544" y="14260"/>
                  <a:pt x="7340" y="17056"/>
                  <a:pt x="10800" y="17056"/>
                </a:cubicBezTo>
                <a:cubicBezTo>
                  <a:pt x="14260" y="17056"/>
                  <a:pt x="17056" y="14260"/>
                  <a:pt x="17056" y="10800"/>
                </a:cubicBezTo>
                <a:cubicBezTo>
                  <a:pt x="17091" y="7340"/>
                  <a:pt x="14260" y="4544"/>
                  <a:pt x="10800" y="4544"/>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80" name="Circle">
            <a:extLst>
              <a:ext uri="{FF2B5EF4-FFF2-40B4-BE49-F238E27FC236}">
                <a16:creationId xmlns:a16="http://schemas.microsoft.com/office/drawing/2014/main" id="{A3D7148B-5C51-EFD5-6840-24D73ADAECC0}"/>
              </a:ext>
            </a:extLst>
          </p:cNvPr>
          <p:cNvSpPr/>
          <p:nvPr/>
        </p:nvSpPr>
        <p:spPr>
          <a:xfrm>
            <a:off x="5962056" y="3334370"/>
            <a:ext cx="266182" cy="266182"/>
          </a:xfrm>
          <a:prstGeom prst="ellipse">
            <a:avLst/>
          </a:prstGeom>
          <a:solidFill>
            <a:schemeClr val="accent5"/>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81" name="Shape">
            <a:extLst>
              <a:ext uri="{FF2B5EF4-FFF2-40B4-BE49-F238E27FC236}">
                <a16:creationId xmlns:a16="http://schemas.microsoft.com/office/drawing/2014/main" id="{A3B1229F-3FAB-E2A4-39D4-A2E9CCF8A333}"/>
              </a:ext>
            </a:extLst>
          </p:cNvPr>
          <p:cNvSpPr/>
          <p:nvPr/>
        </p:nvSpPr>
        <p:spPr>
          <a:xfrm>
            <a:off x="7446517" y="1491589"/>
            <a:ext cx="365213" cy="643467"/>
          </a:xfrm>
          <a:custGeom>
            <a:avLst/>
            <a:gdLst/>
            <a:ahLst/>
            <a:cxnLst>
              <a:cxn ang="0">
                <a:pos x="wd2" y="hd2"/>
              </a:cxn>
              <a:cxn ang="5400000">
                <a:pos x="wd2" y="hd2"/>
              </a:cxn>
              <a:cxn ang="10800000">
                <a:pos x="wd2" y="hd2"/>
              </a:cxn>
              <a:cxn ang="16200000">
                <a:pos x="wd2" y="hd2"/>
              </a:cxn>
            </a:cxnLst>
            <a:rect l="0" t="0" r="r" b="b"/>
            <a:pathLst>
              <a:path w="21504" h="21268" extrusionOk="0">
                <a:moveTo>
                  <a:pt x="502" y="15854"/>
                </a:moveTo>
                <a:lnTo>
                  <a:pt x="0" y="21268"/>
                </a:lnTo>
                <a:lnTo>
                  <a:pt x="20696" y="9650"/>
                </a:lnTo>
                <a:lnTo>
                  <a:pt x="21500" y="965"/>
                </a:lnTo>
                <a:cubicBezTo>
                  <a:pt x="21600" y="119"/>
                  <a:pt x="19792" y="-332"/>
                  <a:pt x="18686" y="288"/>
                </a:cubicBezTo>
                <a:lnTo>
                  <a:pt x="8037" y="6267"/>
                </a:lnTo>
                <a:cubicBezTo>
                  <a:pt x="3516" y="8804"/>
                  <a:pt x="804" y="12188"/>
                  <a:pt x="502" y="15854"/>
                </a:cubicBezTo>
                <a:close/>
              </a:path>
            </a:pathLst>
          </a:custGeom>
          <a:solidFill>
            <a:srgbClr val="929497"/>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82" name="Shape">
            <a:extLst>
              <a:ext uri="{FF2B5EF4-FFF2-40B4-BE49-F238E27FC236}">
                <a16:creationId xmlns:a16="http://schemas.microsoft.com/office/drawing/2014/main" id="{FAC31635-35D7-F3F4-E9A8-3A0560734A08}"/>
              </a:ext>
            </a:extLst>
          </p:cNvPr>
          <p:cNvSpPr/>
          <p:nvPr/>
        </p:nvSpPr>
        <p:spPr>
          <a:xfrm>
            <a:off x="7446518" y="1764592"/>
            <a:ext cx="643467" cy="365216"/>
          </a:xfrm>
          <a:custGeom>
            <a:avLst/>
            <a:gdLst/>
            <a:ahLst/>
            <a:cxnLst>
              <a:cxn ang="0">
                <a:pos x="wd2" y="hd2"/>
              </a:cxn>
              <a:cxn ang="5400000">
                <a:pos x="wd2" y="hd2"/>
              </a:cxn>
              <a:cxn ang="10800000">
                <a:pos x="wd2" y="hd2"/>
              </a:cxn>
              <a:cxn ang="16200000">
                <a:pos x="wd2" y="hd2"/>
              </a:cxn>
            </a:cxnLst>
            <a:rect l="0" t="0" r="r" b="b"/>
            <a:pathLst>
              <a:path w="21268" h="21503" extrusionOk="0">
                <a:moveTo>
                  <a:pt x="5414" y="21001"/>
                </a:moveTo>
                <a:lnTo>
                  <a:pt x="0" y="21503"/>
                </a:lnTo>
                <a:lnTo>
                  <a:pt x="11618" y="807"/>
                </a:lnTo>
                <a:lnTo>
                  <a:pt x="20303" y="4"/>
                </a:lnTo>
                <a:cubicBezTo>
                  <a:pt x="21149" y="-97"/>
                  <a:pt x="21600" y="1711"/>
                  <a:pt x="20980" y="2817"/>
                </a:cubicBezTo>
                <a:lnTo>
                  <a:pt x="15002" y="13466"/>
                </a:lnTo>
                <a:cubicBezTo>
                  <a:pt x="12464" y="17886"/>
                  <a:pt x="9023" y="20599"/>
                  <a:pt x="5414" y="21001"/>
                </a:cubicBezTo>
                <a:close/>
              </a:path>
            </a:pathLst>
          </a:custGeom>
          <a:solidFill>
            <a:srgbClr val="929497"/>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83" name="Shape">
            <a:extLst>
              <a:ext uri="{FF2B5EF4-FFF2-40B4-BE49-F238E27FC236}">
                <a16:creationId xmlns:a16="http://schemas.microsoft.com/office/drawing/2014/main" id="{7E3D8FCC-52A5-3357-E56A-3F323A689967}"/>
              </a:ext>
            </a:extLst>
          </p:cNvPr>
          <p:cNvSpPr/>
          <p:nvPr/>
        </p:nvSpPr>
        <p:spPr>
          <a:xfrm>
            <a:off x="6081494" y="1662217"/>
            <a:ext cx="1834678" cy="1834677"/>
          </a:xfrm>
          <a:custGeom>
            <a:avLst/>
            <a:gdLst/>
            <a:ahLst/>
            <a:cxnLst>
              <a:cxn ang="0">
                <a:pos x="wd2" y="hd2"/>
              </a:cxn>
              <a:cxn ang="5400000">
                <a:pos x="wd2" y="hd2"/>
              </a:cxn>
              <a:cxn ang="10800000">
                <a:pos x="wd2" y="hd2"/>
              </a:cxn>
              <a:cxn ang="16200000">
                <a:pos x="wd2" y="hd2"/>
              </a:cxn>
            </a:cxnLst>
            <a:rect l="0" t="0" r="r" b="b"/>
            <a:pathLst>
              <a:path w="21565" h="21565" extrusionOk="0">
                <a:moveTo>
                  <a:pt x="21244" y="180"/>
                </a:moveTo>
                <a:lnTo>
                  <a:pt x="20923" y="501"/>
                </a:lnTo>
                <a:lnTo>
                  <a:pt x="21084" y="662"/>
                </a:lnTo>
                <a:lnTo>
                  <a:pt x="21405" y="341"/>
                </a:lnTo>
                <a:lnTo>
                  <a:pt x="21565" y="501"/>
                </a:lnTo>
                <a:lnTo>
                  <a:pt x="607" y="21460"/>
                </a:lnTo>
                <a:cubicBezTo>
                  <a:pt x="466" y="21600"/>
                  <a:pt x="246" y="21600"/>
                  <a:pt x="105" y="21460"/>
                </a:cubicBezTo>
                <a:lnTo>
                  <a:pt x="105" y="21460"/>
                </a:lnTo>
                <a:cubicBezTo>
                  <a:pt x="-35" y="21319"/>
                  <a:pt x="-35" y="21099"/>
                  <a:pt x="105" y="20958"/>
                </a:cubicBezTo>
                <a:lnTo>
                  <a:pt x="21064" y="0"/>
                </a:lnTo>
                <a:lnTo>
                  <a:pt x="21244" y="180"/>
                </a:lnTo>
                <a:close/>
              </a:path>
            </a:pathLst>
          </a:custGeom>
          <a:solidFill>
            <a:srgbClr val="C8CACB"/>
          </a:solidFill>
          <a:ln w="12700">
            <a:miter lim="400000"/>
          </a:ln>
        </p:spPr>
        <p:txBody>
          <a:bodyPr lIns="38100" tIns="38100" rIns="38100" bIns="38100" anchor="ctr"/>
          <a:lstStyle/>
          <a:p>
            <a:pPr>
              <a:defRPr sz="3000">
                <a:solidFill>
                  <a:srgbClr val="FFFFFF"/>
                </a:solidFill>
              </a:defRPr>
            </a:pPr>
            <a:endParaRPr>
              <a:latin typeface="Comic Sans MS" panose="030F0702030302020204" pitchFamily="66" charset="0"/>
            </a:endParaRPr>
          </a:p>
        </p:txBody>
      </p:sp>
      <p:sp>
        <p:nvSpPr>
          <p:cNvPr id="84" name="Shape">
            <a:extLst>
              <a:ext uri="{FF2B5EF4-FFF2-40B4-BE49-F238E27FC236}">
                <a16:creationId xmlns:a16="http://schemas.microsoft.com/office/drawing/2014/main" id="{4359C03C-678D-FEF8-6F06-65ADD5AA693E}"/>
              </a:ext>
            </a:extLst>
          </p:cNvPr>
          <p:cNvSpPr/>
          <p:nvPr/>
        </p:nvSpPr>
        <p:spPr>
          <a:xfrm>
            <a:off x="6081495" y="2617731"/>
            <a:ext cx="1489986" cy="886261"/>
          </a:xfrm>
          <a:custGeom>
            <a:avLst/>
            <a:gdLst/>
            <a:ahLst/>
            <a:cxnLst>
              <a:cxn ang="0">
                <a:pos x="wd2" y="hd2"/>
              </a:cxn>
              <a:cxn ang="5400000">
                <a:pos x="wd2" y="hd2"/>
              </a:cxn>
              <a:cxn ang="10800000">
                <a:pos x="wd2" y="hd2"/>
              </a:cxn>
              <a:cxn ang="16200000">
                <a:pos x="wd2" y="hd2"/>
              </a:cxn>
            </a:cxnLst>
            <a:rect l="0" t="0" r="r" b="b"/>
            <a:pathLst>
              <a:path w="21556" h="21493" extrusionOk="0">
                <a:moveTo>
                  <a:pt x="203" y="20110"/>
                </a:moveTo>
                <a:lnTo>
                  <a:pt x="21112" y="0"/>
                </a:lnTo>
                <a:cubicBezTo>
                  <a:pt x="21260" y="414"/>
                  <a:pt x="21408" y="869"/>
                  <a:pt x="21556" y="1283"/>
                </a:cubicBezTo>
                <a:lnTo>
                  <a:pt x="647" y="21393"/>
                </a:lnTo>
                <a:cubicBezTo>
                  <a:pt x="425" y="21600"/>
                  <a:pt x="153" y="21476"/>
                  <a:pt x="55" y="21103"/>
                </a:cubicBezTo>
                <a:cubicBezTo>
                  <a:pt x="-44" y="20731"/>
                  <a:pt x="-19" y="20317"/>
                  <a:pt x="203" y="20110"/>
                </a:cubicBezTo>
                <a:close/>
              </a:path>
            </a:pathLst>
          </a:custGeom>
          <a:solidFill>
            <a:schemeClr val="tx1">
              <a:lumMod val="75000"/>
              <a:lumOff val="25000"/>
              <a:alpha val="25000"/>
            </a:schemeClr>
          </a:solidFill>
          <a:ln w="12700">
            <a:miter lim="400000"/>
          </a:ln>
        </p:spPr>
        <p:txBody>
          <a:bodyPr wrap="square" lIns="38100" tIns="38100" rIns="38100" bIns="38100" anchor="ctr">
            <a:noAutofit/>
          </a:bodyPr>
          <a:lstStyle/>
          <a:p>
            <a:endParaRPr sz="3000">
              <a:solidFill>
                <a:srgbClr val="FFFFFF"/>
              </a:solidFill>
              <a:latin typeface="Comic Sans MS" panose="030F0702030302020204" pitchFamily="66" charset="0"/>
            </a:endParaRPr>
          </a:p>
        </p:txBody>
      </p:sp>
      <p:grpSp>
        <p:nvGrpSpPr>
          <p:cNvPr id="85" name="Group 25">
            <a:extLst>
              <a:ext uri="{FF2B5EF4-FFF2-40B4-BE49-F238E27FC236}">
                <a16:creationId xmlns:a16="http://schemas.microsoft.com/office/drawing/2014/main" id="{53A48968-A51D-32AB-E0F1-F0D1124573F0}"/>
              </a:ext>
            </a:extLst>
          </p:cNvPr>
          <p:cNvGrpSpPr/>
          <p:nvPr/>
        </p:nvGrpSpPr>
        <p:grpSpPr>
          <a:xfrm>
            <a:off x="284695" y="4475190"/>
            <a:ext cx="3093056" cy="1874928"/>
            <a:chOff x="8921977" y="1220504"/>
            <a:chExt cx="3093056" cy="1874928"/>
          </a:xfrm>
        </p:grpSpPr>
        <p:sp>
          <p:nvSpPr>
            <p:cNvPr id="86" name="TextBox 85">
              <a:extLst>
                <a:ext uri="{FF2B5EF4-FFF2-40B4-BE49-F238E27FC236}">
                  <a16:creationId xmlns:a16="http://schemas.microsoft.com/office/drawing/2014/main" id="{E901458A-85DB-DC96-F738-BAB622EFEF0E}"/>
                </a:ext>
              </a:extLst>
            </p:cNvPr>
            <p:cNvSpPr txBox="1"/>
            <p:nvPr/>
          </p:nvSpPr>
          <p:spPr>
            <a:xfrm>
              <a:off x="8921977" y="1220504"/>
              <a:ext cx="2926080" cy="707886"/>
            </a:xfrm>
            <a:prstGeom prst="rect">
              <a:avLst/>
            </a:prstGeom>
            <a:noFill/>
          </p:spPr>
          <p:txBody>
            <a:bodyPr wrap="square" lIns="0" rIns="0" rtlCol="0" anchor="b">
              <a:spAutoFit/>
            </a:bodyPr>
            <a:lstStyle/>
            <a:p>
              <a:pPr algn="r"/>
              <a:r>
                <a:rPr lang="el-GR" sz="2000" b="1" cap="all" noProof="1">
                  <a:solidFill>
                    <a:schemeClr val="accent3">
                      <a:lumMod val="75000"/>
                    </a:schemeClr>
                  </a:solidFill>
                  <a:latin typeface="Comic Sans MS" panose="030F0702030302020204" pitchFamily="66" charset="0"/>
                </a:rPr>
                <a:t>ΟΡΓΑΝΩΣΗ </a:t>
              </a:r>
            </a:p>
            <a:p>
              <a:pPr algn="r"/>
              <a:r>
                <a:rPr lang="el-GR" sz="2000" b="1" cap="all" noProof="1">
                  <a:solidFill>
                    <a:schemeClr val="accent3">
                      <a:lumMod val="75000"/>
                    </a:schemeClr>
                  </a:solidFill>
                  <a:latin typeface="Comic Sans MS" panose="030F0702030302020204" pitchFamily="66" charset="0"/>
                </a:rPr>
                <a:t>ΚΑΙ ΕΛΕΓΧΟΣ</a:t>
              </a:r>
              <a:endParaRPr lang="en-US" sz="2000" b="1" cap="all" noProof="1">
                <a:solidFill>
                  <a:schemeClr val="accent3">
                    <a:lumMod val="75000"/>
                  </a:schemeClr>
                </a:solidFill>
                <a:latin typeface="Comic Sans MS" panose="030F0702030302020204" pitchFamily="66" charset="0"/>
              </a:endParaRPr>
            </a:p>
          </p:txBody>
        </p:sp>
        <p:sp>
          <p:nvSpPr>
            <p:cNvPr id="87" name="TextBox 86">
              <a:extLst>
                <a:ext uri="{FF2B5EF4-FFF2-40B4-BE49-F238E27FC236}">
                  <a16:creationId xmlns:a16="http://schemas.microsoft.com/office/drawing/2014/main" id="{7EF490F6-105D-2D2C-BC33-955FF012FB6E}"/>
                </a:ext>
              </a:extLst>
            </p:cNvPr>
            <p:cNvSpPr txBox="1"/>
            <p:nvPr/>
          </p:nvSpPr>
          <p:spPr>
            <a:xfrm>
              <a:off x="8921977" y="1925881"/>
              <a:ext cx="3093056" cy="1169551"/>
            </a:xfrm>
            <a:prstGeom prst="rect">
              <a:avLst/>
            </a:prstGeom>
            <a:noFill/>
          </p:spPr>
          <p:txBody>
            <a:bodyPr wrap="square" lIns="0" rIns="0" rtlCol="0" anchor="t">
              <a:spAutoFit/>
            </a:bodyPr>
            <a:lstStyle>
              <a:defPPr>
                <a:defRPr lang="el-GR"/>
              </a:defPPr>
              <a:lvl1pPr>
                <a:defRPr sz="1400">
                  <a:solidFill>
                    <a:schemeClr val="bg2"/>
                  </a:solidFill>
                  <a:latin typeface="Comic Sans MS" panose="030F0702030302020204" pitchFamily="66" charset="0"/>
                </a:defRPr>
              </a:lvl1pPr>
            </a:lstStyle>
            <a:p>
              <a:pPr marL="342900" indent="-342900">
                <a:buFont typeface="+mj-lt"/>
                <a:buAutoNum type="arabicPeriod"/>
              </a:pPr>
              <a:r>
                <a:rPr lang="el-GR" noProof="1"/>
                <a:t>Στρατηγική «αυτόνομης» εργασίας</a:t>
              </a:r>
            </a:p>
            <a:p>
              <a:pPr marL="342900" indent="-342900">
                <a:buFont typeface="+mj-lt"/>
                <a:buAutoNum type="arabicPeriod"/>
              </a:pPr>
              <a:r>
                <a:rPr lang="el-GR" noProof="1"/>
                <a:t>Σημαντικά κεφάλαια</a:t>
              </a:r>
            </a:p>
            <a:p>
              <a:pPr marL="342900" indent="-342900">
                <a:buFont typeface="+mj-lt"/>
                <a:buAutoNum type="arabicPeriod"/>
              </a:pPr>
              <a:r>
                <a:rPr lang="el-GR" noProof="1"/>
                <a:t>Αποτελεσματικότητα και αποδοτικότητα διαδικασιών παραγωγής</a:t>
              </a:r>
              <a:endParaRPr lang="en-US" noProof="1"/>
            </a:p>
          </p:txBody>
        </p:sp>
      </p:grpSp>
      <p:sp>
        <p:nvSpPr>
          <p:cNvPr id="4" name="TextBox 3">
            <a:extLst>
              <a:ext uri="{FF2B5EF4-FFF2-40B4-BE49-F238E27FC236}">
                <a16:creationId xmlns:a16="http://schemas.microsoft.com/office/drawing/2014/main" id="{991B7487-B31D-BC58-9C3A-EB9D74D7137B}"/>
              </a:ext>
            </a:extLst>
          </p:cNvPr>
          <p:cNvSpPr txBox="1"/>
          <p:nvPr/>
        </p:nvSpPr>
        <p:spPr>
          <a:xfrm>
            <a:off x="9246316" y="6541734"/>
            <a:ext cx="4404375" cy="307777"/>
          </a:xfrm>
          <a:prstGeom prst="rect">
            <a:avLst/>
          </a:prstGeom>
          <a:noFill/>
        </p:spPr>
        <p:txBody>
          <a:bodyPr wrap="square">
            <a:spAutoFit/>
          </a:bodyPr>
          <a:lstStyle/>
          <a:p>
            <a:r>
              <a:rPr lang="en-US" sz="1400" dirty="0">
                <a:solidFill>
                  <a:schemeClr val="bg1"/>
                </a:solidFill>
                <a:highlight>
                  <a:srgbClr val="800000"/>
                </a:highlight>
                <a:latin typeface="Comic Sans MS" panose="030F0702030302020204" pitchFamily="66" charset="0"/>
              </a:rPr>
              <a:t>© Copyright </a:t>
            </a:r>
            <a:r>
              <a:rPr lang="en-US" sz="1400" b="1" dirty="0">
                <a:solidFill>
                  <a:schemeClr val="bg1"/>
                </a:solidFill>
                <a:highlight>
                  <a:srgbClr val="800000"/>
                </a:highlight>
                <a:latin typeface="Comic Sans MS" panose="030F0702030302020204" pitchFamily="66" charset="0"/>
              </a:rPr>
              <a:t>PresentationGO.com</a:t>
            </a:r>
            <a:r>
              <a:rPr lang="en-US" sz="1400" dirty="0">
                <a:solidFill>
                  <a:schemeClr val="bg1"/>
                </a:solidFill>
                <a:highlight>
                  <a:srgbClr val="800000"/>
                </a:highlight>
                <a:latin typeface="Comic Sans MS" panose="030F0702030302020204" pitchFamily="66" charset="0"/>
              </a:rPr>
              <a:t> </a:t>
            </a:r>
            <a:endParaRPr lang="el-GR" sz="1400" dirty="0">
              <a:solidFill>
                <a:schemeClr val="bg1"/>
              </a:solidFill>
              <a:highlight>
                <a:srgbClr val="800000"/>
              </a:highlight>
              <a:latin typeface="Comic Sans MS" panose="030F0702030302020204" pitchFamily="66" charset="0"/>
            </a:endParaRPr>
          </a:p>
        </p:txBody>
      </p:sp>
      <p:sp>
        <p:nvSpPr>
          <p:cNvPr id="5" name="Ορθογώνιο: Στρογγύλεμα γωνιών 4">
            <a:extLst>
              <a:ext uri="{FF2B5EF4-FFF2-40B4-BE49-F238E27FC236}">
                <a16:creationId xmlns:a16="http://schemas.microsoft.com/office/drawing/2014/main" id="{1959F5FF-4B5B-B13E-D336-902DA41A39C3}"/>
              </a:ext>
            </a:extLst>
          </p:cNvPr>
          <p:cNvSpPr/>
          <p:nvPr/>
        </p:nvSpPr>
        <p:spPr>
          <a:xfrm>
            <a:off x="4877380" y="2620907"/>
            <a:ext cx="2371643" cy="1705178"/>
          </a:xfrm>
          <a:prstGeom prst="roundRect">
            <a:avLst/>
          </a:prstGeom>
          <a:solidFill>
            <a:schemeClr val="tx2">
              <a:lumMod val="50000"/>
            </a:schemeClr>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2"/>
          </a:lnRef>
          <a:fillRef idx="1">
            <a:schemeClr val="lt1"/>
          </a:fillRef>
          <a:effectRef idx="0">
            <a:schemeClr val="accent2"/>
          </a:effectRef>
          <a:fontRef idx="minor">
            <a:schemeClr val="dk1"/>
          </a:fontRef>
        </p:style>
        <p:txBody>
          <a:bodyPr rtlCol="0" anchor="ctr"/>
          <a:lstStyle/>
          <a:p>
            <a:pPr algn="ctr"/>
            <a:r>
              <a:rPr lang="el-GR" sz="1600" b="1" dirty="0">
                <a:latin typeface="Comic Sans MS" panose="030F0702030302020204" pitchFamily="66" charset="0"/>
              </a:rPr>
              <a:t>ΕΤΑΙΡΙΚΟ ΟΡΑΜΑ:</a:t>
            </a:r>
          </a:p>
          <a:p>
            <a:pPr algn="ctr"/>
            <a:endParaRPr lang="el-GR" sz="1600" b="1" dirty="0">
              <a:latin typeface="Comic Sans MS" panose="030F0702030302020204" pitchFamily="66" charset="0"/>
            </a:endParaRPr>
          </a:p>
          <a:p>
            <a:pPr algn="ctr"/>
            <a:r>
              <a:rPr lang="el-GR" sz="1600" b="1" dirty="0">
                <a:solidFill>
                  <a:schemeClr val="bg2"/>
                </a:solidFill>
                <a:latin typeface="Comic Sans MS" panose="030F0702030302020204" pitchFamily="66" charset="0"/>
              </a:rPr>
              <a:t>Κυρίαρχη πλατφόρμα για ψυχαγωγία</a:t>
            </a:r>
          </a:p>
        </p:txBody>
      </p:sp>
    </p:spTree>
    <p:extLst>
      <p:ext uri="{BB962C8B-B14F-4D97-AF65-F5344CB8AC3E}">
        <p14:creationId xmlns:p14="http://schemas.microsoft.com/office/powerpoint/2010/main" val="1022961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1000"/>
                                        <p:tgtEl>
                                          <p:spTgt spid="68"/>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childTnLst>
                                </p:cTn>
                              </p:par>
                              <p:par>
                                <p:cTn id="25" presetID="10"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1000"/>
                                        <p:tgtEl>
                                          <p:spTgt spid="69"/>
                                        </p:tgtEl>
                                      </p:cBhvr>
                                    </p:animEffect>
                                  </p:childTnLst>
                                </p:cTn>
                              </p:par>
                              <p:par>
                                <p:cTn id="33" presetID="10"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1000"/>
                                        <p:tgtEl>
                                          <p:spTgt spid="66"/>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52" presetClass="entr" presetSubtype="0" fill="hold" grpId="0" nodeType="clickEffect">
                                  <p:stCondLst>
                                    <p:cond delay="0"/>
                                  </p:stCondLst>
                                  <p:childTnLst>
                                    <p:set>
                                      <p:cBhvr>
                                        <p:cTn id="47" dur="1" fill="hold">
                                          <p:stCondLst>
                                            <p:cond delay="0"/>
                                          </p:stCondLst>
                                        </p:cTn>
                                        <p:tgtEl>
                                          <p:spTgt spid="84"/>
                                        </p:tgtEl>
                                        <p:attrNameLst>
                                          <p:attrName>style.visibility</p:attrName>
                                        </p:attrNameLst>
                                      </p:cBhvr>
                                      <p:to>
                                        <p:strVal val="visible"/>
                                      </p:to>
                                    </p:set>
                                    <p:animScale>
                                      <p:cBhvr>
                                        <p:cTn id="48" dur="1000" decel="50000" fill="hold">
                                          <p:stCondLst>
                                            <p:cond delay="0"/>
                                          </p:stCondLst>
                                        </p:cTn>
                                        <p:tgtEl>
                                          <p:spTgt spid="8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84"/>
                                        </p:tgtEl>
                                        <p:attrNameLst>
                                          <p:attrName>ppt_x</p:attrName>
                                          <p:attrName>ppt_y</p:attrName>
                                        </p:attrNameLst>
                                      </p:cBhvr>
                                    </p:animMotion>
                                    <p:animEffect transition="in" filter="fade">
                                      <p:cBhvr>
                                        <p:cTn id="50" dur="1000"/>
                                        <p:tgtEl>
                                          <p:spTgt spid="84"/>
                                        </p:tgtEl>
                                      </p:cBhvr>
                                    </p:animEffect>
                                  </p:childTnLst>
                                </p:cTn>
                              </p:par>
                              <p:par>
                                <p:cTn id="51" presetID="52"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animScale>
                                      <p:cBhvr>
                                        <p:cTn id="53" dur="1000" decel="50000" fill="hold">
                                          <p:stCondLst>
                                            <p:cond delay="0"/>
                                          </p:stCondLst>
                                        </p:cTn>
                                        <p:tgtEl>
                                          <p:spTgt spid="8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83"/>
                                        </p:tgtEl>
                                        <p:attrNameLst>
                                          <p:attrName>ppt_x</p:attrName>
                                          <p:attrName>ppt_y</p:attrName>
                                        </p:attrNameLst>
                                      </p:cBhvr>
                                    </p:animMotion>
                                    <p:animEffect transition="in" filter="fade">
                                      <p:cBhvr>
                                        <p:cTn id="55" dur="1000"/>
                                        <p:tgtEl>
                                          <p:spTgt spid="83"/>
                                        </p:tgtEl>
                                      </p:cBhvr>
                                    </p:animEffect>
                                  </p:childTnLst>
                                </p:cTn>
                              </p:par>
                              <p:par>
                                <p:cTn id="56" presetID="52" presetClass="entr" presetSubtype="0" fill="hold" grpId="0" nodeType="withEffect">
                                  <p:stCondLst>
                                    <p:cond delay="0"/>
                                  </p:stCondLst>
                                  <p:childTnLst>
                                    <p:set>
                                      <p:cBhvr>
                                        <p:cTn id="57" dur="1" fill="hold">
                                          <p:stCondLst>
                                            <p:cond delay="0"/>
                                          </p:stCondLst>
                                        </p:cTn>
                                        <p:tgtEl>
                                          <p:spTgt spid="82"/>
                                        </p:tgtEl>
                                        <p:attrNameLst>
                                          <p:attrName>style.visibility</p:attrName>
                                        </p:attrNameLst>
                                      </p:cBhvr>
                                      <p:to>
                                        <p:strVal val="visible"/>
                                      </p:to>
                                    </p:set>
                                    <p:animScale>
                                      <p:cBhvr>
                                        <p:cTn id="58" dur="1000" decel="50000" fill="hold">
                                          <p:stCondLst>
                                            <p:cond delay="0"/>
                                          </p:stCondLst>
                                        </p:cTn>
                                        <p:tgtEl>
                                          <p:spTgt spid="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82"/>
                                        </p:tgtEl>
                                        <p:attrNameLst>
                                          <p:attrName>ppt_x</p:attrName>
                                          <p:attrName>ppt_y</p:attrName>
                                        </p:attrNameLst>
                                      </p:cBhvr>
                                    </p:animMotion>
                                    <p:animEffect transition="in" filter="fade">
                                      <p:cBhvr>
                                        <p:cTn id="60" dur="1000"/>
                                        <p:tgtEl>
                                          <p:spTgt spid="82"/>
                                        </p:tgtEl>
                                      </p:cBhvr>
                                    </p:animEffect>
                                  </p:childTnLst>
                                </p:cTn>
                              </p:par>
                              <p:par>
                                <p:cTn id="61" presetID="52"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animScale>
                                      <p:cBhvr>
                                        <p:cTn id="63" dur="1000" decel="50000" fill="hold">
                                          <p:stCondLst>
                                            <p:cond delay="0"/>
                                          </p:stCondLst>
                                        </p:cTn>
                                        <p:tgtEl>
                                          <p:spTgt spid="8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81"/>
                                        </p:tgtEl>
                                        <p:attrNameLst>
                                          <p:attrName>ppt_x</p:attrName>
                                          <p:attrName>ppt_y</p:attrName>
                                        </p:attrNameLst>
                                      </p:cBhvr>
                                    </p:animMotion>
                                    <p:animEffect transition="in" filter="fade">
                                      <p:cBhvr>
                                        <p:cTn id="65" dur="1000"/>
                                        <p:tgtEl>
                                          <p:spTgt spid="81"/>
                                        </p:tgtEl>
                                      </p:cBhvr>
                                    </p:animEffect>
                                  </p:childTnLst>
                                </p:cTn>
                              </p:par>
                            </p:childTnLst>
                          </p:cTn>
                        </p:par>
                        <p:par>
                          <p:cTn id="66" fill="hold">
                            <p:stCondLst>
                              <p:cond delay="1000"/>
                            </p:stCondLst>
                            <p:childTnLst>
                              <p:par>
                                <p:cTn id="67" presetID="6" presetClass="entr" presetSubtype="16" fill="hold" grpId="0" nodeType="after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circle(in)">
                                      <p:cBhvr>
                                        <p:cTn id="69" dur="1500"/>
                                        <p:tgtEl>
                                          <p:spTgt spid="5"/>
                                        </p:tgtEl>
                                      </p:cBhvr>
                                    </p:animEffect>
                                  </p:childTnLst>
                                </p:cTn>
                              </p:par>
                            </p:childTnLst>
                          </p:cTn>
                        </p:par>
                        <p:par>
                          <p:cTn id="70" fill="hold">
                            <p:stCondLst>
                              <p:cond delay="2500"/>
                            </p:stCondLst>
                            <p:childTnLst>
                              <p:par>
                                <p:cTn id="71" presetID="26" presetClass="emph" presetSubtype="0" fill="hold" grpId="1" nodeType="afterEffect">
                                  <p:stCondLst>
                                    <p:cond delay="0"/>
                                  </p:stCondLst>
                                  <p:childTnLst>
                                    <p:animEffect transition="out" filter="fade">
                                      <p:cBhvr>
                                        <p:cTn id="72" dur="1000" tmFilter="0, 0; .2, .5; .8, .5; 1, 0"/>
                                        <p:tgtEl>
                                          <p:spTgt spid="5"/>
                                        </p:tgtEl>
                                      </p:cBhvr>
                                    </p:animEffect>
                                    <p:animScale>
                                      <p:cBhvr>
                                        <p:cTn id="73" dur="5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P spid="68" grpId="0" animBg="1"/>
      <p:bldP spid="69" grpId="0" animBg="1"/>
      <p:bldP spid="81" grpId="0" animBg="1"/>
      <p:bldP spid="82" grpId="0" animBg="1"/>
      <p:bldP spid="83" grpId="0" animBg="1"/>
      <p:bldP spid="84" grpId="0" animBg="1"/>
      <p:bldP spid="5" grpId="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804379" y="377224"/>
            <a:ext cx="699438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mic Sans MS" panose="030F0702030302020204" pitchFamily="66" charset="0"/>
              </a:rPr>
              <a:t>7. </a:t>
            </a: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rPr>
              <a:t>Παρούσα στρατηγική επίτευξης ανταγωνιστικού πλεονεκτήματος στην αγορά </a:t>
            </a:r>
            <a:r>
              <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rPr>
              <a:t>(</a:t>
            </a:r>
            <a:r>
              <a:rPr kumimoji="0" lang="el-GR" sz="1800" b="1" i="0" u="none" strike="noStrike" kern="1200" cap="none" spc="0" normalizeH="0" baseline="0" noProof="0" dirty="0" err="1">
                <a:ln>
                  <a:noFill/>
                </a:ln>
                <a:solidFill>
                  <a:srgbClr val="FFC000"/>
                </a:solidFill>
                <a:effectLst/>
                <a:uLnTx/>
                <a:uFillTx/>
                <a:latin typeface="Comic Sans MS" panose="030F0702030302020204" pitchFamily="66" charset="0"/>
              </a:rPr>
              <a:t>competitive</a:t>
            </a:r>
            <a:r>
              <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rPr>
              <a:t> </a:t>
            </a:r>
            <a:r>
              <a:rPr kumimoji="0" lang="el-GR" sz="1800" b="1" i="0" u="none" strike="noStrike" kern="1200" cap="none" spc="0" normalizeH="0" baseline="0" noProof="0" dirty="0" err="1">
                <a:ln>
                  <a:noFill/>
                </a:ln>
                <a:solidFill>
                  <a:srgbClr val="FFC000"/>
                </a:solidFill>
                <a:effectLst/>
                <a:uLnTx/>
                <a:uFillTx/>
                <a:latin typeface="Comic Sans MS" panose="030F0702030302020204" pitchFamily="66" charset="0"/>
              </a:rPr>
              <a:t>strategy</a:t>
            </a:r>
            <a:r>
              <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rPr>
              <a:t>)</a:t>
            </a:r>
          </a:p>
        </p:txBody>
      </p:sp>
      <p:grpSp>
        <p:nvGrpSpPr>
          <p:cNvPr id="3" name="Group 2">
            <a:extLst>
              <a:ext uri="{FF2B5EF4-FFF2-40B4-BE49-F238E27FC236}">
                <a16:creationId xmlns:a16="http://schemas.microsoft.com/office/drawing/2014/main" id="{370B9777-46A2-D4E3-108A-BEA27FB5B564}"/>
              </a:ext>
            </a:extLst>
          </p:cNvPr>
          <p:cNvGrpSpPr/>
          <p:nvPr/>
        </p:nvGrpSpPr>
        <p:grpSpPr>
          <a:xfrm>
            <a:off x="797719" y="1384941"/>
            <a:ext cx="3000375" cy="4913801"/>
            <a:chOff x="797719" y="1058374"/>
            <a:chExt cx="3000375" cy="4913801"/>
          </a:xfrm>
        </p:grpSpPr>
        <p:sp>
          <p:nvSpPr>
            <p:cNvPr id="4" name="Rectangle: Rounded Corners 3">
              <a:extLst>
                <a:ext uri="{FF2B5EF4-FFF2-40B4-BE49-F238E27FC236}">
                  <a16:creationId xmlns:a16="http://schemas.microsoft.com/office/drawing/2014/main" id="{53CBECF6-3C55-64C9-4816-AF6262180659}"/>
                </a:ext>
              </a:extLst>
            </p:cNvPr>
            <p:cNvSpPr/>
            <p:nvPr/>
          </p:nvSpPr>
          <p:spPr>
            <a:xfrm>
              <a:off x="851156" y="2024214"/>
              <a:ext cx="2893500" cy="3876371"/>
            </a:xfrm>
            <a:prstGeom prst="roundRect">
              <a:avLst>
                <a:gd name="adj" fmla="val 4921"/>
              </a:avLst>
            </a:prstGeom>
            <a:solidFill>
              <a:schemeClr val="bg1"/>
            </a:solidFill>
            <a:ln>
              <a:noFill/>
            </a:ln>
            <a:effectLst>
              <a:outerShdw blurRad="177800" dist="1016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5" name="Rectangle: Rounded Corners 4">
              <a:extLst>
                <a:ext uri="{FF2B5EF4-FFF2-40B4-BE49-F238E27FC236}">
                  <a16:creationId xmlns:a16="http://schemas.microsoft.com/office/drawing/2014/main" id="{8AC940BA-7229-D620-CE48-CC7E344E3094}"/>
                </a:ext>
              </a:extLst>
            </p:cNvPr>
            <p:cNvSpPr/>
            <p:nvPr/>
          </p:nvSpPr>
          <p:spPr>
            <a:xfrm>
              <a:off x="797719" y="1952625"/>
              <a:ext cx="3000375" cy="4019550"/>
            </a:xfrm>
            <a:prstGeom prst="roundRect">
              <a:avLst>
                <a:gd name="adj" fmla="val 4921"/>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6" name="Oval 5">
              <a:extLst>
                <a:ext uri="{FF2B5EF4-FFF2-40B4-BE49-F238E27FC236}">
                  <a16:creationId xmlns:a16="http://schemas.microsoft.com/office/drawing/2014/main" id="{901A2EF1-9273-1E78-D489-0C9BF299EF9B}"/>
                </a:ext>
              </a:extLst>
            </p:cNvPr>
            <p:cNvSpPr/>
            <p:nvPr/>
          </p:nvSpPr>
          <p:spPr>
            <a:xfrm>
              <a:off x="1602277" y="1058374"/>
              <a:ext cx="1391258" cy="1391258"/>
            </a:xfrm>
            <a:prstGeom prst="ellipse">
              <a:avLst/>
            </a:prstGeom>
            <a:gradFill>
              <a:gsLst>
                <a:gs pos="0">
                  <a:schemeClr val="bg1"/>
                </a:gs>
                <a:gs pos="50000">
                  <a:schemeClr val="bg1">
                    <a:lumMod val="95000"/>
                  </a:schemeClr>
                </a:gs>
                <a:gs pos="100000">
                  <a:schemeClr val="bg1">
                    <a:lumMod val="85000"/>
                  </a:schemeClr>
                </a:gs>
              </a:gsLst>
            </a:gradFill>
            <a:effectLst>
              <a:outerShdw blurRad="10160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8000" b="1" dirty="0">
                  <a:solidFill>
                    <a:schemeClr val="tx2"/>
                  </a:solidFill>
                  <a:latin typeface="Comic Sans MS" panose="030F0702030302020204" pitchFamily="66" charset="0"/>
                </a:rPr>
                <a:t>C</a:t>
              </a:r>
            </a:p>
          </p:txBody>
        </p:sp>
        <p:sp>
          <p:nvSpPr>
            <p:cNvPr id="7" name="Rectangle 6">
              <a:extLst>
                <a:ext uri="{FF2B5EF4-FFF2-40B4-BE49-F238E27FC236}">
                  <a16:creationId xmlns:a16="http://schemas.microsoft.com/office/drawing/2014/main" id="{2D15255A-F009-E147-4E84-8FA61B2CE98C}"/>
                </a:ext>
              </a:extLst>
            </p:cNvPr>
            <p:cNvSpPr/>
            <p:nvPr/>
          </p:nvSpPr>
          <p:spPr>
            <a:xfrm>
              <a:off x="797719" y="2661283"/>
              <a:ext cx="3000375"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solidFill>
                    <a:schemeClr val="accent1">
                      <a:lumMod val="75000"/>
                    </a:schemeClr>
                  </a:solidFill>
                  <a:latin typeface="Comic Sans MS" panose="030F0702030302020204" pitchFamily="66" charset="0"/>
                </a:rPr>
                <a:t>COST LEADERSHIP</a:t>
              </a:r>
            </a:p>
          </p:txBody>
        </p:sp>
        <p:sp>
          <p:nvSpPr>
            <p:cNvPr id="9" name="TextBox 8">
              <a:extLst>
                <a:ext uri="{FF2B5EF4-FFF2-40B4-BE49-F238E27FC236}">
                  <a16:creationId xmlns:a16="http://schemas.microsoft.com/office/drawing/2014/main" id="{287BB416-E0E6-8A8B-C0CB-03091ED78C8E}"/>
                </a:ext>
              </a:extLst>
            </p:cNvPr>
            <p:cNvSpPr txBox="1"/>
            <p:nvPr/>
          </p:nvSpPr>
          <p:spPr>
            <a:xfrm>
              <a:off x="851156" y="4120160"/>
              <a:ext cx="2893500" cy="1815882"/>
            </a:xfrm>
            <a:prstGeom prst="rect">
              <a:avLst/>
            </a:prstGeom>
            <a:noFill/>
          </p:spPr>
          <p:txBody>
            <a:bodyPr wrap="square" anchor="ctr">
              <a:spAutoFit/>
            </a:bodyPr>
            <a:lstStyle/>
            <a:p>
              <a:pPr algn="ctr"/>
              <a:r>
                <a:rPr lang="el-GR" sz="1400" dirty="0">
                  <a:solidFill>
                    <a:schemeClr val="bg1"/>
                  </a:solidFill>
                  <a:latin typeface="Comic Sans MS" panose="030F0702030302020204" pitchFamily="66" charset="0"/>
                </a:rPr>
                <a:t>Στα πρώτα χρόνια της η Netflix εστίαζε σημαντικά στην στρατηγική ηγεσίας κόστους, έτσι ώστε να εδραιώσει την παρουσία της στο χώρο των streaming υπηρεσιών. (Φθηνότερο βασικό πακέτο, ελαχιστοποίηση των εξόδων)</a:t>
              </a:r>
              <a:endParaRPr lang="en-US" sz="1400" dirty="0">
                <a:solidFill>
                  <a:schemeClr val="bg1"/>
                </a:solidFill>
                <a:latin typeface="Comic Sans MS" panose="030F0702030302020204" pitchFamily="66" charset="0"/>
              </a:endParaRPr>
            </a:p>
          </p:txBody>
        </p:sp>
      </p:grpSp>
      <p:grpSp>
        <p:nvGrpSpPr>
          <p:cNvPr id="10" name="Group 9">
            <a:extLst>
              <a:ext uri="{FF2B5EF4-FFF2-40B4-BE49-F238E27FC236}">
                <a16:creationId xmlns:a16="http://schemas.microsoft.com/office/drawing/2014/main" id="{11FB4611-4D64-9904-7BA9-A29EC6F1179B}"/>
              </a:ext>
            </a:extLst>
          </p:cNvPr>
          <p:cNvGrpSpPr/>
          <p:nvPr/>
        </p:nvGrpSpPr>
        <p:grpSpPr>
          <a:xfrm>
            <a:off x="4595813" y="1384941"/>
            <a:ext cx="3000375" cy="4920005"/>
            <a:chOff x="4595813" y="1058374"/>
            <a:chExt cx="3000375" cy="4920005"/>
          </a:xfrm>
        </p:grpSpPr>
        <p:sp>
          <p:nvSpPr>
            <p:cNvPr id="11" name="Rectangle: Rounded Corners 10">
              <a:extLst>
                <a:ext uri="{FF2B5EF4-FFF2-40B4-BE49-F238E27FC236}">
                  <a16:creationId xmlns:a16="http://schemas.microsoft.com/office/drawing/2014/main" id="{BDF76FE5-0DD1-2009-EAEA-F6B244152C2A}"/>
                </a:ext>
              </a:extLst>
            </p:cNvPr>
            <p:cNvSpPr/>
            <p:nvPr/>
          </p:nvSpPr>
          <p:spPr>
            <a:xfrm>
              <a:off x="4649250" y="2024214"/>
              <a:ext cx="2893500" cy="3876371"/>
            </a:xfrm>
            <a:prstGeom prst="roundRect">
              <a:avLst>
                <a:gd name="adj" fmla="val 4921"/>
              </a:avLst>
            </a:prstGeom>
            <a:solidFill>
              <a:schemeClr val="bg1"/>
            </a:solidFill>
            <a:ln>
              <a:noFill/>
            </a:ln>
            <a:effectLst>
              <a:outerShdw blurRad="177800" dist="1016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12" name="Rectangle: Rounded Corners 11">
              <a:extLst>
                <a:ext uri="{FF2B5EF4-FFF2-40B4-BE49-F238E27FC236}">
                  <a16:creationId xmlns:a16="http://schemas.microsoft.com/office/drawing/2014/main" id="{F956BD24-D72D-28B9-0B22-A30E519A5A1B}"/>
                </a:ext>
              </a:extLst>
            </p:cNvPr>
            <p:cNvSpPr/>
            <p:nvPr/>
          </p:nvSpPr>
          <p:spPr>
            <a:xfrm>
              <a:off x="4595813" y="1952625"/>
              <a:ext cx="3000375" cy="4019550"/>
            </a:xfrm>
            <a:prstGeom prst="roundRect">
              <a:avLst>
                <a:gd name="adj" fmla="val 492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13" name="Oval 12">
              <a:extLst>
                <a:ext uri="{FF2B5EF4-FFF2-40B4-BE49-F238E27FC236}">
                  <a16:creationId xmlns:a16="http://schemas.microsoft.com/office/drawing/2014/main" id="{9DF23C99-F177-8BCC-D5C5-D43E8139AA08}"/>
                </a:ext>
              </a:extLst>
            </p:cNvPr>
            <p:cNvSpPr/>
            <p:nvPr/>
          </p:nvSpPr>
          <p:spPr>
            <a:xfrm>
              <a:off x="5400371" y="1058374"/>
              <a:ext cx="1391258" cy="1391258"/>
            </a:xfrm>
            <a:prstGeom prst="ellipse">
              <a:avLst/>
            </a:prstGeom>
            <a:gradFill>
              <a:gsLst>
                <a:gs pos="0">
                  <a:schemeClr val="bg1"/>
                </a:gs>
                <a:gs pos="50000">
                  <a:schemeClr val="bg1">
                    <a:lumMod val="95000"/>
                  </a:schemeClr>
                </a:gs>
                <a:gs pos="100000">
                  <a:schemeClr val="bg1">
                    <a:lumMod val="85000"/>
                  </a:schemeClr>
                </a:gs>
              </a:gsLst>
            </a:gradFill>
            <a:effectLst>
              <a:outerShdw blurRad="10160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8000" b="1" dirty="0">
                  <a:solidFill>
                    <a:schemeClr val="accent2">
                      <a:lumMod val="75000"/>
                    </a:schemeClr>
                  </a:solidFill>
                  <a:latin typeface="Comic Sans MS" panose="030F0702030302020204" pitchFamily="66" charset="0"/>
                </a:rPr>
                <a:t>D</a:t>
              </a:r>
            </a:p>
          </p:txBody>
        </p:sp>
        <p:sp>
          <p:nvSpPr>
            <p:cNvPr id="14" name="Rectangle 13">
              <a:extLst>
                <a:ext uri="{FF2B5EF4-FFF2-40B4-BE49-F238E27FC236}">
                  <a16:creationId xmlns:a16="http://schemas.microsoft.com/office/drawing/2014/main" id="{5DFA1704-5D40-A559-516D-65040F6117C5}"/>
                </a:ext>
              </a:extLst>
            </p:cNvPr>
            <p:cNvSpPr/>
            <p:nvPr/>
          </p:nvSpPr>
          <p:spPr>
            <a:xfrm>
              <a:off x="4595813" y="2661283"/>
              <a:ext cx="3000375"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cap="all" dirty="0">
                  <a:solidFill>
                    <a:schemeClr val="accent2">
                      <a:lumMod val="50000"/>
                    </a:schemeClr>
                  </a:solidFill>
                  <a:latin typeface="Comic Sans MS" panose="030F0702030302020204" pitchFamily="66" charset="0"/>
                </a:rPr>
                <a:t>DIFFERENTIATION</a:t>
              </a:r>
            </a:p>
          </p:txBody>
        </p:sp>
        <p:pic>
          <p:nvPicPr>
            <p:cNvPr id="15" name="Graphic 14" descr="Bullseye with solid fill">
              <a:extLst>
                <a:ext uri="{FF2B5EF4-FFF2-40B4-BE49-F238E27FC236}">
                  <a16:creationId xmlns:a16="http://schemas.microsoft.com/office/drawing/2014/main" id="{87B64635-6BA5-F32F-8DA8-1681DCD48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3359958"/>
              <a:ext cx="914400" cy="914400"/>
            </a:xfrm>
            <a:prstGeom prst="rect">
              <a:avLst/>
            </a:prstGeom>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9125A52F-FF45-C923-BE63-652EF962F619}"/>
                </a:ext>
              </a:extLst>
            </p:cNvPr>
            <p:cNvSpPr txBox="1"/>
            <p:nvPr/>
          </p:nvSpPr>
          <p:spPr>
            <a:xfrm>
              <a:off x="4650440" y="4162497"/>
              <a:ext cx="2893500" cy="1815882"/>
            </a:xfrm>
            <a:prstGeom prst="rect">
              <a:avLst/>
            </a:prstGeom>
            <a:noFill/>
          </p:spPr>
          <p:txBody>
            <a:bodyPr wrap="square" anchor="ctr">
              <a:spAutoFit/>
            </a:bodyPr>
            <a:lstStyle/>
            <a:p>
              <a:pPr algn="ctr"/>
              <a:r>
                <a:rPr lang="el-GR" sz="1400" dirty="0">
                  <a:solidFill>
                    <a:schemeClr val="tx1">
                      <a:lumMod val="85000"/>
                      <a:lumOff val="15000"/>
                    </a:schemeClr>
                  </a:solidFill>
                  <a:latin typeface="Comic Sans MS" panose="030F0702030302020204" pitchFamily="66" charset="0"/>
                </a:rPr>
                <a:t>Εφόσον έχει εδραιώσει την θέση της ως ηγέτιδα δύναμη στο κλάδο των streaming υπηρεσιών, επικεντρώνεται κυρίως σε μια στρατηγική διαφοροποίησης. Περισσότερη έμφαση σε ποιότητα και ποικιλία παρά μειωμένο κόστος</a:t>
              </a:r>
              <a:endParaRPr lang="en-US" sz="1400" dirty="0">
                <a:solidFill>
                  <a:schemeClr val="tx1">
                    <a:lumMod val="85000"/>
                    <a:lumOff val="15000"/>
                  </a:schemeClr>
                </a:solidFill>
                <a:latin typeface="Comic Sans MS" panose="030F0702030302020204" pitchFamily="66" charset="0"/>
              </a:endParaRPr>
            </a:p>
          </p:txBody>
        </p:sp>
      </p:grpSp>
      <p:grpSp>
        <p:nvGrpSpPr>
          <p:cNvPr id="17" name="Group 16">
            <a:extLst>
              <a:ext uri="{FF2B5EF4-FFF2-40B4-BE49-F238E27FC236}">
                <a16:creationId xmlns:a16="http://schemas.microsoft.com/office/drawing/2014/main" id="{710058CC-D53A-7D89-3DC5-8EF74DACBBA2}"/>
              </a:ext>
            </a:extLst>
          </p:cNvPr>
          <p:cNvGrpSpPr/>
          <p:nvPr/>
        </p:nvGrpSpPr>
        <p:grpSpPr>
          <a:xfrm>
            <a:off x="8393906" y="1384941"/>
            <a:ext cx="3000375" cy="4913801"/>
            <a:chOff x="8393906" y="1058374"/>
            <a:chExt cx="3000375" cy="4913801"/>
          </a:xfrm>
        </p:grpSpPr>
        <p:sp>
          <p:nvSpPr>
            <p:cNvPr id="18" name="Rectangle: Rounded Corners 17">
              <a:extLst>
                <a:ext uri="{FF2B5EF4-FFF2-40B4-BE49-F238E27FC236}">
                  <a16:creationId xmlns:a16="http://schemas.microsoft.com/office/drawing/2014/main" id="{43508C6F-EA85-272A-2330-E8507482DB0E}"/>
                </a:ext>
              </a:extLst>
            </p:cNvPr>
            <p:cNvSpPr/>
            <p:nvPr/>
          </p:nvSpPr>
          <p:spPr>
            <a:xfrm>
              <a:off x="8447343" y="2024214"/>
              <a:ext cx="2893500" cy="3876371"/>
            </a:xfrm>
            <a:prstGeom prst="roundRect">
              <a:avLst>
                <a:gd name="adj" fmla="val 4921"/>
              </a:avLst>
            </a:prstGeom>
            <a:solidFill>
              <a:schemeClr val="bg1"/>
            </a:solidFill>
            <a:ln>
              <a:noFill/>
            </a:ln>
            <a:effectLst>
              <a:outerShdw blurRad="177800" dist="1016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25" name="Rectangle: Rounded Corners 18">
              <a:extLst>
                <a:ext uri="{FF2B5EF4-FFF2-40B4-BE49-F238E27FC236}">
                  <a16:creationId xmlns:a16="http://schemas.microsoft.com/office/drawing/2014/main" id="{6D180849-0066-B260-FAC7-DE22A9BB6D4A}"/>
                </a:ext>
              </a:extLst>
            </p:cNvPr>
            <p:cNvSpPr/>
            <p:nvPr/>
          </p:nvSpPr>
          <p:spPr>
            <a:xfrm>
              <a:off x="8393906" y="1952625"/>
              <a:ext cx="3000375" cy="4019550"/>
            </a:xfrm>
            <a:prstGeom prst="roundRect">
              <a:avLst>
                <a:gd name="adj" fmla="val 4921"/>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omic Sans MS" panose="030F0702030302020204" pitchFamily="66" charset="0"/>
              </a:endParaRPr>
            </a:p>
          </p:txBody>
        </p:sp>
        <p:sp>
          <p:nvSpPr>
            <p:cNvPr id="26" name="Oval 19">
              <a:extLst>
                <a:ext uri="{FF2B5EF4-FFF2-40B4-BE49-F238E27FC236}">
                  <a16:creationId xmlns:a16="http://schemas.microsoft.com/office/drawing/2014/main" id="{AABB25A7-C0CF-1D14-7B09-CB7E08366B01}"/>
                </a:ext>
              </a:extLst>
            </p:cNvPr>
            <p:cNvSpPr/>
            <p:nvPr/>
          </p:nvSpPr>
          <p:spPr>
            <a:xfrm>
              <a:off x="9198464" y="1058374"/>
              <a:ext cx="1391258" cy="1391258"/>
            </a:xfrm>
            <a:prstGeom prst="ellipse">
              <a:avLst/>
            </a:prstGeom>
            <a:gradFill>
              <a:gsLst>
                <a:gs pos="0">
                  <a:schemeClr val="bg1"/>
                </a:gs>
                <a:gs pos="50000">
                  <a:schemeClr val="bg1">
                    <a:lumMod val="95000"/>
                  </a:schemeClr>
                </a:gs>
                <a:gs pos="100000">
                  <a:schemeClr val="bg1">
                    <a:lumMod val="85000"/>
                  </a:schemeClr>
                </a:gs>
              </a:gsLst>
            </a:gradFill>
            <a:effectLst>
              <a:outerShdw blurRad="10160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8000" b="1" dirty="0">
                  <a:solidFill>
                    <a:schemeClr val="accent6">
                      <a:lumMod val="50000"/>
                    </a:schemeClr>
                  </a:solidFill>
                  <a:latin typeface="Comic Sans MS" panose="030F0702030302020204" pitchFamily="66" charset="0"/>
                </a:rPr>
                <a:t>F</a:t>
              </a:r>
            </a:p>
          </p:txBody>
        </p:sp>
        <p:sp>
          <p:nvSpPr>
            <p:cNvPr id="27" name="Rectangle 20">
              <a:extLst>
                <a:ext uri="{FF2B5EF4-FFF2-40B4-BE49-F238E27FC236}">
                  <a16:creationId xmlns:a16="http://schemas.microsoft.com/office/drawing/2014/main" id="{0FA3CF24-AA84-DF7D-3D8A-EBAF03C864FE}"/>
                </a:ext>
              </a:extLst>
            </p:cNvPr>
            <p:cNvSpPr/>
            <p:nvPr/>
          </p:nvSpPr>
          <p:spPr>
            <a:xfrm>
              <a:off x="8393906" y="2661283"/>
              <a:ext cx="3000375"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cap="all" dirty="0">
                  <a:solidFill>
                    <a:schemeClr val="accent6">
                      <a:lumMod val="50000"/>
                    </a:schemeClr>
                  </a:solidFill>
                  <a:latin typeface="Comic Sans MS" panose="030F0702030302020204" pitchFamily="66" charset="0"/>
                </a:rPr>
                <a:t>FOCUS</a:t>
              </a:r>
            </a:p>
          </p:txBody>
        </p:sp>
        <p:pic>
          <p:nvPicPr>
            <p:cNvPr id="29" name="Graphic 21" descr="Target with solid fill">
              <a:extLst>
                <a:ext uri="{FF2B5EF4-FFF2-40B4-BE49-F238E27FC236}">
                  <a16:creationId xmlns:a16="http://schemas.microsoft.com/office/drawing/2014/main" id="{C9E5E585-BE08-A999-176C-61B4DBB2D9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36893" y="3384084"/>
              <a:ext cx="914400" cy="91440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0CF8A65A-02AC-7F76-E135-53A4F7965F76}"/>
                </a:ext>
              </a:extLst>
            </p:cNvPr>
            <p:cNvSpPr txBox="1"/>
            <p:nvPr/>
          </p:nvSpPr>
          <p:spPr>
            <a:xfrm>
              <a:off x="8447343" y="4377941"/>
              <a:ext cx="2893500" cy="1384995"/>
            </a:xfrm>
            <a:prstGeom prst="rect">
              <a:avLst/>
            </a:prstGeom>
            <a:noFill/>
          </p:spPr>
          <p:txBody>
            <a:bodyPr wrap="square" anchor="ctr">
              <a:spAutoFit/>
            </a:bodyPr>
            <a:lstStyle/>
            <a:p>
              <a:pPr algn="ctr"/>
              <a:r>
                <a:rPr lang="el-GR" sz="1400" dirty="0">
                  <a:solidFill>
                    <a:schemeClr val="bg1"/>
                  </a:solidFill>
                  <a:latin typeface="Comic Sans MS" panose="030F0702030302020204" pitchFamily="66" charset="0"/>
                </a:rPr>
                <a:t>Η Netflix δεν εστιάζει σε κάποιο συγκεκριμένο </a:t>
              </a:r>
              <a:r>
                <a:rPr lang="el-GR" sz="1400" dirty="0" err="1">
                  <a:solidFill>
                    <a:schemeClr val="bg1"/>
                  </a:solidFill>
                  <a:latin typeface="Comic Sans MS" panose="030F0702030302020204" pitchFamily="66" charset="0"/>
                </a:rPr>
                <a:t>target</a:t>
              </a:r>
              <a:r>
                <a:rPr lang="el-GR" sz="1400" dirty="0">
                  <a:solidFill>
                    <a:schemeClr val="bg1"/>
                  </a:solidFill>
                  <a:latin typeface="Comic Sans MS" panose="030F0702030302020204" pitchFamily="66" charset="0"/>
                </a:rPr>
                <a:t> </a:t>
              </a:r>
              <a:r>
                <a:rPr lang="el-GR" sz="1400" dirty="0" err="1">
                  <a:solidFill>
                    <a:schemeClr val="bg1"/>
                  </a:solidFill>
                  <a:latin typeface="Comic Sans MS" panose="030F0702030302020204" pitchFamily="66" charset="0"/>
                </a:rPr>
                <a:t>group</a:t>
              </a:r>
              <a:r>
                <a:rPr lang="el-GR" sz="1400" dirty="0">
                  <a:solidFill>
                    <a:schemeClr val="bg1"/>
                  </a:solidFill>
                  <a:latin typeface="Comic Sans MS" panose="030F0702030302020204" pitchFamily="66" charset="0"/>
                </a:rPr>
                <a:t> πελατών ώστε να σχεδιάσει την υπηρεσία της σχετικά με τις ανάγκες του αλλά αντίθετα απευθύνεται σε ευρύ κοινό</a:t>
              </a:r>
              <a:endParaRPr lang="en-US" sz="1400" dirty="0">
                <a:solidFill>
                  <a:schemeClr val="bg1"/>
                </a:solidFill>
                <a:latin typeface="Comic Sans MS" panose="030F0702030302020204" pitchFamily="66" charset="0"/>
              </a:endParaRPr>
            </a:p>
          </p:txBody>
        </p:sp>
      </p:grpSp>
      <p:sp>
        <p:nvSpPr>
          <p:cNvPr id="31" name="Isosceles Triangle 23">
            <a:extLst>
              <a:ext uri="{FF2B5EF4-FFF2-40B4-BE49-F238E27FC236}">
                <a16:creationId xmlns:a16="http://schemas.microsoft.com/office/drawing/2014/main" id="{AFC8EB5D-18F4-F5CD-5364-569F054EBD74}"/>
              </a:ext>
            </a:extLst>
          </p:cNvPr>
          <p:cNvSpPr/>
          <p:nvPr/>
        </p:nvSpPr>
        <p:spPr>
          <a:xfrm rot="5400000">
            <a:off x="3955781" y="3151418"/>
            <a:ext cx="482344" cy="41581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32" name="Isosceles Triangle 24">
            <a:extLst>
              <a:ext uri="{FF2B5EF4-FFF2-40B4-BE49-F238E27FC236}">
                <a16:creationId xmlns:a16="http://schemas.microsoft.com/office/drawing/2014/main" id="{880D1E0F-EB18-7DDB-D086-FA91E2D6560C}"/>
              </a:ext>
            </a:extLst>
          </p:cNvPr>
          <p:cNvSpPr/>
          <p:nvPr/>
        </p:nvSpPr>
        <p:spPr>
          <a:xfrm rot="5400000">
            <a:off x="7753875" y="3151418"/>
            <a:ext cx="482344" cy="41581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33" name="TextBox 32">
            <a:extLst>
              <a:ext uri="{FF2B5EF4-FFF2-40B4-BE49-F238E27FC236}">
                <a16:creationId xmlns:a16="http://schemas.microsoft.com/office/drawing/2014/main" id="{7BD79A4E-EE16-A18B-8F40-40197EBCDD8F}"/>
              </a:ext>
            </a:extLst>
          </p:cNvPr>
          <p:cNvSpPr txBox="1"/>
          <p:nvPr/>
        </p:nvSpPr>
        <p:spPr>
          <a:xfrm>
            <a:off x="9246316" y="6541734"/>
            <a:ext cx="4404375" cy="307777"/>
          </a:xfrm>
          <a:prstGeom prst="rect">
            <a:avLst/>
          </a:prstGeom>
          <a:noFill/>
        </p:spPr>
        <p:txBody>
          <a:bodyPr wrap="square">
            <a:spAutoFit/>
          </a:bodyPr>
          <a:lstStyle/>
          <a:p>
            <a:r>
              <a:rPr lang="en-US" sz="1400" dirty="0">
                <a:solidFill>
                  <a:schemeClr val="bg1"/>
                </a:solidFill>
                <a:highlight>
                  <a:srgbClr val="800000"/>
                </a:highlight>
                <a:latin typeface="Comic Sans MS" panose="030F0702030302020204" pitchFamily="66" charset="0"/>
              </a:rPr>
              <a:t>© Copyright </a:t>
            </a:r>
            <a:r>
              <a:rPr lang="en-US" sz="1400" b="1" dirty="0">
                <a:solidFill>
                  <a:schemeClr val="bg1"/>
                </a:solidFill>
                <a:highlight>
                  <a:srgbClr val="800000"/>
                </a:highlight>
                <a:latin typeface="Comic Sans MS" panose="030F0702030302020204" pitchFamily="66" charset="0"/>
              </a:rPr>
              <a:t>PresentationGO.com</a:t>
            </a:r>
            <a:r>
              <a:rPr lang="en-US" sz="1400" dirty="0">
                <a:solidFill>
                  <a:schemeClr val="bg1"/>
                </a:solidFill>
                <a:highlight>
                  <a:srgbClr val="800000"/>
                </a:highlight>
                <a:latin typeface="Comic Sans MS" panose="030F0702030302020204" pitchFamily="66" charset="0"/>
              </a:rPr>
              <a:t> </a:t>
            </a:r>
            <a:endParaRPr lang="el-GR" sz="1400" dirty="0">
              <a:solidFill>
                <a:schemeClr val="bg1"/>
              </a:solidFill>
              <a:highlight>
                <a:srgbClr val="800000"/>
              </a:highlight>
              <a:latin typeface="Comic Sans MS" panose="030F0702030302020204" pitchFamily="66" charset="0"/>
            </a:endParaRPr>
          </a:p>
        </p:txBody>
      </p:sp>
      <p:pic>
        <p:nvPicPr>
          <p:cNvPr id="35" name="Εικόνα 34">
            <a:extLst>
              <a:ext uri="{FF2B5EF4-FFF2-40B4-BE49-F238E27FC236}">
                <a16:creationId xmlns:a16="http://schemas.microsoft.com/office/drawing/2014/main" id="{AD10398F-F84A-850B-E60A-A2DEE21BC4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6731" y="3766714"/>
            <a:ext cx="722350" cy="722350"/>
          </a:xfrm>
          <a:prstGeom prst="rect">
            <a:avLst/>
          </a:prstGeom>
        </p:spPr>
      </p:pic>
    </p:spTree>
    <p:extLst>
      <p:ext uri="{BB962C8B-B14F-4D97-AF65-F5344CB8AC3E}">
        <p14:creationId xmlns:p14="http://schemas.microsoft.com/office/powerpoint/2010/main" val="270479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500"/>
                            </p:stCondLst>
                            <p:childTnLst>
                              <p:par>
                                <p:cTn id="32" presetID="42" presetClass="entr" presetSubtype="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477809" y="426749"/>
            <a:ext cx="6238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C000"/>
                </a:solidFill>
                <a:latin typeface="Comic Sans MS" panose="030F0702030302020204" pitchFamily="66" charset="0"/>
              </a:rPr>
              <a:t>8. E</a:t>
            </a:r>
            <a:r>
              <a:rPr lang="el-GR" dirty="0" err="1">
                <a:solidFill>
                  <a:srgbClr val="FFC000"/>
                </a:solidFill>
                <a:latin typeface="Comic Sans MS" panose="030F0702030302020204" pitchFamily="66" charset="0"/>
              </a:rPr>
              <a:t>ναλλακτικές</a:t>
            </a:r>
            <a:r>
              <a:rPr lang="el-GR" dirty="0">
                <a:solidFill>
                  <a:srgbClr val="FFC000"/>
                </a:solidFill>
                <a:latin typeface="Comic Sans MS" panose="030F0702030302020204" pitchFamily="66" charset="0"/>
              </a:rPr>
              <a:t> εταιρικές στρατηγικές</a:t>
            </a:r>
            <a:endPar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ndParaRPr>
          </a:p>
        </p:txBody>
      </p:sp>
      <p:grpSp>
        <p:nvGrpSpPr>
          <p:cNvPr id="4" name="Group 2">
            <a:extLst>
              <a:ext uri="{FF2B5EF4-FFF2-40B4-BE49-F238E27FC236}">
                <a16:creationId xmlns:a16="http://schemas.microsoft.com/office/drawing/2014/main" id="{94F9F4E7-BA85-79CA-3F39-95EA9FC354AA}"/>
              </a:ext>
            </a:extLst>
          </p:cNvPr>
          <p:cNvGrpSpPr/>
          <p:nvPr/>
        </p:nvGrpSpPr>
        <p:grpSpPr>
          <a:xfrm>
            <a:off x="3542497" y="2224039"/>
            <a:ext cx="7098108" cy="2877194"/>
            <a:chOff x="56970" y="3538071"/>
            <a:chExt cx="7166572" cy="2847450"/>
          </a:xfrm>
          <a:solidFill>
            <a:schemeClr val="bg2"/>
          </a:solidFill>
        </p:grpSpPr>
        <p:sp>
          <p:nvSpPr>
            <p:cNvPr id="15" name="Freeform: Shape 3">
              <a:extLst>
                <a:ext uri="{FF2B5EF4-FFF2-40B4-BE49-F238E27FC236}">
                  <a16:creationId xmlns:a16="http://schemas.microsoft.com/office/drawing/2014/main" id="{CB4D8B0F-3ED2-F280-13A2-A73D89DFA776}"/>
                </a:ext>
              </a:extLst>
            </p:cNvPr>
            <p:cNvSpPr/>
            <p:nvPr/>
          </p:nvSpPr>
          <p:spPr>
            <a:xfrm>
              <a:off x="2368559" y="3538071"/>
              <a:ext cx="2543441" cy="2847450"/>
            </a:xfrm>
            <a:custGeom>
              <a:avLst/>
              <a:gdLst>
                <a:gd name="connsiteX0" fmla="*/ 1272209 w 2543441"/>
                <a:gd name="connsiteY0" fmla="*/ 259514 h 2847450"/>
                <a:gd name="connsiteX1" fmla="*/ 1165792 w 2543441"/>
                <a:gd name="connsiteY1" fmla="*/ 284991 h 2847450"/>
                <a:gd name="connsiteX2" fmla="*/ 338590 w 2543441"/>
                <a:gd name="connsiteY2" fmla="*/ 762576 h 2847450"/>
                <a:gd name="connsiteX3" fmla="*/ 231962 w 2543441"/>
                <a:gd name="connsiteY3" fmla="*/ 946314 h 2847450"/>
                <a:gd name="connsiteX4" fmla="*/ 232206 w 2543441"/>
                <a:gd name="connsiteY4" fmla="*/ 1901907 h 2847450"/>
                <a:gd name="connsiteX5" fmla="*/ 264061 w 2543441"/>
                <a:gd name="connsiteY5" fmla="*/ 2005692 h 2847450"/>
                <a:gd name="connsiteX6" fmla="*/ 289837 w 2543441"/>
                <a:gd name="connsiteY6" fmla="*/ 2040980 h 2847450"/>
                <a:gd name="connsiteX7" fmla="*/ 297535 w 2543441"/>
                <a:gd name="connsiteY7" fmla="*/ 2051518 h 2847450"/>
                <a:gd name="connsiteX8" fmla="*/ 338014 w 2543441"/>
                <a:gd name="connsiteY8" fmla="*/ 2085171 h 2847450"/>
                <a:gd name="connsiteX9" fmla="*/ 1165459 w 2543441"/>
                <a:gd name="connsiteY9" fmla="*/ 2563180 h 2847450"/>
                <a:gd name="connsiteX10" fmla="*/ 1187590 w 2543441"/>
                <a:gd name="connsiteY10" fmla="*/ 2571448 h 2847450"/>
                <a:gd name="connsiteX11" fmla="*/ 1215255 w 2543441"/>
                <a:gd name="connsiteY11" fmla="*/ 2581786 h 2847450"/>
                <a:gd name="connsiteX12" fmla="*/ 1377895 w 2543441"/>
                <a:gd name="connsiteY12" fmla="*/ 2562705 h 2847450"/>
                <a:gd name="connsiteX13" fmla="*/ 2205097 w 2543441"/>
                <a:gd name="connsiteY13" fmla="*/ 2085120 h 2847450"/>
                <a:gd name="connsiteX14" fmla="*/ 2311724 w 2543441"/>
                <a:gd name="connsiteY14" fmla="*/ 1901383 h 2847450"/>
                <a:gd name="connsiteX15" fmla="*/ 2311481 w 2543441"/>
                <a:gd name="connsiteY15" fmla="*/ 945789 h 2847450"/>
                <a:gd name="connsiteX16" fmla="*/ 2205674 w 2543441"/>
                <a:gd name="connsiteY16" fmla="*/ 762525 h 2847450"/>
                <a:gd name="connsiteX17" fmla="*/ 1397225 w 2543441"/>
                <a:gd name="connsiteY17" fmla="*/ 295493 h 2847450"/>
                <a:gd name="connsiteX18" fmla="*/ 1378226 w 2543441"/>
                <a:gd name="connsiteY18" fmla="*/ 284518 h 2847450"/>
                <a:gd name="connsiteX19" fmla="*/ 1272209 w 2543441"/>
                <a:gd name="connsiteY19" fmla="*/ 259514 h 2847450"/>
                <a:gd name="connsiteX20" fmla="*/ 1272167 w 2543441"/>
                <a:gd name="connsiteY20" fmla="*/ 1 h 2847450"/>
                <a:gd name="connsiteX21" fmla="*/ 1401822 w 2543441"/>
                <a:gd name="connsiteY21" fmla="*/ 30579 h 2847450"/>
                <a:gd name="connsiteX22" fmla="*/ 2367719 w 2543441"/>
                <a:gd name="connsiteY22" fmla="*/ 588567 h 2847450"/>
                <a:gd name="connsiteX23" fmla="*/ 2367718 w 2543441"/>
                <a:gd name="connsiteY23" fmla="*/ 588567 h 2847450"/>
                <a:gd name="connsiteX24" fmla="*/ 2382865 w 2543441"/>
                <a:gd name="connsiteY24" fmla="*/ 597318 h 2847450"/>
                <a:gd name="connsiteX25" fmla="*/ 2413746 w 2543441"/>
                <a:gd name="connsiteY25" fmla="*/ 615158 h 2847450"/>
                <a:gd name="connsiteX26" fmla="*/ 2543144 w 2543441"/>
                <a:gd name="connsiteY26" fmla="*/ 839281 h 2847450"/>
                <a:gd name="connsiteX27" fmla="*/ 2543441 w 2543441"/>
                <a:gd name="connsiteY27" fmla="*/ 2007921 h 2847450"/>
                <a:gd name="connsiteX28" fmla="*/ 2413041 w 2543441"/>
                <a:gd name="connsiteY28" fmla="*/ 2232622 h 2847450"/>
                <a:gd name="connsiteX29" fmla="*/ 1401417 w 2543441"/>
                <a:gd name="connsiteY29" fmla="*/ 2816683 h 2847450"/>
                <a:gd name="connsiteX30" fmla="*/ 1141619 w 2543441"/>
                <a:gd name="connsiteY30" fmla="*/ 2817263 h 2847450"/>
                <a:gd name="connsiteX31" fmla="*/ 129696 w 2543441"/>
                <a:gd name="connsiteY31" fmla="*/ 2232685 h 2847450"/>
                <a:gd name="connsiteX32" fmla="*/ 80193 w 2543441"/>
                <a:gd name="connsiteY32" fmla="*/ 2191529 h 2847450"/>
                <a:gd name="connsiteX33" fmla="*/ 65031 w 2543441"/>
                <a:gd name="connsiteY33" fmla="*/ 2170772 h 2847450"/>
                <a:gd name="connsiteX34" fmla="*/ 39255 w 2543441"/>
                <a:gd name="connsiteY34" fmla="*/ 2135485 h 2847450"/>
                <a:gd name="connsiteX35" fmla="*/ 299 w 2543441"/>
                <a:gd name="connsiteY35" fmla="*/ 2008562 h 2847450"/>
                <a:gd name="connsiteX36" fmla="*/ 0 w 2543441"/>
                <a:gd name="connsiteY36" fmla="*/ 839921 h 2847450"/>
                <a:gd name="connsiteX37" fmla="*/ 130401 w 2543441"/>
                <a:gd name="connsiteY37" fmla="*/ 615218 h 2847450"/>
                <a:gd name="connsiteX38" fmla="*/ 1142024 w 2543441"/>
                <a:gd name="connsiteY38" fmla="*/ 31157 h 2847450"/>
                <a:gd name="connsiteX39" fmla="*/ 1272167 w 2543441"/>
                <a:gd name="connsiteY39" fmla="*/ 1 h 284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3441" h="2847450">
                  <a:moveTo>
                    <a:pt x="1272209" y="259514"/>
                  </a:moveTo>
                  <a:cubicBezTo>
                    <a:pt x="1233805" y="259518"/>
                    <a:pt x="1195335" y="267934"/>
                    <a:pt x="1165792" y="284991"/>
                  </a:cubicBezTo>
                  <a:lnTo>
                    <a:pt x="338590" y="762576"/>
                  </a:lnTo>
                  <a:cubicBezTo>
                    <a:pt x="280982" y="795836"/>
                    <a:pt x="232493" y="879007"/>
                    <a:pt x="231962" y="946314"/>
                  </a:cubicBezTo>
                  <a:lnTo>
                    <a:pt x="232206" y="1901907"/>
                  </a:lnTo>
                  <a:cubicBezTo>
                    <a:pt x="232680" y="1935134"/>
                    <a:pt x="244862" y="1972439"/>
                    <a:pt x="264061" y="2005692"/>
                  </a:cubicBezTo>
                  <a:lnTo>
                    <a:pt x="289837" y="2040980"/>
                  </a:lnTo>
                  <a:lnTo>
                    <a:pt x="297535" y="2051518"/>
                  </a:lnTo>
                  <a:cubicBezTo>
                    <a:pt x="310056" y="2065104"/>
                    <a:pt x="323744" y="2076660"/>
                    <a:pt x="338014" y="2085171"/>
                  </a:cubicBezTo>
                  <a:lnTo>
                    <a:pt x="1165459" y="2563180"/>
                  </a:lnTo>
                  <a:lnTo>
                    <a:pt x="1187590" y="2571448"/>
                  </a:lnTo>
                  <a:lnTo>
                    <a:pt x="1215255" y="2581786"/>
                  </a:lnTo>
                  <a:cubicBezTo>
                    <a:pt x="1269735" y="2594116"/>
                    <a:pt x="1334689" y="2587650"/>
                    <a:pt x="1377895" y="2562705"/>
                  </a:cubicBezTo>
                  <a:lnTo>
                    <a:pt x="2205097" y="2085120"/>
                  </a:lnTo>
                  <a:cubicBezTo>
                    <a:pt x="2264183" y="2051007"/>
                    <a:pt x="2311194" y="1968690"/>
                    <a:pt x="2311724" y="1901383"/>
                  </a:cubicBezTo>
                  <a:lnTo>
                    <a:pt x="2311481" y="945789"/>
                  </a:lnTo>
                  <a:cubicBezTo>
                    <a:pt x="2312012" y="878484"/>
                    <a:pt x="2264228" y="795719"/>
                    <a:pt x="2205674" y="762525"/>
                  </a:cubicBezTo>
                  <a:lnTo>
                    <a:pt x="1397225" y="295493"/>
                  </a:lnTo>
                  <a:lnTo>
                    <a:pt x="1378226" y="284518"/>
                  </a:lnTo>
                  <a:cubicBezTo>
                    <a:pt x="1348949" y="267921"/>
                    <a:pt x="1310612" y="259511"/>
                    <a:pt x="1272209" y="259514"/>
                  </a:cubicBezTo>
                  <a:close/>
                  <a:moveTo>
                    <a:pt x="1272167" y="1"/>
                  </a:moveTo>
                  <a:cubicBezTo>
                    <a:pt x="1319133" y="-3"/>
                    <a:pt x="1366017" y="10282"/>
                    <a:pt x="1401822" y="30579"/>
                  </a:cubicBezTo>
                  <a:lnTo>
                    <a:pt x="2367719" y="588567"/>
                  </a:lnTo>
                  <a:lnTo>
                    <a:pt x="2367718" y="588567"/>
                  </a:lnTo>
                  <a:lnTo>
                    <a:pt x="2382865" y="597318"/>
                  </a:lnTo>
                  <a:lnTo>
                    <a:pt x="2413746" y="615158"/>
                  </a:lnTo>
                  <a:cubicBezTo>
                    <a:pt x="2485355" y="655751"/>
                    <a:pt x="2543793" y="756969"/>
                    <a:pt x="2543144" y="839281"/>
                  </a:cubicBezTo>
                  <a:lnTo>
                    <a:pt x="2543441" y="2007921"/>
                  </a:lnTo>
                  <a:cubicBezTo>
                    <a:pt x="2542791" y="2090233"/>
                    <a:pt x="2485300" y="2190903"/>
                    <a:pt x="2413041" y="2232622"/>
                  </a:cubicBezTo>
                  <a:lnTo>
                    <a:pt x="1401417" y="2816683"/>
                  </a:lnTo>
                  <a:cubicBezTo>
                    <a:pt x="1330964" y="2857359"/>
                    <a:pt x="1213228" y="2857856"/>
                    <a:pt x="1141619" y="2817263"/>
                  </a:cubicBezTo>
                  <a:lnTo>
                    <a:pt x="129696" y="2232685"/>
                  </a:lnTo>
                  <a:cubicBezTo>
                    <a:pt x="112246" y="2222276"/>
                    <a:pt x="95505" y="2208143"/>
                    <a:pt x="80193" y="2191529"/>
                  </a:cubicBezTo>
                  <a:lnTo>
                    <a:pt x="65031" y="2170772"/>
                  </a:lnTo>
                  <a:lnTo>
                    <a:pt x="39255" y="2135485"/>
                  </a:lnTo>
                  <a:cubicBezTo>
                    <a:pt x="15776" y="2094818"/>
                    <a:pt x="878" y="2049197"/>
                    <a:pt x="299" y="2008562"/>
                  </a:cubicBezTo>
                  <a:lnTo>
                    <a:pt x="0" y="839921"/>
                  </a:lnTo>
                  <a:cubicBezTo>
                    <a:pt x="650" y="757609"/>
                    <a:pt x="59948" y="655894"/>
                    <a:pt x="130401" y="615218"/>
                  </a:cubicBezTo>
                  <a:lnTo>
                    <a:pt x="1142024" y="31157"/>
                  </a:lnTo>
                  <a:cubicBezTo>
                    <a:pt x="1178154" y="10298"/>
                    <a:pt x="1225201" y="5"/>
                    <a:pt x="1272167"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16" name="Freeform: Shape 4">
              <a:extLst>
                <a:ext uri="{FF2B5EF4-FFF2-40B4-BE49-F238E27FC236}">
                  <a16:creationId xmlns:a16="http://schemas.microsoft.com/office/drawing/2014/main" id="{90AA14FC-FFD8-EE0D-67C3-D8D9D8D28C72}"/>
                </a:ext>
              </a:extLst>
            </p:cNvPr>
            <p:cNvSpPr/>
            <p:nvPr/>
          </p:nvSpPr>
          <p:spPr>
            <a:xfrm>
              <a:off x="4680101" y="3538071"/>
              <a:ext cx="2543441" cy="2847450"/>
            </a:xfrm>
            <a:custGeom>
              <a:avLst/>
              <a:gdLst>
                <a:gd name="connsiteX0" fmla="*/ 1272209 w 2543441"/>
                <a:gd name="connsiteY0" fmla="*/ 259514 h 2847450"/>
                <a:gd name="connsiteX1" fmla="*/ 1165792 w 2543441"/>
                <a:gd name="connsiteY1" fmla="*/ 284991 h 2847450"/>
                <a:gd name="connsiteX2" fmla="*/ 338590 w 2543441"/>
                <a:gd name="connsiteY2" fmla="*/ 762576 h 2847450"/>
                <a:gd name="connsiteX3" fmla="*/ 231962 w 2543441"/>
                <a:gd name="connsiteY3" fmla="*/ 946314 h 2847450"/>
                <a:gd name="connsiteX4" fmla="*/ 232206 w 2543441"/>
                <a:gd name="connsiteY4" fmla="*/ 1901907 h 2847450"/>
                <a:gd name="connsiteX5" fmla="*/ 264061 w 2543441"/>
                <a:gd name="connsiteY5" fmla="*/ 2005692 h 2847450"/>
                <a:gd name="connsiteX6" fmla="*/ 289837 w 2543441"/>
                <a:gd name="connsiteY6" fmla="*/ 2040980 h 2847450"/>
                <a:gd name="connsiteX7" fmla="*/ 297535 w 2543441"/>
                <a:gd name="connsiteY7" fmla="*/ 2051518 h 2847450"/>
                <a:gd name="connsiteX8" fmla="*/ 338014 w 2543441"/>
                <a:gd name="connsiteY8" fmla="*/ 2085171 h 2847450"/>
                <a:gd name="connsiteX9" fmla="*/ 1165459 w 2543441"/>
                <a:gd name="connsiteY9" fmla="*/ 2563180 h 2847450"/>
                <a:gd name="connsiteX10" fmla="*/ 1187590 w 2543441"/>
                <a:gd name="connsiteY10" fmla="*/ 2571448 h 2847450"/>
                <a:gd name="connsiteX11" fmla="*/ 1215255 w 2543441"/>
                <a:gd name="connsiteY11" fmla="*/ 2581786 h 2847450"/>
                <a:gd name="connsiteX12" fmla="*/ 1377895 w 2543441"/>
                <a:gd name="connsiteY12" fmla="*/ 2562705 h 2847450"/>
                <a:gd name="connsiteX13" fmla="*/ 2205097 w 2543441"/>
                <a:gd name="connsiteY13" fmla="*/ 2085120 h 2847450"/>
                <a:gd name="connsiteX14" fmla="*/ 2311724 w 2543441"/>
                <a:gd name="connsiteY14" fmla="*/ 1901383 h 2847450"/>
                <a:gd name="connsiteX15" fmla="*/ 2311481 w 2543441"/>
                <a:gd name="connsiteY15" fmla="*/ 945789 h 2847450"/>
                <a:gd name="connsiteX16" fmla="*/ 2205674 w 2543441"/>
                <a:gd name="connsiteY16" fmla="*/ 762525 h 2847450"/>
                <a:gd name="connsiteX17" fmla="*/ 1397225 w 2543441"/>
                <a:gd name="connsiteY17" fmla="*/ 295493 h 2847450"/>
                <a:gd name="connsiteX18" fmla="*/ 1378226 w 2543441"/>
                <a:gd name="connsiteY18" fmla="*/ 284518 h 2847450"/>
                <a:gd name="connsiteX19" fmla="*/ 1272209 w 2543441"/>
                <a:gd name="connsiteY19" fmla="*/ 259514 h 2847450"/>
                <a:gd name="connsiteX20" fmla="*/ 1272167 w 2543441"/>
                <a:gd name="connsiteY20" fmla="*/ 1 h 2847450"/>
                <a:gd name="connsiteX21" fmla="*/ 1401822 w 2543441"/>
                <a:gd name="connsiteY21" fmla="*/ 30579 h 2847450"/>
                <a:gd name="connsiteX22" fmla="*/ 2367719 w 2543441"/>
                <a:gd name="connsiteY22" fmla="*/ 588567 h 2847450"/>
                <a:gd name="connsiteX23" fmla="*/ 2367718 w 2543441"/>
                <a:gd name="connsiteY23" fmla="*/ 588567 h 2847450"/>
                <a:gd name="connsiteX24" fmla="*/ 2382865 w 2543441"/>
                <a:gd name="connsiteY24" fmla="*/ 597318 h 2847450"/>
                <a:gd name="connsiteX25" fmla="*/ 2413746 w 2543441"/>
                <a:gd name="connsiteY25" fmla="*/ 615158 h 2847450"/>
                <a:gd name="connsiteX26" fmla="*/ 2543144 w 2543441"/>
                <a:gd name="connsiteY26" fmla="*/ 839281 h 2847450"/>
                <a:gd name="connsiteX27" fmla="*/ 2543441 w 2543441"/>
                <a:gd name="connsiteY27" fmla="*/ 2007921 h 2847450"/>
                <a:gd name="connsiteX28" fmla="*/ 2413041 w 2543441"/>
                <a:gd name="connsiteY28" fmla="*/ 2232622 h 2847450"/>
                <a:gd name="connsiteX29" fmla="*/ 1401417 w 2543441"/>
                <a:gd name="connsiteY29" fmla="*/ 2816683 h 2847450"/>
                <a:gd name="connsiteX30" fmla="*/ 1141619 w 2543441"/>
                <a:gd name="connsiteY30" fmla="*/ 2817263 h 2847450"/>
                <a:gd name="connsiteX31" fmla="*/ 129696 w 2543441"/>
                <a:gd name="connsiteY31" fmla="*/ 2232685 h 2847450"/>
                <a:gd name="connsiteX32" fmla="*/ 80193 w 2543441"/>
                <a:gd name="connsiteY32" fmla="*/ 2191529 h 2847450"/>
                <a:gd name="connsiteX33" fmla="*/ 65031 w 2543441"/>
                <a:gd name="connsiteY33" fmla="*/ 2170772 h 2847450"/>
                <a:gd name="connsiteX34" fmla="*/ 39255 w 2543441"/>
                <a:gd name="connsiteY34" fmla="*/ 2135485 h 2847450"/>
                <a:gd name="connsiteX35" fmla="*/ 299 w 2543441"/>
                <a:gd name="connsiteY35" fmla="*/ 2008562 h 2847450"/>
                <a:gd name="connsiteX36" fmla="*/ 0 w 2543441"/>
                <a:gd name="connsiteY36" fmla="*/ 839921 h 2847450"/>
                <a:gd name="connsiteX37" fmla="*/ 130401 w 2543441"/>
                <a:gd name="connsiteY37" fmla="*/ 615218 h 2847450"/>
                <a:gd name="connsiteX38" fmla="*/ 1142024 w 2543441"/>
                <a:gd name="connsiteY38" fmla="*/ 31157 h 2847450"/>
                <a:gd name="connsiteX39" fmla="*/ 1272167 w 2543441"/>
                <a:gd name="connsiteY39" fmla="*/ 1 h 284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3441" h="2847450">
                  <a:moveTo>
                    <a:pt x="1272209" y="259514"/>
                  </a:moveTo>
                  <a:cubicBezTo>
                    <a:pt x="1233805" y="259518"/>
                    <a:pt x="1195335" y="267934"/>
                    <a:pt x="1165792" y="284991"/>
                  </a:cubicBezTo>
                  <a:lnTo>
                    <a:pt x="338590" y="762576"/>
                  </a:lnTo>
                  <a:cubicBezTo>
                    <a:pt x="280982" y="795836"/>
                    <a:pt x="232493" y="879007"/>
                    <a:pt x="231962" y="946314"/>
                  </a:cubicBezTo>
                  <a:lnTo>
                    <a:pt x="232206" y="1901907"/>
                  </a:lnTo>
                  <a:cubicBezTo>
                    <a:pt x="232680" y="1935134"/>
                    <a:pt x="244862" y="1972439"/>
                    <a:pt x="264061" y="2005692"/>
                  </a:cubicBezTo>
                  <a:lnTo>
                    <a:pt x="289837" y="2040980"/>
                  </a:lnTo>
                  <a:lnTo>
                    <a:pt x="297535" y="2051518"/>
                  </a:lnTo>
                  <a:cubicBezTo>
                    <a:pt x="310056" y="2065104"/>
                    <a:pt x="323744" y="2076660"/>
                    <a:pt x="338014" y="2085171"/>
                  </a:cubicBezTo>
                  <a:lnTo>
                    <a:pt x="1165459" y="2563180"/>
                  </a:lnTo>
                  <a:lnTo>
                    <a:pt x="1187590" y="2571448"/>
                  </a:lnTo>
                  <a:lnTo>
                    <a:pt x="1215255" y="2581786"/>
                  </a:lnTo>
                  <a:cubicBezTo>
                    <a:pt x="1269735" y="2594116"/>
                    <a:pt x="1334689" y="2587650"/>
                    <a:pt x="1377895" y="2562705"/>
                  </a:cubicBezTo>
                  <a:lnTo>
                    <a:pt x="2205097" y="2085120"/>
                  </a:lnTo>
                  <a:cubicBezTo>
                    <a:pt x="2264183" y="2051007"/>
                    <a:pt x="2311194" y="1968690"/>
                    <a:pt x="2311724" y="1901383"/>
                  </a:cubicBezTo>
                  <a:lnTo>
                    <a:pt x="2311481" y="945789"/>
                  </a:lnTo>
                  <a:cubicBezTo>
                    <a:pt x="2312012" y="878484"/>
                    <a:pt x="2264228" y="795719"/>
                    <a:pt x="2205674" y="762525"/>
                  </a:cubicBezTo>
                  <a:lnTo>
                    <a:pt x="1397225" y="295493"/>
                  </a:lnTo>
                  <a:lnTo>
                    <a:pt x="1378226" y="284518"/>
                  </a:lnTo>
                  <a:cubicBezTo>
                    <a:pt x="1348949" y="267921"/>
                    <a:pt x="1310612" y="259511"/>
                    <a:pt x="1272209" y="259514"/>
                  </a:cubicBezTo>
                  <a:close/>
                  <a:moveTo>
                    <a:pt x="1272167" y="1"/>
                  </a:moveTo>
                  <a:cubicBezTo>
                    <a:pt x="1319133" y="-3"/>
                    <a:pt x="1366017" y="10282"/>
                    <a:pt x="1401822" y="30579"/>
                  </a:cubicBezTo>
                  <a:lnTo>
                    <a:pt x="2367719" y="588567"/>
                  </a:lnTo>
                  <a:lnTo>
                    <a:pt x="2367718" y="588567"/>
                  </a:lnTo>
                  <a:lnTo>
                    <a:pt x="2382865" y="597318"/>
                  </a:lnTo>
                  <a:lnTo>
                    <a:pt x="2413746" y="615158"/>
                  </a:lnTo>
                  <a:cubicBezTo>
                    <a:pt x="2485355" y="655751"/>
                    <a:pt x="2543793" y="756969"/>
                    <a:pt x="2543144" y="839281"/>
                  </a:cubicBezTo>
                  <a:lnTo>
                    <a:pt x="2543441" y="2007921"/>
                  </a:lnTo>
                  <a:cubicBezTo>
                    <a:pt x="2542791" y="2090233"/>
                    <a:pt x="2485300" y="2190903"/>
                    <a:pt x="2413041" y="2232622"/>
                  </a:cubicBezTo>
                  <a:lnTo>
                    <a:pt x="1401417" y="2816683"/>
                  </a:lnTo>
                  <a:cubicBezTo>
                    <a:pt x="1330964" y="2857359"/>
                    <a:pt x="1213228" y="2857856"/>
                    <a:pt x="1141619" y="2817263"/>
                  </a:cubicBezTo>
                  <a:lnTo>
                    <a:pt x="129696" y="2232685"/>
                  </a:lnTo>
                  <a:cubicBezTo>
                    <a:pt x="112246" y="2222276"/>
                    <a:pt x="95505" y="2208143"/>
                    <a:pt x="80193" y="2191529"/>
                  </a:cubicBezTo>
                  <a:lnTo>
                    <a:pt x="65031" y="2170772"/>
                  </a:lnTo>
                  <a:lnTo>
                    <a:pt x="39255" y="2135485"/>
                  </a:lnTo>
                  <a:cubicBezTo>
                    <a:pt x="15776" y="2094818"/>
                    <a:pt x="878" y="2049197"/>
                    <a:pt x="299" y="2008562"/>
                  </a:cubicBezTo>
                  <a:lnTo>
                    <a:pt x="0" y="839921"/>
                  </a:lnTo>
                  <a:cubicBezTo>
                    <a:pt x="650" y="757609"/>
                    <a:pt x="59948" y="655894"/>
                    <a:pt x="130401" y="615218"/>
                  </a:cubicBezTo>
                  <a:lnTo>
                    <a:pt x="1142024" y="31157"/>
                  </a:lnTo>
                  <a:cubicBezTo>
                    <a:pt x="1178154" y="10298"/>
                    <a:pt x="1225201" y="5"/>
                    <a:pt x="1272167"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25" name="Freeform: Shape 7">
              <a:extLst>
                <a:ext uri="{FF2B5EF4-FFF2-40B4-BE49-F238E27FC236}">
                  <a16:creationId xmlns:a16="http://schemas.microsoft.com/office/drawing/2014/main" id="{2F68E59E-9136-EB19-0895-491FAB645A80}"/>
                </a:ext>
              </a:extLst>
            </p:cNvPr>
            <p:cNvSpPr/>
            <p:nvPr/>
          </p:nvSpPr>
          <p:spPr>
            <a:xfrm>
              <a:off x="56970" y="3538071"/>
              <a:ext cx="2543441" cy="2847450"/>
            </a:xfrm>
            <a:custGeom>
              <a:avLst/>
              <a:gdLst>
                <a:gd name="connsiteX0" fmla="*/ 1272209 w 2543441"/>
                <a:gd name="connsiteY0" fmla="*/ 259514 h 2847450"/>
                <a:gd name="connsiteX1" fmla="*/ 1165792 w 2543441"/>
                <a:gd name="connsiteY1" fmla="*/ 284991 h 2847450"/>
                <a:gd name="connsiteX2" fmla="*/ 338590 w 2543441"/>
                <a:gd name="connsiteY2" fmla="*/ 762576 h 2847450"/>
                <a:gd name="connsiteX3" fmla="*/ 231962 w 2543441"/>
                <a:gd name="connsiteY3" fmla="*/ 946314 h 2847450"/>
                <a:gd name="connsiteX4" fmla="*/ 232206 w 2543441"/>
                <a:gd name="connsiteY4" fmla="*/ 1901907 h 2847450"/>
                <a:gd name="connsiteX5" fmla="*/ 264061 w 2543441"/>
                <a:gd name="connsiteY5" fmla="*/ 2005692 h 2847450"/>
                <a:gd name="connsiteX6" fmla="*/ 289837 w 2543441"/>
                <a:gd name="connsiteY6" fmla="*/ 2040980 h 2847450"/>
                <a:gd name="connsiteX7" fmla="*/ 297535 w 2543441"/>
                <a:gd name="connsiteY7" fmla="*/ 2051518 h 2847450"/>
                <a:gd name="connsiteX8" fmla="*/ 338014 w 2543441"/>
                <a:gd name="connsiteY8" fmla="*/ 2085171 h 2847450"/>
                <a:gd name="connsiteX9" fmla="*/ 1165459 w 2543441"/>
                <a:gd name="connsiteY9" fmla="*/ 2563180 h 2847450"/>
                <a:gd name="connsiteX10" fmla="*/ 1187590 w 2543441"/>
                <a:gd name="connsiteY10" fmla="*/ 2571448 h 2847450"/>
                <a:gd name="connsiteX11" fmla="*/ 1215255 w 2543441"/>
                <a:gd name="connsiteY11" fmla="*/ 2581786 h 2847450"/>
                <a:gd name="connsiteX12" fmla="*/ 1377895 w 2543441"/>
                <a:gd name="connsiteY12" fmla="*/ 2562705 h 2847450"/>
                <a:gd name="connsiteX13" fmla="*/ 2205097 w 2543441"/>
                <a:gd name="connsiteY13" fmla="*/ 2085120 h 2847450"/>
                <a:gd name="connsiteX14" fmla="*/ 2311724 w 2543441"/>
                <a:gd name="connsiteY14" fmla="*/ 1901383 h 2847450"/>
                <a:gd name="connsiteX15" fmla="*/ 2311481 w 2543441"/>
                <a:gd name="connsiteY15" fmla="*/ 945789 h 2847450"/>
                <a:gd name="connsiteX16" fmla="*/ 2205674 w 2543441"/>
                <a:gd name="connsiteY16" fmla="*/ 762525 h 2847450"/>
                <a:gd name="connsiteX17" fmla="*/ 1397225 w 2543441"/>
                <a:gd name="connsiteY17" fmla="*/ 295493 h 2847450"/>
                <a:gd name="connsiteX18" fmla="*/ 1378226 w 2543441"/>
                <a:gd name="connsiteY18" fmla="*/ 284518 h 2847450"/>
                <a:gd name="connsiteX19" fmla="*/ 1272209 w 2543441"/>
                <a:gd name="connsiteY19" fmla="*/ 259514 h 2847450"/>
                <a:gd name="connsiteX20" fmla="*/ 1272167 w 2543441"/>
                <a:gd name="connsiteY20" fmla="*/ 1 h 2847450"/>
                <a:gd name="connsiteX21" fmla="*/ 1401822 w 2543441"/>
                <a:gd name="connsiteY21" fmla="*/ 30579 h 2847450"/>
                <a:gd name="connsiteX22" fmla="*/ 2367719 w 2543441"/>
                <a:gd name="connsiteY22" fmla="*/ 588567 h 2847450"/>
                <a:gd name="connsiteX23" fmla="*/ 2367718 w 2543441"/>
                <a:gd name="connsiteY23" fmla="*/ 588567 h 2847450"/>
                <a:gd name="connsiteX24" fmla="*/ 2382865 w 2543441"/>
                <a:gd name="connsiteY24" fmla="*/ 597318 h 2847450"/>
                <a:gd name="connsiteX25" fmla="*/ 2413746 w 2543441"/>
                <a:gd name="connsiteY25" fmla="*/ 615158 h 2847450"/>
                <a:gd name="connsiteX26" fmla="*/ 2543144 w 2543441"/>
                <a:gd name="connsiteY26" fmla="*/ 839281 h 2847450"/>
                <a:gd name="connsiteX27" fmla="*/ 2543441 w 2543441"/>
                <a:gd name="connsiteY27" fmla="*/ 2007921 h 2847450"/>
                <a:gd name="connsiteX28" fmla="*/ 2413041 w 2543441"/>
                <a:gd name="connsiteY28" fmla="*/ 2232622 h 2847450"/>
                <a:gd name="connsiteX29" fmla="*/ 1401417 w 2543441"/>
                <a:gd name="connsiteY29" fmla="*/ 2816683 h 2847450"/>
                <a:gd name="connsiteX30" fmla="*/ 1141619 w 2543441"/>
                <a:gd name="connsiteY30" fmla="*/ 2817263 h 2847450"/>
                <a:gd name="connsiteX31" fmla="*/ 129696 w 2543441"/>
                <a:gd name="connsiteY31" fmla="*/ 2232685 h 2847450"/>
                <a:gd name="connsiteX32" fmla="*/ 80193 w 2543441"/>
                <a:gd name="connsiteY32" fmla="*/ 2191529 h 2847450"/>
                <a:gd name="connsiteX33" fmla="*/ 65031 w 2543441"/>
                <a:gd name="connsiteY33" fmla="*/ 2170772 h 2847450"/>
                <a:gd name="connsiteX34" fmla="*/ 39255 w 2543441"/>
                <a:gd name="connsiteY34" fmla="*/ 2135485 h 2847450"/>
                <a:gd name="connsiteX35" fmla="*/ 299 w 2543441"/>
                <a:gd name="connsiteY35" fmla="*/ 2008562 h 2847450"/>
                <a:gd name="connsiteX36" fmla="*/ 0 w 2543441"/>
                <a:gd name="connsiteY36" fmla="*/ 839921 h 2847450"/>
                <a:gd name="connsiteX37" fmla="*/ 130401 w 2543441"/>
                <a:gd name="connsiteY37" fmla="*/ 615218 h 2847450"/>
                <a:gd name="connsiteX38" fmla="*/ 1142024 w 2543441"/>
                <a:gd name="connsiteY38" fmla="*/ 31157 h 2847450"/>
                <a:gd name="connsiteX39" fmla="*/ 1272167 w 2543441"/>
                <a:gd name="connsiteY39" fmla="*/ 1 h 284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3441" h="2847450">
                  <a:moveTo>
                    <a:pt x="1272209" y="259514"/>
                  </a:moveTo>
                  <a:cubicBezTo>
                    <a:pt x="1233805" y="259518"/>
                    <a:pt x="1195335" y="267934"/>
                    <a:pt x="1165792" y="284991"/>
                  </a:cubicBezTo>
                  <a:lnTo>
                    <a:pt x="338590" y="762576"/>
                  </a:lnTo>
                  <a:cubicBezTo>
                    <a:pt x="280982" y="795836"/>
                    <a:pt x="232493" y="879007"/>
                    <a:pt x="231962" y="946314"/>
                  </a:cubicBezTo>
                  <a:lnTo>
                    <a:pt x="232206" y="1901907"/>
                  </a:lnTo>
                  <a:cubicBezTo>
                    <a:pt x="232680" y="1935134"/>
                    <a:pt x="244862" y="1972439"/>
                    <a:pt x="264061" y="2005692"/>
                  </a:cubicBezTo>
                  <a:lnTo>
                    <a:pt x="289837" y="2040980"/>
                  </a:lnTo>
                  <a:lnTo>
                    <a:pt x="297535" y="2051518"/>
                  </a:lnTo>
                  <a:cubicBezTo>
                    <a:pt x="310056" y="2065104"/>
                    <a:pt x="323744" y="2076660"/>
                    <a:pt x="338014" y="2085171"/>
                  </a:cubicBezTo>
                  <a:lnTo>
                    <a:pt x="1165459" y="2563180"/>
                  </a:lnTo>
                  <a:lnTo>
                    <a:pt x="1187590" y="2571448"/>
                  </a:lnTo>
                  <a:lnTo>
                    <a:pt x="1215255" y="2581786"/>
                  </a:lnTo>
                  <a:cubicBezTo>
                    <a:pt x="1269735" y="2594116"/>
                    <a:pt x="1334689" y="2587650"/>
                    <a:pt x="1377895" y="2562705"/>
                  </a:cubicBezTo>
                  <a:lnTo>
                    <a:pt x="2205097" y="2085120"/>
                  </a:lnTo>
                  <a:cubicBezTo>
                    <a:pt x="2264183" y="2051007"/>
                    <a:pt x="2311194" y="1968690"/>
                    <a:pt x="2311724" y="1901383"/>
                  </a:cubicBezTo>
                  <a:lnTo>
                    <a:pt x="2311481" y="945789"/>
                  </a:lnTo>
                  <a:cubicBezTo>
                    <a:pt x="2312012" y="878484"/>
                    <a:pt x="2264228" y="795719"/>
                    <a:pt x="2205674" y="762525"/>
                  </a:cubicBezTo>
                  <a:lnTo>
                    <a:pt x="1397225" y="295493"/>
                  </a:lnTo>
                  <a:lnTo>
                    <a:pt x="1378226" y="284518"/>
                  </a:lnTo>
                  <a:cubicBezTo>
                    <a:pt x="1348949" y="267921"/>
                    <a:pt x="1310612" y="259511"/>
                    <a:pt x="1272209" y="259514"/>
                  </a:cubicBezTo>
                  <a:close/>
                  <a:moveTo>
                    <a:pt x="1272167" y="1"/>
                  </a:moveTo>
                  <a:cubicBezTo>
                    <a:pt x="1319133" y="-3"/>
                    <a:pt x="1366017" y="10282"/>
                    <a:pt x="1401822" y="30579"/>
                  </a:cubicBezTo>
                  <a:lnTo>
                    <a:pt x="2367719" y="588567"/>
                  </a:lnTo>
                  <a:lnTo>
                    <a:pt x="2367718" y="588567"/>
                  </a:lnTo>
                  <a:lnTo>
                    <a:pt x="2382865" y="597318"/>
                  </a:lnTo>
                  <a:lnTo>
                    <a:pt x="2413746" y="615158"/>
                  </a:lnTo>
                  <a:cubicBezTo>
                    <a:pt x="2485355" y="655751"/>
                    <a:pt x="2543793" y="756969"/>
                    <a:pt x="2543144" y="839281"/>
                  </a:cubicBezTo>
                  <a:lnTo>
                    <a:pt x="2543441" y="2007921"/>
                  </a:lnTo>
                  <a:cubicBezTo>
                    <a:pt x="2542791" y="2090233"/>
                    <a:pt x="2485300" y="2190903"/>
                    <a:pt x="2413041" y="2232622"/>
                  </a:cubicBezTo>
                  <a:lnTo>
                    <a:pt x="1401417" y="2816683"/>
                  </a:lnTo>
                  <a:cubicBezTo>
                    <a:pt x="1330964" y="2857359"/>
                    <a:pt x="1213228" y="2857856"/>
                    <a:pt x="1141619" y="2817263"/>
                  </a:cubicBezTo>
                  <a:lnTo>
                    <a:pt x="129696" y="2232685"/>
                  </a:lnTo>
                  <a:cubicBezTo>
                    <a:pt x="112246" y="2222276"/>
                    <a:pt x="95505" y="2208143"/>
                    <a:pt x="80193" y="2191529"/>
                  </a:cubicBezTo>
                  <a:lnTo>
                    <a:pt x="65031" y="2170772"/>
                  </a:lnTo>
                  <a:lnTo>
                    <a:pt x="39255" y="2135485"/>
                  </a:lnTo>
                  <a:cubicBezTo>
                    <a:pt x="15776" y="2094818"/>
                    <a:pt x="878" y="2049197"/>
                    <a:pt x="299" y="2008562"/>
                  </a:cubicBezTo>
                  <a:lnTo>
                    <a:pt x="0" y="839921"/>
                  </a:lnTo>
                  <a:cubicBezTo>
                    <a:pt x="650" y="757609"/>
                    <a:pt x="59948" y="655894"/>
                    <a:pt x="130401" y="615218"/>
                  </a:cubicBezTo>
                  <a:lnTo>
                    <a:pt x="1142024" y="31157"/>
                  </a:lnTo>
                  <a:cubicBezTo>
                    <a:pt x="1178154" y="10298"/>
                    <a:pt x="1225201" y="5"/>
                    <a:pt x="1272167" y="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grpSp>
      <p:sp>
        <p:nvSpPr>
          <p:cNvPr id="5" name="Freeform: Shape 8">
            <a:extLst>
              <a:ext uri="{FF2B5EF4-FFF2-40B4-BE49-F238E27FC236}">
                <a16:creationId xmlns:a16="http://schemas.microsoft.com/office/drawing/2014/main" id="{CCEC9F35-1EF1-664F-F83B-894952171B19}"/>
              </a:ext>
            </a:extLst>
          </p:cNvPr>
          <p:cNvSpPr/>
          <p:nvPr/>
        </p:nvSpPr>
        <p:spPr>
          <a:xfrm>
            <a:off x="3542498" y="2224040"/>
            <a:ext cx="2519204" cy="1438596"/>
          </a:xfrm>
          <a:custGeom>
            <a:avLst/>
            <a:gdLst>
              <a:gd name="connsiteX0" fmla="*/ 1128257 w 2255775"/>
              <a:gd name="connsiteY0" fmla="*/ 0 h 1262669"/>
              <a:gd name="connsiteX1" fmla="*/ 1243245 w 2255775"/>
              <a:gd name="connsiteY1" fmla="*/ 27119 h 1262669"/>
              <a:gd name="connsiteX2" fmla="*/ 2099877 w 2255775"/>
              <a:gd name="connsiteY2" fmla="*/ 521986 h 1262669"/>
              <a:gd name="connsiteX3" fmla="*/ 2113310 w 2255775"/>
              <a:gd name="connsiteY3" fmla="*/ 529747 h 1262669"/>
              <a:gd name="connsiteX4" fmla="*/ 2140698 w 2255775"/>
              <a:gd name="connsiteY4" fmla="*/ 545569 h 1262669"/>
              <a:gd name="connsiteX5" fmla="*/ 2255458 w 2255775"/>
              <a:gd name="connsiteY5" fmla="*/ 744338 h 1262669"/>
              <a:gd name="connsiteX6" fmla="*/ 2255775 w 2255775"/>
              <a:gd name="connsiteY6" fmla="*/ 1262669 h 1262669"/>
              <a:gd name="connsiteX7" fmla="*/ 2054456 w 2255775"/>
              <a:gd name="connsiteY7" fmla="*/ 1262669 h 1262669"/>
              <a:gd name="connsiteX8" fmla="*/ 2055481 w 2255775"/>
              <a:gd name="connsiteY8" fmla="*/ 1171598 h 1262669"/>
              <a:gd name="connsiteX9" fmla="*/ 2050001 w 2255775"/>
              <a:gd name="connsiteY9" fmla="*/ 838798 h 1262669"/>
              <a:gd name="connsiteX10" fmla="*/ 1956163 w 2255775"/>
              <a:gd name="connsiteY10" fmla="*/ 676265 h 1262669"/>
              <a:gd name="connsiteX11" fmla="*/ 1239168 w 2255775"/>
              <a:gd name="connsiteY11" fmla="*/ 262065 h 1262669"/>
              <a:gd name="connsiteX12" fmla="*/ 1222319 w 2255775"/>
              <a:gd name="connsiteY12" fmla="*/ 252332 h 1262669"/>
              <a:gd name="connsiteX13" fmla="*/ 1128294 w 2255775"/>
              <a:gd name="connsiteY13" fmla="*/ 230156 h 1262669"/>
              <a:gd name="connsiteX14" fmla="*/ 1033916 w 2255775"/>
              <a:gd name="connsiteY14" fmla="*/ 252751 h 1262669"/>
              <a:gd name="connsiteX15" fmla="*/ 300288 w 2255775"/>
              <a:gd name="connsiteY15" fmla="*/ 676311 h 1262669"/>
              <a:gd name="connsiteX16" fmla="*/ 205722 w 2255775"/>
              <a:gd name="connsiteY16" fmla="*/ 839264 h 1262669"/>
              <a:gd name="connsiteX17" fmla="*/ 205831 w 2255775"/>
              <a:gd name="connsiteY17" fmla="*/ 1262669 h 1262669"/>
              <a:gd name="connsiteX18" fmla="*/ 133 w 2255775"/>
              <a:gd name="connsiteY18" fmla="*/ 1262669 h 1262669"/>
              <a:gd name="connsiteX19" fmla="*/ 0 w 2255775"/>
              <a:gd name="connsiteY19" fmla="*/ 744906 h 1262669"/>
              <a:gd name="connsiteX20" fmla="*/ 115651 w 2255775"/>
              <a:gd name="connsiteY20" fmla="*/ 545622 h 1262669"/>
              <a:gd name="connsiteX21" fmla="*/ 1012836 w 2255775"/>
              <a:gd name="connsiteY21" fmla="*/ 27632 h 1262669"/>
              <a:gd name="connsiteX22" fmla="*/ 1128257 w 2255775"/>
              <a:gd name="connsiteY22" fmla="*/ 0 h 12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5775" h="1262669">
                <a:moveTo>
                  <a:pt x="1128257" y="0"/>
                </a:moveTo>
                <a:cubicBezTo>
                  <a:pt x="1169910" y="-4"/>
                  <a:pt x="1211491" y="9118"/>
                  <a:pt x="1243245" y="27119"/>
                </a:cubicBezTo>
                <a:lnTo>
                  <a:pt x="2099877" y="521986"/>
                </a:lnTo>
                <a:lnTo>
                  <a:pt x="2113310" y="529747"/>
                </a:lnTo>
                <a:lnTo>
                  <a:pt x="2140698" y="545569"/>
                </a:lnTo>
                <a:cubicBezTo>
                  <a:pt x="2204206" y="581570"/>
                  <a:pt x="2256034" y="671338"/>
                  <a:pt x="2255458" y="744338"/>
                </a:cubicBezTo>
                <a:lnTo>
                  <a:pt x="2255775" y="1262669"/>
                </a:lnTo>
                <a:lnTo>
                  <a:pt x="2054456" y="1262669"/>
                </a:lnTo>
                <a:lnTo>
                  <a:pt x="2055481" y="1171598"/>
                </a:lnTo>
                <a:cubicBezTo>
                  <a:pt x="2056593" y="1032949"/>
                  <a:pt x="2055889" y="907866"/>
                  <a:pt x="2050001" y="838798"/>
                </a:cubicBezTo>
                <a:cubicBezTo>
                  <a:pt x="2050472" y="779107"/>
                  <a:pt x="2008093" y="705704"/>
                  <a:pt x="1956163" y="676265"/>
                </a:cubicBezTo>
                <a:lnTo>
                  <a:pt x="1239168" y="262065"/>
                </a:lnTo>
                <a:lnTo>
                  <a:pt x="1222319" y="252332"/>
                </a:lnTo>
                <a:cubicBezTo>
                  <a:pt x="1196353" y="237612"/>
                  <a:pt x="1162353" y="230154"/>
                  <a:pt x="1128294" y="230156"/>
                </a:cubicBezTo>
                <a:cubicBezTo>
                  <a:pt x="1094234" y="230160"/>
                  <a:pt x="1060116" y="237624"/>
                  <a:pt x="1033916" y="252751"/>
                </a:cubicBezTo>
                <a:lnTo>
                  <a:pt x="300288" y="676311"/>
                </a:lnTo>
                <a:cubicBezTo>
                  <a:pt x="249197" y="705808"/>
                  <a:pt x="206193" y="779571"/>
                  <a:pt x="205722" y="839264"/>
                </a:cubicBezTo>
                <a:cubicBezTo>
                  <a:pt x="205758" y="980399"/>
                  <a:pt x="205795" y="1121534"/>
                  <a:pt x="205831" y="1262669"/>
                </a:cubicBezTo>
                <a:lnTo>
                  <a:pt x="133" y="1262669"/>
                </a:lnTo>
                <a:cubicBezTo>
                  <a:pt x="89" y="1090081"/>
                  <a:pt x="44" y="917494"/>
                  <a:pt x="0" y="744906"/>
                </a:cubicBezTo>
                <a:cubicBezTo>
                  <a:pt x="577" y="671905"/>
                  <a:pt x="53167" y="581697"/>
                  <a:pt x="115651" y="545622"/>
                </a:cubicBezTo>
                <a:lnTo>
                  <a:pt x="1012836" y="27632"/>
                </a:lnTo>
                <a:cubicBezTo>
                  <a:pt x="1044879" y="9132"/>
                  <a:pt x="1086603" y="4"/>
                  <a:pt x="112825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6" name="Freeform: Shape 9">
            <a:extLst>
              <a:ext uri="{FF2B5EF4-FFF2-40B4-BE49-F238E27FC236}">
                <a16:creationId xmlns:a16="http://schemas.microsoft.com/office/drawing/2014/main" id="{5731AFE4-4523-FA0E-D634-0A12715A4D9B}"/>
              </a:ext>
            </a:extLst>
          </p:cNvPr>
          <p:cNvSpPr/>
          <p:nvPr/>
        </p:nvSpPr>
        <p:spPr>
          <a:xfrm>
            <a:off x="5831136" y="3662637"/>
            <a:ext cx="2520046" cy="1438596"/>
          </a:xfrm>
          <a:custGeom>
            <a:avLst/>
            <a:gdLst>
              <a:gd name="connsiteX0" fmla="*/ 5137 w 2256529"/>
              <a:gd name="connsiteY0" fmla="*/ 0 h 1262669"/>
              <a:gd name="connsiteX1" fmla="*/ 206456 w 2256529"/>
              <a:gd name="connsiteY1" fmla="*/ 0 h 1262669"/>
              <a:gd name="connsiteX2" fmla="*/ 206715 w 2256529"/>
              <a:gd name="connsiteY2" fmla="*/ 424088 h 1262669"/>
              <a:gd name="connsiteX3" fmla="*/ 234968 w 2256529"/>
              <a:gd name="connsiteY3" fmla="*/ 516133 h 1262669"/>
              <a:gd name="connsiteX4" fmla="*/ 257828 w 2256529"/>
              <a:gd name="connsiteY4" fmla="*/ 547429 h 1262669"/>
              <a:gd name="connsiteX5" fmla="*/ 264654 w 2256529"/>
              <a:gd name="connsiteY5" fmla="*/ 556775 h 1262669"/>
              <a:gd name="connsiteX6" fmla="*/ 300555 w 2256529"/>
              <a:gd name="connsiteY6" fmla="*/ 586621 h 1262669"/>
              <a:gd name="connsiteX7" fmla="*/ 1034398 w 2256529"/>
              <a:gd name="connsiteY7" fmla="*/ 1010556 h 1262669"/>
              <a:gd name="connsiteX8" fmla="*/ 1054024 w 2256529"/>
              <a:gd name="connsiteY8" fmla="*/ 1017889 h 1262669"/>
              <a:gd name="connsiteX9" fmla="*/ 1078561 w 2256529"/>
              <a:gd name="connsiteY9" fmla="*/ 1027058 h 1262669"/>
              <a:gd name="connsiteX10" fmla="*/ 1222801 w 2256529"/>
              <a:gd name="connsiteY10" fmla="*/ 1010135 h 1262669"/>
              <a:gd name="connsiteX11" fmla="*/ 1956428 w 2256529"/>
              <a:gd name="connsiteY11" fmla="*/ 586576 h 1262669"/>
              <a:gd name="connsiteX12" fmla="*/ 2050994 w 2256529"/>
              <a:gd name="connsiteY12" fmla="*/ 423624 h 1262669"/>
              <a:gd name="connsiteX13" fmla="*/ 2050921 w 2256529"/>
              <a:gd name="connsiteY13" fmla="*/ 0 h 1262669"/>
              <a:gd name="connsiteX14" fmla="*/ 2256529 w 2256529"/>
              <a:gd name="connsiteY14" fmla="*/ 0 h 1262669"/>
              <a:gd name="connsiteX15" fmla="*/ 2256498 w 2256529"/>
              <a:gd name="connsiteY15" fmla="*/ 518110 h 1262669"/>
              <a:gd name="connsiteX16" fmla="*/ 2140849 w 2256529"/>
              <a:gd name="connsiteY16" fmla="*/ 717392 h 1262669"/>
              <a:gd name="connsiteX17" fmla="*/ 1243664 w 2256529"/>
              <a:gd name="connsiteY17" fmla="*/ 1235383 h 1262669"/>
              <a:gd name="connsiteX18" fmla="*/ 1013254 w 2256529"/>
              <a:gd name="connsiteY18" fmla="*/ 1235897 h 1262669"/>
              <a:gd name="connsiteX19" fmla="*/ 115803 w 2256529"/>
              <a:gd name="connsiteY19" fmla="*/ 717448 h 1262669"/>
              <a:gd name="connsiteX20" fmla="*/ 71900 w 2256529"/>
              <a:gd name="connsiteY20" fmla="*/ 680948 h 1262669"/>
              <a:gd name="connsiteX21" fmla="*/ 58452 w 2256529"/>
              <a:gd name="connsiteY21" fmla="*/ 662539 h 1262669"/>
              <a:gd name="connsiteX22" fmla="*/ 35592 w 2256529"/>
              <a:gd name="connsiteY22" fmla="*/ 631244 h 1262669"/>
              <a:gd name="connsiteX23" fmla="*/ 1043 w 2256529"/>
              <a:gd name="connsiteY23" fmla="*/ 518678 h 1262669"/>
              <a:gd name="connsiteX24" fmla="*/ 4569 w 2256529"/>
              <a:gd name="connsiteY24" fmla="*/ 50527 h 12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529" h="1262669">
                <a:moveTo>
                  <a:pt x="5137" y="0"/>
                </a:moveTo>
                <a:lnTo>
                  <a:pt x="206456" y="0"/>
                </a:lnTo>
                <a:lnTo>
                  <a:pt x="206715" y="424088"/>
                </a:lnTo>
                <a:cubicBezTo>
                  <a:pt x="207136" y="453557"/>
                  <a:pt x="217941" y="486642"/>
                  <a:pt x="234968" y="516133"/>
                </a:cubicBezTo>
                <a:lnTo>
                  <a:pt x="257828" y="547429"/>
                </a:lnTo>
                <a:lnTo>
                  <a:pt x="264654" y="556775"/>
                </a:lnTo>
                <a:cubicBezTo>
                  <a:pt x="275759" y="568824"/>
                  <a:pt x="287898" y="579073"/>
                  <a:pt x="300555" y="586621"/>
                </a:cubicBezTo>
                <a:lnTo>
                  <a:pt x="1034398" y="1010556"/>
                </a:lnTo>
                <a:lnTo>
                  <a:pt x="1054024" y="1017889"/>
                </a:lnTo>
                <a:lnTo>
                  <a:pt x="1078561" y="1027058"/>
                </a:lnTo>
                <a:cubicBezTo>
                  <a:pt x="1126877" y="1037993"/>
                  <a:pt x="1184483" y="1032258"/>
                  <a:pt x="1222801" y="1010135"/>
                </a:cubicBezTo>
                <a:lnTo>
                  <a:pt x="1956428" y="586576"/>
                </a:lnTo>
                <a:cubicBezTo>
                  <a:pt x="2008831" y="556322"/>
                  <a:pt x="2050524" y="483317"/>
                  <a:pt x="2050994" y="423624"/>
                </a:cubicBezTo>
                <a:lnTo>
                  <a:pt x="2050921" y="0"/>
                </a:lnTo>
                <a:lnTo>
                  <a:pt x="2256529" y="0"/>
                </a:lnTo>
                <a:lnTo>
                  <a:pt x="2256498" y="518110"/>
                </a:lnTo>
                <a:cubicBezTo>
                  <a:pt x="2255922" y="591111"/>
                  <a:pt x="2204934" y="680393"/>
                  <a:pt x="2140849" y="717392"/>
                </a:cubicBezTo>
                <a:lnTo>
                  <a:pt x="1243664" y="1235383"/>
                </a:lnTo>
                <a:cubicBezTo>
                  <a:pt x="1181180" y="1271457"/>
                  <a:pt x="1076763" y="1271898"/>
                  <a:pt x="1013254" y="1235897"/>
                </a:cubicBezTo>
                <a:lnTo>
                  <a:pt x="115803" y="717448"/>
                </a:lnTo>
                <a:cubicBezTo>
                  <a:pt x="100327" y="708217"/>
                  <a:pt x="85478" y="695682"/>
                  <a:pt x="71900" y="680948"/>
                </a:cubicBezTo>
                <a:lnTo>
                  <a:pt x="58452" y="662539"/>
                </a:lnTo>
                <a:lnTo>
                  <a:pt x="35592" y="631244"/>
                </a:lnTo>
                <a:cubicBezTo>
                  <a:pt x="14770" y="595177"/>
                  <a:pt x="1556" y="554717"/>
                  <a:pt x="1043" y="518678"/>
                </a:cubicBezTo>
                <a:cubicBezTo>
                  <a:pt x="-1866" y="430752"/>
                  <a:pt x="1969" y="241160"/>
                  <a:pt x="4569" y="505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7" name="Freeform: Shape 10">
            <a:extLst>
              <a:ext uri="{FF2B5EF4-FFF2-40B4-BE49-F238E27FC236}">
                <a16:creationId xmlns:a16="http://schemas.microsoft.com/office/drawing/2014/main" id="{C497A4A7-6CCB-0918-ACF7-F8386F86B6E4}"/>
              </a:ext>
            </a:extLst>
          </p:cNvPr>
          <p:cNvSpPr/>
          <p:nvPr/>
        </p:nvSpPr>
        <p:spPr>
          <a:xfrm>
            <a:off x="8121462" y="2224040"/>
            <a:ext cx="2519178" cy="1438596"/>
          </a:xfrm>
          <a:custGeom>
            <a:avLst/>
            <a:gdLst>
              <a:gd name="connsiteX0" fmla="*/ 1128257 w 2255752"/>
              <a:gd name="connsiteY0" fmla="*/ 0 h 1262669"/>
              <a:gd name="connsiteX1" fmla="*/ 1243245 w 2255752"/>
              <a:gd name="connsiteY1" fmla="*/ 27119 h 1262669"/>
              <a:gd name="connsiteX2" fmla="*/ 2099877 w 2255752"/>
              <a:gd name="connsiteY2" fmla="*/ 521986 h 1262669"/>
              <a:gd name="connsiteX3" fmla="*/ 2099876 w 2255752"/>
              <a:gd name="connsiteY3" fmla="*/ 521986 h 1262669"/>
              <a:gd name="connsiteX4" fmla="*/ 2113310 w 2255752"/>
              <a:gd name="connsiteY4" fmla="*/ 529747 h 1262669"/>
              <a:gd name="connsiteX5" fmla="*/ 2140698 w 2255752"/>
              <a:gd name="connsiteY5" fmla="*/ 545569 h 1262669"/>
              <a:gd name="connsiteX6" fmla="*/ 2255458 w 2255752"/>
              <a:gd name="connsiteY6" fmla="*/ 744338 h 1262669"/>
              <a:gd name="connsiteX7" fmla="*/ 2255752 w 2255752"/>
              <a:gd name="connsiteY7" fmla="*/ 1262669 h 1262669"/>
              <a:gd name="connsiteX8" fmla="*/ 2050144 w 2255752"/>
              <a:gd name="connsiteY8" fmla="*/ 1262669 h 1262669"/>
              <a:gd name="connsiteX9" fmla="*/ 2050001 w 2255752"/>
              <a:gd name="connsiteY9" fmla="*/ 838798 h 1262669"/>
              <a:gd name="connsiteX10" fmla="*/ 1956163 w 2255752"/>
              <a:gd name="connsiteY10" fmla="*/ 676265 h 1262669"/>
              <a:gd name="connsiteX11" fmla="*/ 1239168 w 2255752"/>
              <a:gd name="connsiteY11" fmla="*/ 262065 h 1262669"/>
              <a:gd name="connsiteX12" fmla="*/ 1222318 w 2255752"/>
              <a:gd name="connsiteY12" fmla="*/ 252332 h 1262669"/>
              <a:gd name="connsiteX13" fmla="*/ 1128294 w 2255752"/>
              <a:gd name="connsiteY13" fmla="*/ 230156 h 1262669"/>
              <a:gd name="connsiteX14" fmla="*/ 1033915 w 2255752"/>
              <a:gd name="connsiteY14" fmla="*/ 252751 h 1262669"/>
              <a:gd name="connsiteX15" fmla="*/ 300288 w 2255752"/>
              <a:gd name="connsiteY15" fmla="*/ 676311 h 1262669"/>
              <a:gd name="connsiteX16" fmla="*/ 205722 w 2255752"/>
              <a:gd name="connsiteY16" fmla="*/ 839264 h 1262669"/>
              <a:gd name="connsiteX17" fmla="*/ 205698 w 2255752"/>
              <a:gd name="connsiteY17" fmla="*/ 1262669 h 1262669"/>
              <a:gd name="connsiteX18" fmla="*/ 90 w 2255752"/>
              <a:gd name="connsiteY18" fmla="*/ 1262669 h 1262669"/>
              <a:gd name="connsiteX19" fmla="*/ 0 w 2255752"/>
              <a:gd name="connsiteY19" fmla="*/ 744906 h 1262669"/>
              <a:gd name="connsiteX20" fmla="*/ 115650 w 2255752"/>
              <a:gd name="connsiteY20" fmla="*/ 545622 h 1262669"/>
              <a:gd name="connsiteX21" fmla="*/ 1012836 w 2255752"/>
              <a:gd name="connsiteY21" fmla="*/ 27632 h 1262669"/>
              <a:gd name="connsiteX22" fmla="*/ 1128257 w 2255752"/>
              <a:gd name="connsiteY22" fmla="*/ 0 h 12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5752" h="1262669">
                <a:moveTo>
                  <a:pt x="1128257" y="0"/>
                </a:moveTo>
                <a:cubicBezTo>
                  <a:pt x="1169910" y="-4"/>
                  <a:pt x="1211490" y="9118"/>
                  <a:pt x="1243245" y="27119"/>
                </a:cubicBezTo>
                <a:lnTo>
                  <a:pt x="2099877" y="521986"/>
                </a:lnTo>
                <a:lnTo>
                  <a:pt x="2099876" y="521986"/>
                </a:lnTo>
                <a:lnTo>
                  <a:pt x="2113310" y="529747"/>
                </a:lnTo>
                <a:lnTo>
                  <a:pt x="2140698" y="545569"/>
                </a:lnTo>
                <a:cubicBezTo>
                  <a:pt x="2204206" y="581570"/>
                  <a:pt x="2256033" y="671338"/>
                  <a:pt x="2255458" y="744338"/>
                </a:cubicBezTo>
                <a:lnTo>
                  <a:pt x="2255752" y="1262669"/>
                </a:lnTo>
                <a:lnTo>
                  <a:pt x="2050144" y="1262669"/>
                </a:lnTo>
                <a:lnTo>
                  <a:pt x="2050001" y="838798"/>
                </a:lnTo>
                <a:cubicBezTo>
                  <a:pt x="2050472" y="779107"/>
                  <a:pt x="2008093" y="705704"/>
                  <a:pt x="1956163" y="676265"/>
                </a:cubicBezTo>
                <a:lnTo>
                  <a:pt x="1239168" y="262065"/>
                </a:lnTo>
                <a:lnTo>
                  <a:pt x="1222318" y="252332"/>
                </a:lnTo>
                <a:cubicBezTo>
                  <a:pt x="1196353" y="237612"/>
                  <a:pt x="1162353" y="230154"/>
                  <a:pt x="1128294" y="230156"/>
                </a:cubicBezTo>
                <a:cubicBezTo>
                  <a:pt x="1094234" y="230160"/>
                  <a:pt x="1060116" y="237624"/>
                  <a:pt x="1033915" y="252751"/>
                </a:cubicBezTo>
                <a:lnTo>
                  <a:pt x="300288" y="676311"/>
                </a:lnTo>
                <a:cubicBezTo>
                  <a:pt x="249197" y="705808"/>
                  <a:pt x="206193" y="779571"/>
                  <a:pt x="205722" y="839264"/>
                </a:cubicBezTo>
                <a:lnTo>
                  <a:pt x="205698" y="1262669"/>
                </a:lnTo>
                <a:lnTo>
                  <a:pt x="90" y="1262669"/>
                </a:lnTo>
                <a:lnTo>
                  <a:pt x="0" y="744906"/>
                </a:lnTo>
                <a:cubicBezTo>
                  <a:pt x="577" y="671905"/>
                  <a:pt x="53167" y="581697"/>
                  <a:pt x="115650" y="545622"/>
                </a:cubicBezTo>
                <a:lnTo>
                  <a:pt x="1012836" y="27632"/>
                </a:lnTo>
                <a:cubicBezTo>
                  <a:pt x="1044879" y="9132"/>
                  <a:pt x="1086604" y="4"/>
                  <a:pt x="11282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10" name="Freeform: Shape 13">
            <a:extLst>
              <a:ext uri="{FF2B5EF4-FFF2-40B4-BE49-F238E27FC236}">
                <a16:creationId xmlns:a16="http://schemas.microsoft.com/office/drawing/2014/main" id="{C10B3BD1-32DB-5630-D558-CD82C72AED95}"/>
              </a:ext>
            </a:extLst>
          </p:cNvPr>
          <p:cNvSpPr/>
          <p:nvPr/>
        </p:nvSpPr>
        <p:spPr>
          <a:xfrm>
            <a:off x="4132067" y="2897119"/>
            <a:ext cx="1340508" cy="1531037"/>
          </a:xfrm>
          <a:custGeom>
            <a:avLst/>
            <a:gdLst>
              <a:gd name="connsiteX0" fmla="*/ 600377 w 1200333"/>
              <a:gd name="connsiteY0" fmla="*/ 1 h 1343805"/>
              <a:gd name="connsiteX1" fmla="*/ 661566 w 1200333"/>
              <a:gd name="connsiteY1" fmla="*/ 14431 h 1343805"/>
              <a:gd name="connsiteX2" fmla="*/ 1117404 w 1200333"/>
              <a:gd name="connsiteY2" fmla="*/ 277764 h 1343805"/>
              <a:gd name="connsiteX3" fmla="*/ 1117404 w 1200333"/>
              <a:gd name="connsiteY3" fmla="*/ 277764 h 1343805"/>
              <a:gd name="connsiteX4" fmla="*/ 1124552 w 1200333"/>
              <a:gd name="connsiteY4" fmla="*/ 281894 h 1343805"/>
              <a:gd name="connsiteX5" fmla="*/ 1139126 w 1200333"/>
              <a:gd name="connsiteY5" fmla="*/ 290313 h 1343805"/>
              <a:gd name="connsiteX6" fmla="*/ 1200193 w 1200333"/>
              <a:gd name="connsiteY6" fmla="*/ 396084 h 1343805"/>
              <a:gd name="connsiteX7" fmla="*/ 1200333 w 1200333"/>
              <a:gd name="connsiteY7" fmla="*/ 947604 h 1343805"/>
              <a:gd name="connsiteX8" fmla="*/ 1138793 w 1200333"/>
              <a:gd name="connsiteY8" fmla="*/ 1053648 h 1343805"/>
              <a:gd name="connsiteX9" fmla="*/ 661375 w 1200333"/>
              <a:gd name="connsiteY9" fmla="*/ 1329285 h 1343805"/>
              <a:gd name="connsiteX10" fmla="*/ 538767 w 1200333"/>
              <a:gd name="connsiteY10" fmla="*/ 1329559 h 1343805"/>
              <a:gd name="connsiteX11" fmla="*/ 61208 w 1200333"/>
              <a:gd name="connsiteY11" fmla="*/ 1053677 h 1343805"/>
              <a:gd name="connsiteX12" fmla="*/ 37846 w 1200333"/>
              <a:gd name="connsiteY12" fmla="*/ 1034255 h 1343805"/>
              <a:gd name="connsiteX13" fmla="*/ 30690 w 1200333"/>
              <a:gd name="connsiteY13" fmla="*/ 1024459 h 1343805"/>
              <a:gd name="connsiteX14" fmla="*/ 18526 w 1200333"/>
              <a:gd name="connsiteY14" fmla="*/ 1007806 h 1343805"/>
              <a:gd name="connsiteX15" fmla="*/ 141 w 1200333"/>
              <a:gd name="connsiteY15" fmla="*/ 947906 h 1343805"/>
              <a:gd name="connsiteX16" fmla="*/ 0 w 1200333"/>
              <a:gd name="connsiteY16" fmla="*/ 396386 h 1343805"/>
              <a:gd name="connsiteX17" fmla="*/ 61541 w 1200333"/>
              <a:gd name="connsiteY17" fmla="*/ 290342 h 1343805"/>
              <a:gd name="connsiteX18" fmla="*/ 538959 w 1200333"/>
              <a:gd name="connsiteY18" fmla="*/ 14704 h 1343805"/>
              <a:gd name="connsiteX19" fmla="*/ 600377 w 1200333"/>
              <a:gd name="connsiteY19" fmla="*/ 1 h 134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0333" h="1343805">
                <a:moveTo>
                  <a:pt x="600377" y="1"/>
                </a:moveTo>
                <a:cubicBezTo>
                  <a:pt x="622542" y="-2"/>
                  <a:pt x="644668" y="4853"/>
                  <a:pt x="661566" y="14431"/>
                </a:cubicBezTo>
                <a:lnTo>
                  <a:pt x="1117404" y="277764"/>
                </a:lnTo>
                <a:lnTo>
                  <a:pt x="1117404" y="277764"/>
                </a:lnTo>
                <a:lnTo>
                  <a:pt x="1124552" y="281894"/>
                </a:lnTo>
                <a:lnTo>
                  <a:pt x="1139126" y="290313"/>
                </a:lnTo>
                <a:cubicBezTo>
                  <a:pt x="1172921" y="309471"/>
                  <a:pt x="1200499" y="357239"/>
                  <a:pt x="1200193" y="396084"/>
                </a:cubicBezTo>
                <a:lnTo>
                  <a:pt x="1200333" y="947604"/>
                </a:lnTo>
                <a:cubicBezTo>
                  <a:pt x="1200026" y="986450"/>
                  <a:pt x="1172895" y="1033959"/>
                  <a:pt x="1138793" y="1053648"/>
                </a:cubicBezTo>
                <a:lnTo>
                  <a:pt x="661375" y="1329285"/>
                </a:lnTo>
                <a:cubicBezTo>
                  <a:pt x="628126" y="1348482"/>
                  <a:pt x="572562" y="1348716"/>
                  <a:pt x="538767" y="1329559"/>
                </a:cubicBezTo>
                <a:lnTo>
                  <a:pt x="61208" y="1053677"/>
                </a:lnTo>
                <a:cubicBezTo>
                  <a:pt x="52973" y="1048765"/>
                  <a:pt x="45072" y="1042095"/>
                  <a:pt x="37846" y="1034255"/>
                </a:cubicBezTo>
                <a:lnTo>
                  <a:pt x="30690" y="1024459"/>
                </a:lnTo>
                <a:lnTo>
                  <a:pt x="18526" y="1007806"/>
                </a:lnTo>
                <a:cubicBezTo>
                  <a:pt x="7445" y="988613"/>
                  <a:pt x="414" y="967083"/>
                  <a:pt x="141" y="947906"/>
                </a:cubicBezTo>
                <a:lnTo>
                  <a:pt x="0" y="396386"/>
                </a:lnTo>
                <a:cubicBezTo>
                  <a:pt x="307" y="357541"/>
                  <a:pt x="28291" y="309538"/>
                  <a:pt x="61541" y="290342"/>
                </a:cubicBezTo>
                <a:lnTo>
                  <a:pt x="538959" y="14704"/>
                </a:lnTo>
                <a:cubicBezTo>
                  <a:pt x="556010" y="4860"/>
                  <a:pt x="578213" y="2"/>
                  <a:pt x="600377" y="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11" name="Freeform: Shape 14">
            <a:extLst>
              <a:ext uri="{FF2B5EF4-FFF2-40B4-BE49-F238E27FC236}">
                <a16:creationId xmlns:a16="http://schemas.microsoft.com/office/drawing/2014/main" id="{396D0FE4-D4B8-09E4-8B65-56615AC509D7}"/>
              </a:ext>
            </a:extLst>
          </p:cNvPr>
          <p:cNvSpPr/>
          <p:nvPr/>
        </p:nvSpPr>
        <p:spPr>
          <a:xfrm>
            <a:off x="6420904" y="2897119"/>
            <a:ext cx="1340508" cy="1531037"/>
          </a:xfrm>
          <a:custGeom>
            <a:avLst/>
            <a:gdLst>
              <a:gd name="connsiteX0" fmla="*/ 600377 w 1200333"/>
              <a:gd name="connsiteY0" fmla="*/ 1 h 1343805"/>
              <a:gd name="connsiteX1" fmla="*/ 661566 w 1200333"/>
              <a:gd name="connsiteY1" fmla="*/ 14431 h 1343805"/>
              <a:gd name="connsiteX2" fmla="*/ 1117404 w 1200333"/>
              <a:gd name="connsiteY2" fmla="*/ 277764 h 1343805"/>
              <a:gd name="connsiteX3" fmla="*/ 1117404 w 1200333"/>
              <a:gd name="connsiteY3" fmla="*/ 277764 h 1343805"/>
              <a:gd name="connsiteX4" fmla="*/ 1124552 w 1200333"/>
              <a:gd name="connsiteY4" fmla="*/ 281894 h 1343805"/>
              <a:gd name="connsiteX5" fmla="*/ 1139126 w 1200333"/>
              <a:gd name="connsiteY5" fmla="*/ 290313 h 1343805"/>
              <a:gd name="connsiteX6" fmla="*/ 1200193 w 1200333"/>
              <a:gd name="connsiteY6" fmla="*/ 396084 h 1343805"/>
              <a:gd name="connsiteX7" fmla="*/ 1200333 w 1200333"/>
              <a:gd name="connsiteY7" fmla="*/ 947604 h 1343805"/>
              <a:gd name="connsiteX8" fmla="*/ 1138793 w 1200333"/>
              <a:gd name="connsiteY8" fmla="*/ 1053648 h 1343805"/>
              <a:gd name="connsiteX9" fmla="*/ 661375 w 1200333"/>
              <a:gd name="connsiteY9" fmla="*/ 1329285 h 1343805"/>
              <a:gd name="connsiteX10" fmla="*/ 538767 w 1200333"/>
              <a:gd name="connsiteY10" fmla="*/ 1329559 h 1343805"/>
              <a:gd name="connsiteX11" fmla="*/ 61208 w 1200333"/>
              <a:gd name="connsiteY11" fmla="*/ 1053677 h 1343805"/>
              <a:gd name="connsiteX12" fmla="*/ 37846 w 1200333"/>
              <a:gd name="connsiteY12" fmla="*/ 1034255 h 1343805"/>
              <a:gd name="connsiteX13" fmla="*/ 30690 w 1200333"/>
              <a:gd name="connsiteY13" fmla="*/ 1024459 h 1343805"/>
              <a:gd name="connsiteX14" fmla="*/ 18526 w 1200333"/>
              <a:gd name="connsiteY14" fmla="*/ 1007806 h 1343805"/>
              <a:gd name="connsiteX15" fmla="*/ 141 w 1200333"/>
              <a:gd name="connsiteY15" fmla="*/ 947906 h 1343805"/>
              <a:gd name="connsiteX16" fmla="*/ 0 w 1200333"/>
              <a:gd name="connsiteY16" fmla="*/ 396386 h 1343805"/>
              <a:gd name="connsiteX17" fmla="*/ 61541 w 1200333"/>
              <a:gd name="connsiteY17" fmla="*/ 290342 h 1343805"/>
              <a:gd name="connsiteX18" fmla="*/ 538959 w 1200333"/>
              <a:gd name="connsiteY18" fmla="*/ 14704 h 1343805"/>
              <a:gd name="connsiteX19" fmla="*/ 600377 w 1200333"/>
              <a:gd name="connsiteY19" fmla="*/ 1 h 134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0333" h="1343805">
                <a:moveTo>
                  <a:pt x="600377" y="1"/>
                </a:moveTo>
                <a:cubicBezTo>
                  <a:pt x="622542" y="-2"/>
                  <a:pt x="644668" y="4853"/>
                  <a:pt x="661566" y="14431"/>
                </a:cubicBezTo>
                <a:lnTo>
                  <a:pt x="1117404" y="277764"/>
                </a:lnTo>
                <a:lnTo>
                  <a:pt x="1117404" y="277764"/>
                </a:lnTo>
                <a:lnTo>
                  <a:pt x="1124552" y="281894"/>
                </a:lnTo>
                <a:lnTo>
                  <a:pt x="1139126" y="290313"/>
                </a:lnTo>
                <a:cubicBezTo>
                  <a:pt x="1172921" y="309471"/>
                  <a:pt x="1200499" y="357239"/>
                  <a:pt x="1200193" y="396084"/>
                </a:cubicBezTo>
                <a:lnTo>
                  <a:pt x="1200333" y="947604"/>
                </a:lnTo>
                <a:cubicBezTo>
                  <a:pt x="1200026" y="986450"/>
                  <a:pt x="1172895" y="1033959"/>
                  <a:pt x="1138793" y="1053648"/>
                </a:cubicBezTo>
                <a:lnTo>
                  <a:pt x="661375" y="1329285"/>
                </a:lnTo>
                <a:cubicBezTo>
                  <a:pt x="628126" y="1348482"/>
                  <a:pt x="572562" y="1348716"/>
                  <a:pt x="538767" y="1329559"/>
                </a:cubicBezTo>
                <a:lnTo>
                  <a:pt x="61208" y="1053677"/>
                </a:lnTo>
                <a:cubicBezTo>
                  <a:pt x="52973" y="1048765"/>
                  <a:pt x="45072" y="1042095"/>
                  <a:pt x="37846" y="1034255"/>
                </a:cubicBezTo>
                <a:lnTo>
                  <a:pt x="30690" y="1024459"/>
                </a:lnTo>
                <a:lnTo>
                  <a:pt x="18526" y="1007806"/>
                </a:lnTo>
                <a:cubicBezTo>
                  <a:pt x="7445" y="988613"/>
                  <a:pt x="414" y="967083"/>
                  <a:pt x="141" y="947906"/>
                </a:cubicBezTo>
                <a:lnTo>
                  <a:pt x="0" y="396386"/>
                </a:lnTo>
                <a:cubicBezTo>
                  <a:pt x="307" y="357541"/>
                  <a:pt x="28291" y="309538"/>
                  <a:pt x="61541" y="290342"/>
                </a:cubicBezTo>
                <a:lnTo>
                  <a:pt x="538959" y="14704"/>
                </a:lnTo>
                <a:cubicBezTo>
                  <a:pt x="556010" y="4860"/>
                  <a:pt x="578213" y="2"/>
                  <a:pt x="600377"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12" name="Freeform: Shape 15">
            <a:extLst>
              <a:ext uri="{FF2B5EF4-FFF2-40B4-BE49-F238E27FC236}">
                <a16:creationId xmlns:a16="http://schemas.microsoft.com/office/drawing/2014/main" id="{16EA9DAA-21FE-BB8A-D9A8-3E3B0B5EFEDD}"/>
              </a:ext>
            </a:extLst>
          </p:cNvPr>
          <p:cNvSpPr/>
          <p:nvPr/>
        </p:nvSpPr>
        <p:spPr>
          <a:xfrm>
            <a:off x="8710779" y="2897119"/>
            <a:ext cx="1340508" cy="1531037"/>
          </a:xfrm>
          <a:custGeom>
            <a:avLst/>
            <a:gdLst>
              <a:gd name="connsiteX0" fmla="*/ 600377 w 1200333"/>
              <a:gd name="connsiteY0" fmla="*/ 1 h 1343805"/>
              <a:gd name="connsiteX1" fmla="*/ 661566 w 1200333"/>
              <a:gd name="connsiteY1" fmla="*/ 14431 h 1343805"/>
              <a:gd name="connsiteX2" fmla="*/ 1117404 w 1200333"/>
              <a:gd name="connsiteY2" fmla="*/ 277764 h 1343805"/>
              <a:gd name="connsiteX3" fmla="*/ 1117404 w 1200333"/>
              <a:gd name="connsiteY3" fmla="*/ 277764 h 1343805"/>
              <a:gd name="connsiteX4" fmla="*/ 1124552 w 1200333"/>
              <a:gd name="connsiteY4" fmla="*/ 281894 h 1343805"/>
              <a:gd name="connsiteX5" fmla="*/ 1139126 w 1200333"/>
              <a:gd name="connsiteY5" fmla="*/ 290313 h 1343805"/>
              <a:gd name="connsiteX6" fmla="*/ 1200193 w 1200333"/>
              <a:gd name="connsiteY6" fmla="*/ 396084 h 1343805"/>
              <a:gd name="connsiteX7" fmla="*/ 1200333 w 1200333"/>
              <a:gd name="connsiteY7" fmla="*/ 947604 h 1343805"/>
              <a:gd name="connsiteX8" fmla="*/ 1138793 w 1200333"/>
              <a:gd name="connsiteY8" fmla="*/ 1053648 h 1343805"/>
              <a:gd name="connsiteX9" fmla="*/ 661375 w 1200333"/>
              <a:gd name="connsiteY9" fmla="*/ 1329285 h 1343805"/>
              <a:gd name="connsiteX10" fmla="*/ 538767 w 1200333"/>
              <a:gd name="connsiteY10" fmla="*/ 1329559 h 1343805"/>
              <a:gd name="connsiteX11" fmla="*/ 61208 w 1200333"/>
              <a:gd name="connsiteY11" fmla="*/ 1053677 h 1343805"/>
              <a:gd name="connsiteX12" fmla="*/ 37846 w 1200333"/>
              <a:gd name="connsiteY12" fmla="*/ 1034255 h 1343805"/>
              <a:gd name="connsiteX13" fmla="*/ 30690 w 1200333"/>
              <a:gd name="connsiteY13" fmla="*/ 1024459 h 1343805"/>
              <a:gd name="connsiteX14" fmla="*/ 18526 w 1200333"/>
              <a:gd name="connsiteY14" fmla="*/ 1007806 h 1343805"/>
              <a:gd name="connsiteX15" fmla="*/ 141 w 1200333"/>
              <a:gd name="connsiteY15" fmla="*/ 947906 h 1343805"/>
              <a:gd name="connsiteX16" fmla="*/ 0 w 1200333"/>
              <a:gd name="connsiteY16" fmla="*/ 396386 h 1343805"/>
              <a:gd name="connsiteX17" fmla="*/ 61541 w 1200333"/>
              <a:gd name="connsiteY17" fmla="*/ 290342 h 1343805"/>
              <a:gd name="connsiteX18" fmla="*/ 538959 w 1200333"/>
              <a:gd name="connsiteY18" fmla="*/ 14704 h 1343805"/>
              <a:gd name="connsiteX19" fmla="*/ 600377 w 1200333"/>
              <a:gd name="connsiteY19" fmla="*/ 1 h 134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0333" h="1343805">
                <a:moveTo>
                  <a:pt x="600377" y="1"/>
                </a:moveTo>
                <a:cubicBezTo>
                  <a:pt x="622542" y="-2"/>
                  <a:pt x="644668" y="4853"/>
                  <a:pt x="661566" y="14431"/>
                </a:cubicBezTo>
                <a:lnTo>
                  <a:pt x="1117404" y="277764"/>
                </a:lnTo>
                <a:lnTo>
                  <a:pt x="1117404" y="277764"/>
                </a:lnTo>
                <a:lnTo>
                  <a:pt x="1124552" y="281894"/>
                </a:lnTo>
                <a:lnTo>
                  <a:pt x="1139126" y="290313"/>
                </a:lnTo>
                <a:cubicBezTo>
                  <a:pt x="1172921" y="309471"/>
                  <a:pt x="1200499" y="357239"/>
                  <a:pt x="1200193" y="396084"/>
                </a:cubicBezTo>
                <a:lnTo>
                  <a:pt x="1200333" y="947604"/>
                </a:lnTo>
                <a:cubicBezTo>
                  <a:pt x="1200026" y="986450"/>
                  <a:pt x="1172895" y="1033959"/>
                  <a:pt x="1138793" y="1053648"/>
                </a:cubicBezTo>
                <a:lnTo>
                  <a:pt x="661375" y="1329285"/>
                </a:lnTo>
                <a:cubicBezTo>
                  <a:pt x="628126" y="1348482"/>
                  <a:pt x="572562" y="1348716"/>
                  <a:pt x="538767" y="1329559"/>
                </a:cubicBezTo>
                <a:lnTo>
                  <a:pt x="61208" y="1053677"/>
                </a:lnTo>
                <a:cubicBezTo>
                  <a:pt x="52973" y="1048765"/>
                  <a:pt x="45072" y="1042095"/>
                  <a:pt x="37846" y="1034255"/>
                </a:cubicBezTo>
                <a:lnTo>
                  <a:pt x="30690" y="1024459"/>
                </a:lnTo>
                <a:lnTo>
                  <a:pt x="18526" y="1007806"/>
                </a:lnTo>
                <a:cubicBezTo>
                  <a:pt x="7445" y="988613"/>
                  <a:pt x="414" y="967083"/>
                  <a:pt x="141" y="947906"/>
                </a:cubicBezTo>
                <a:lnTo>
                  <a:pt x="0" y="396386"/>
                </a:lnTo>
                <a:cubicBezTo>
                  <a:pt x="307" y="357541"/>
                  <a:pt x="28291" y="309538"/>
                  <a:pt x="61541" y="290342"/>
                </a:cubicBezTo>
                <a:lnTo>
                  <a:pt x="538959" y="14704"/>
                </a:lnTo>
                <a:cubicBezTo>
                  <a:pt x="556010" y="4860"/>
                  <a:pt x="578213" y="2"/>
                  <a:pt x="600377" y="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grpSp>
        <p:nvGrpSpPr>
          <p:cNvPr id="32" name="Group 34">
            <a:extLst>
              <a:ext uri="{FF2B5EF4-FFF2-40B4-BE49-F238E27FC236}">
                <a16:creationId xmlns:a16="http://schemas.microsoft.com/office/drawing/2014/main" id="{34C46510-DC49-B06C-0488-4EFFDAF2C962}"/>
              </a:ext>
            </a:extLst>
          </p:cNvPr>
          <p:cNvGrpSpPr/>
          <p:nvPr/>
        </p:nvGrpSpPr>
        <p:grpSpPr>
          <a:xfrm>
            <a:off x="4734101" y="5054579"/>
            <a:ext cx="4685112" cy="1536025"/>
            <a:chOff x="332936" y="2468114"/>
            <a:chExt cx="2926080" cy="1348181"/>
          </a:xfrm>
        </p:grpSpPr>
        <p:sp>
          <p:nvSpPr>
            <p:cNvPr id="33" name="TextBox 32">
              <a:extLst>
                <a:ext uri="{FF2B5EF4-FFF2-40B4-BE49-F238E27FC236}">
                  <a16:creationId xmlns:a16="http://schemas.microsoft.com/office/drawing/2014/main" id="{F9D514C9-E25C-60CA-DCB3-7B3CBAA6A092}"/>
                </a:ext>
              </a:extLst>
            </p:cNvPr>
            <p:cNvSpPr txBox="1"/>
            <p:nvPr/>
          </p:nvSpPr>
          <p:spPr>
            <a:xfrm>
              <a:off x="332936" y="2468114"/>
              <a:ext cx="2926080" cy="621318"/>
            </a:xfrm>
            <a:prstGeom prst="rect">
              <a:avLst/>
            </a:prstGeom>
            <a:noFill/>
          </p:spPr>
          <p:txBody>
            <a:bodyPr wrap="square" lIns="0" rIns="0" rtlCol="0" anchor="b">
              <a:spAutoFit/>
            </a:bodyPr>
            <a:lstStyle/>
            <a:p>
              <a:pPr algn="ctr"/>
              <a:r>
                <a:rPr lang="el-GR" sz="2000" b="1" noProof="1">
                  <a:solidFill>
                    <a:srgbClr val="ED7D31"/>
                  </a:solidFill>
                  <a:latin typeface="Comic Sans MS" panose="030F0702030302020204" pitchFamily="66" charset="0"/>
                </a:rPr>
                <a:t>Ανάπτυξη Αγοράς </a:t>
              </a:r>
            </a:p>
            <a:p>
              <a:pPr algn="ctr"/>
              <a:r>
                <a:rPr lang="el-GR" sz="2000" b="1" noProof="1">
                  <a:solidFill>
                    <a:srgbClr val="ED7D31"/>
                  </a:solidFill>
                  <a:latin typeface="Comic Sans MS" panose="030F0702030302020204" pitchFamily="66" charset="0"/>
                </a:rPr>
                <a:t>(</a:t>
              </a:r>
              <a:r>
                <a:rPr lang="en-US" sz="2000" b="1" noProof="1">
                  <a:solidFill>
                    <a:srgbClr val="ED7D31"/>
                  </a:solidFill>
                  <a:latin typeface="Comic Sans MS" panose="030F0702030302020204" pitchFamily="66" charset="0"/>
                </a:rPr>
                <a:t>Market Development)</a:t>
              </a:r>
            </a:p>
          </p:txBody>
        </p:sp>
        <p:sp>
          <p:nvSpPr>
            <p:cNvPr id="34" name="TextBox 33">
              <a:extLst>
                <a:ext uri="{FF2B5EF4-FFF2-40B4-BE49-F238E27FC236}">
                  <a16:creationId xmlns:a16="http://schemas.microsoft.com/office/drawing/2014/main" id="{A623B035-372E-FD00-D938-1263FF9542E2}"/>
                </a:ext>
              </a:extLst>
            </p:cNvPr>
            <p:cNvSpPr txBox="1"/>
            <p:nvPr/>
          </p:nvSpPr>
          <p:spPr>
            <a:xfrm>
              <a:off x="332936" y="3086922"/>
              <a:ext cx="2926080" cy="729373"/>
            </a:xfrm>
            <a:prstGeom prst="rect">
              <a:avLst/>
            </a:prstGeom>
            <a:noFill/>
          </p:spPr>
          <p:txBody>
            <a:bodyPr wrap="square" lIns="0" rIns="0" rtlCol="0" anchor="t">
              <a:spAutoFit/>
            </a:bodyPr>
            <a:lstStyle>
              <a:defPPr>
                <a:defRPr lang="el-GR"/>
              </a:defPPr>
              <a:lvl1pPr algn="ctr">
                <a:defRPr sz="1200">
                  <a:solidFill>
                    <a:schemeClr val="bg2"/>
                  </a:solidFill>
                  <a:latin typeface="Comic Sans MS" panose="030F0702030302020204" pitchFamily="66" charset="0"/>
                </a:defRPr>
              </a:lvl1pPr>
            </a:lstStyle>
            <a:p>
              <a:r>
                <a:rPr lang="el-GR" dirty="0"/>
                <a:t>Είσοδος σε νέες αγορές και συνεργασίες με τοπικούς παραγωγούς (πχ </a:t>
              </a:r>
              <a:r>
                <a:rPr lang="el-GR" dirty="0" err="1"/>
                <a:t>Maestro</a:t>
              </a:r>
              <a:r>
                <a:rPr lang="el-GR" dirty="0"/>
                <a:t>) και ανταπόκριση σε ειδικές προτιμήσεις κάθε περιοχής, η Netflix μπορεί να προσελκύσει νέους συνδρομητές και να ενισχύσει την ανάπτυξή της</a:t>
              </a:r>
              <a:endParaRPr lang="en-US" noProof="1"/>
            </a:p>
          </p:txBody>
        </p:sp>
      </p:grpSp>
      <p:grpSp>
        <p:nvGrpSpPr>
          <p:cNvPr id="38" name="Group 40">
            <a:extLst>
              <a:ext uri="{FF2B5EF4-FFF2-40B4-BE49-F238E27FC236}">
                <a16:creationId xmlns:a16="http://schemas.microsoft.com/office/drawing/2014/main" id="{380365FA-562C-B2A2-02F0-F4EA98BE43A4}"/>
              </a:ext>
            </a:extLst>
          </p:cNvPr>
          <p:cNvGrpSpPr/>
          <p:nvPr/>
        </p:nvGrpSpPr>
        <p:grpSpPr>
          <a:xfrm>
            <a:off x="3153116" y="786891"/>
            <a:ext cx="3267788" cy="1455805"/>
            <a:chOff x="942843" y="2157025"/>
            <a:chExt cx="2926081" cy="1277774"/>
          </a:xfrm>
        </p:grpSpPr>
        <p:sp>
          <p:nvSpPr>
            <p:cNvPr id="65" name="TextBox 64">
              <a:extLst>
                <a:ext uri="{FF2B5EF4-FFF2-40B4-BE49-F238E27FC236}">
                  <a16:creationId xmlns:a16="http://schemas.microsoft.com/office/drawing/2014/main" id="{3B428648-5B98-1379-9898-321E4BF90A29}"/>
                </a:ext>
              </a:extLst>
            </p:cNvPr>
            <p:cNvSpPr txBox="1"/>
            <p:nvPr/>
          </p:nvSpPr>
          <p:spPr>
            <a:xfrm>
              <a:off x="942843" y="2157025"/>
              <a:ext cx="2926080" cy="891457"/>
            </a:xfrm>
            <a:prstGeom prst="rect">
              <a:avLst/>
            </a:prstGeom>
            <a:noFill/>
          </p:spPr>
          <p:txBody>
            <a:bodyPr wrap="square" lIns="0" rIns="0" rtlCol="0" anchor="b">
              <a:spAutoFit/>
            </a:bodyPr>
            <a:lstStyle/>
            <a:p>
              <a:pPr algn="ctr"/>
              <a:r>
                <a:rPr lang="el-GR" sz="2000" b="1" noProof="1">
                  <a:solidFill>
                    <a:srgbClr val="44546A"/>
                  </a:solidFill>
                  <a:latin typeface="Comic Sans MS" panose="030F0702030302020204" pitchFamily="66" charset="0"/>
                </a:rPr>
                <a:t>Κάθετη ολοκλήρωση (</a:t>
              </a:r>
              <a:r>
                <a:rPr lang="en-US" sz="2000" b="1" noProof="1">
                  <a:solidFill>
                    <a:srgbClr val="44546A"/>
                  </a:solidFill>
                  <a:latin typeface="Comic Sans MS" panose="030F0702030302020204" pitchFamily="66" charset="0"/>
                </a:rPr>
                <a:t>Vertical Integration)</a:t>
              </a:r>
              <a:r>
                <a:rPr lang="el-GR" sz="2000" b="1" noProof="1">
                  <a:solidFill>
                    <a:srgbClr val="44546A"/>
                  </a:solidFill>
                  <a:latin typeface="Comic Sans MS" panose="030F0702030302020204" pitchFamily="66" charset="0"/>
                </a:rPr>
                <a:t> </a:t>
              </a:r>
            </a:p>
            <a:p>
              <a:pPr algn="ctr"/>
              <a:r>
                <a:rPr lang="el-GR" sz="2000" b="1" noProof="1">
                  <a:solidFill>
                    <a:srgbClr val="44546A"/>
                  </a:solidFill>
                  <a:latin typeface="Comic Sans MS" panose="030F0702030302020204" pitchFamily="66" charset="0"/>
                </a:rPr>
                <a:t>προς τα πίσω</a:t>
              </a:r>
              <a:endParaRPr lang="en-US" sz="2000" b="1" noProof="1">
                <a:solidFill>
                  <a:srgbClr val="44546A"/>
                </a:solidFill>
                <a:latin typeface="Comic Sans MS" panose="030F0702030302020204" pitchFamily="66" charset="0"/>
              </a:endParaRPr>
            </a:p>
          </p:txBody>
        </p:sp>
        <p:sp>
          <p:nvSpPr>
            <p:cNvPr id="66" name="TextBox 65">
              <a:extLst>
                <a:ext uri="{FF2B5EF4-FFF2-40B4-BE49-F238E27FC236}">
                  <a16:creationId xmlns:a16="http://schemas.microsoft.com/office/drawing/2014/main" id="{138EE3E4-1C0A-6F45-C132-B86A82390756}"/>
                </a:ext>
              </a:extLst>
            </p:cNvPr>
            <p:cNvSpPr txBox="1"/>
            <p:nvPr/>
          </p:nvSpPr>
          <p:spPr>
            <a:xfrm>
              <a:off x="942844" y="3029592"/>
              <a:ext cx="2926080" cy="405207"/>
            </a:xfrm>
            <a:prstGeom prst="rect">
              <a:avLst/>
            </a:prstGeom>
            <a:noFill/>
          </p:spPr>
          <p:txBody>
            <a:bodyPr wrap="square" lIns="0" rIns="0" rtlCol="0" anchor="t">
              <a:spAutoFit/>
            </a:bodyPr>
            <a:lstStyle/>
            <a:p>
              <a:pPr algn="ctr"/>
              <a:r>
                <a:rPr lang="el-GR" sz="1200" noProof="1">
                  <a:solidFill>
                    <a:schemeClr val="bg2"/>
                  </a:solidFill>
                  <a:latin typeface="Comic Sans MS" panose="030F0702030302020204" pitchFamily="66" charset="0"/>
                </a:rPr>
                <a:t>Εξαγορά εταιρειών παραγωγής ώστε να παράγει πρωτότυπο και αποκλειστικό περιεχόμενο</a:t>
              </a:r>
              <a:endParaRPr lang="en-US" sz="1200" noProof="1">
                <a:solidFill>
                  <a:schemeClr val="bg2"/>
                </a:solidFill>
                <a:latin typeface="Comic Sans MS" panose="030F0702030302020204" pitchFamily="66" charset="0"/>
              </a:endParaRPr>
            </a:p>
          </p:txBody>
        </p:sp>
      </p:grpSp>
      <p:grpSp>
        <p:nvGrpSpPr>
          <p:cNvPr id="67" name="Group 43">
            <a:extLst>
              <a:ext uri="{FF2B5EF4-FFF2-40B4-BE49-F238E27FC236}">
                <a16:creationId xmlns:a16="http://schemas.microsoft.com/office/drawing/2014/main" id="{4B3CC79F-07D4-CB6A-DAD2-1F3AB68DCB57}"/>
              </a:ext>
            </a:extLst>
          </p:cNvPr>
          <p:cNvGrpSpPr/>
          <p:nvPr/>
        </p:nvGrpSpPr>
        <p:grpSpPr>
          <a:xfrm>
            <a:off x="6853899" y="1184445"/>
            <a:ext cx="5130628" cy="1010896"/>
            <a:chOff x="332936" y="2468113"/>
            <a:chExt cx="2926080" cy="3477247"/>
          </a:xfrm>
        </p:grpSpPr>
        <p:sp>
          <p:nvSpPr>
            <p:cNvPr id="68" name="TextBox 67">
              <a:extLst>
                <a:ext uri="{FF2B5EF4-FFF2-40B4-BE49-F238E27FC236}">
                  <a16:creationId xmlns:a16="http://schemas.microsoft.com/office/drawing/2014/main" id="{3E425D7D-0838-AA6E-43A7-3A5E9209D5EA}"/>
                </a:ext>
              </a:extLst>
            </p:cNvPr>
            <p:cNvSpPr txBox="1"/>
            <p:nvPr/>
          </p:nvSpPr>
          <p:spPr>
            <a:xfrm>
              <a:off x="332936" y="2468113"/>
              <a:ext cx="2926080" cy="621318"/>
            </a:xfrm>
            <a:prstGeom prst="rect">
              <a:avLst/>
            </a:prstGeom>
            <a:noFill/>
          </p:spPr>
          <p:txBody>
            <a:bodyPr wrap="square" lIns="0" rIns="0" rtlCol="0" anchor="b">
              <a:spAutoFit/>
            </a:bodyPr>
            <a:lstStyle/>
            <a:p>
              <a:pPr algn="ctr"/>
              <a:r>
                <a:rPr lang="el-GR" sz="2000" b="1" noProof="1">
                  <a:solidFill>
                    <a:srgbClr val="A5A5A5"/>
                  </a:solidFill>
                  <a:latin typeface="Comic Sans MS" panose="030F0702030302020204" pitchFamily="66" charset="0"/>
                </a:rPr>
                <a:t>Ανάπτυξη Προϊόντων </a:t>
              </a:r>
            </a:p>
            <a:p>
              <a:pPr algn="ctr"/>
              <a:r>
                <a:rPr lang="el-GR" sz="2000" b="1" noProof="1">
                  <a:solidFill>
                    <a:srgbClr val="A5A5A5"/>
                  </a:solidFill>
                  <a:latin typeface="Comic Sans MS" panose="030F0702030302020204" pitchFamily="66" charset="0"/>
                </a:rPr>
                <a:t>(</a:t>
              </a:r>
              <a:r>
                <a:rPr lang="en-US" sz="2000" b="1" noProof="1">
                  <a:solidFill>
                    <a:srgbClr val="A5A5A5"/>
                  </a:solidFill>
                  <a:latin typeface="Comic Sans MS" panose="030F0702030302020204" pitchFamily="66" charset="0"/>
                </a:rPr>
                <a:t>Product Development)</a:t>
              </a:r>
            </a:p>
          </p:txBody>
        </p:sp>
        <p:sp>
          <p:nvSpPr>
            <p:cNvPr id="69" name="TextBox 68">
              <a:extLst>
                <a:ext uri="{FF2B5EF4-FFF2-40B4-BE49-F238E27FC236}">
                  <a16:creationId xmlns:a16="http://schemas.microsoft.com/office/drawing/2014/main" id="{716B0CFA-D59F-9B1D-F909-9F103F1FD903}"/>
                </a:ext>
              </a:extLst>
            </p:cNvPr>
            <p:cNvSpPr txBox="1"/>
            <p:nvPr/>
          </p:nvSpPr>
          <p:spPr>
            <a:xfrm>
              <a:off x="332936" y="3086924"/>
              <a:ext cx="2926080" cy="2858436"/>
            </a:xfrm>
            <a:prstGeom prst="rect">
              <a:avLst/>
            </a:prstGeom>
            <a:noFill/>
          </p:spPr>
          <p:txBody>
            <a:bodyPr wrap="square" lIns="0" rIns="0" rtlCol="0" anchor="t">
              <a:spAutoFit/>
            </a:bodyPr>
            <a:lstStyle>
              <a:defPPr>
                <a:defRPr lang="el-GR"/>
              </a:defPPr>
              <a:lvl1pPr algn="ctr">
                <a:defRPr sz="1200">
                  <a:solidFill>
                    <a:schemeClr val="bg2"/>
                  </a:solidFill>
                  <a:latin typeface="Comic Sans MS" panose="030F0702030302020204" pitchFamily="66" charset="0"/>
                </a:defRPr>
              </a:lvl1pPr>
            </a:lstStyle>
            <a:p>
              <a:r>
                <a:rPr lang="el-GR" dirty="0"/>
                <a:t>Η Netflix μπορεί να εξερευνήσει ευκαιρίες πέρα ​​από τον παραδοσιακό χώρο της ροής περιεχομένου, όπως η προβολή ταινιών με τη χρήση </a:t>
              </a:r>
              <a:r>
                <a:rPr lang="el-GR" dirty="0" err="1"/>
                <a:t>headset</a:t>
              </a:r>
              <a:r>
                <a:rPr lang="el-GR" dirty="0"/>
                <a:t> εικονικής πραγματικότητας και η δυνατότητα οι χρήστες να παίζουν παιχνίδια αλλά ακόμη και αναμεταδόσεις αγώνων σπορ</a:t>
              </a:r>
              <a:endParaRPr lang="en-US" noProof="1"/>
            </a:p>
          </p:txBody>
        </p:sp>
      </p:grpSp>
      <p:sp>
        <p:nvSpPr>
          <p:cNvPr id="74" name="TextBox 73">
            <a:extLst>
              <a:ext uri="{FF2B5EF4-FFF2-40B4-BE49-F238E27FC236}">
                <a16:creationId xmlns:a16="http://schemas.microsoft.com/office/drawing/2014/main" id="{D336FA5B-C730-2ED9-05A6-1B0CF01E8562}"/>
              </a:ext>
            </a:extLst>
          </p:cNvPr>
          <p:cNvSpPr txBox="1"/>
          <p:nvPr/>
        </p:nvSpPr>
        <p:spPr>
          <a:xfrm>
            <a:off x="244923" y="5282552"/>
            <a:ext cx="3267786" cy="954107"/>
          </a:xfrm>
          <a:prstGeom prst="rect">
            <a:avLst/>
          </a:prstGeom>
          <a:noFill/>
          <a:ln w="28575">
            <a:solidFill>
              <a:schemeClr val="bg1">
                <a:lumMod val="75000"/>
              </a:schemeClr>
            </a:solidFill>
          </a:ln>
        </p:spPr>
        <p:txBody>
          <a:bodyPr wrap="square" rtlCol="0">
            <a:spAutoFit/>
          </a:bodyPr>
          <a:lstStyle/>
          <a:p>
            <a:pPr algn="ctr"/>
            <a:r>
              <a:rPr lang="el-GR" sz="2800" dirty="0">
                <a:solidFill>
                  <a:srgbClr val="FF0000"/>
                </a:solidFill>
                <a:latin typeface="Comic Sans MS" panose="030F0702030302020204" pitchFamily="66" charset="0"/>
              </a:rPr>
              <a:t>ΣΤΡΑΤΗΓΙΚΗ ΑΝΑΠΤΥΞΗΣ</a:t>
            </a:r>
          </a:p>
        </p:txBody>
      </p:sp>
      <p:sp>
        <p:nvSpPr>
          <p:cNvPr id="75" name="TextBox 74">
            <a:extLst>
              <a:ext uri="{FF2B5EF4-FFF2-40B4-BE49-F238E27FC236}">
                <a16:creationId xmlns:a16="http://schemas.microsoft.com/office/drawing/2014/main" id="{420A0415-24C7-2A92-0F80-3F89C2668757}"/>
              </a:ext>
            </a:extLst>
          </p:cNvPr>
          <p:cNvSpPr txBox="1"/>
          <p:nvPr/>
        </p:nvSpPr>
        <p:spPr>
          <a:xfrm>
            <a:off x="9246316" y="6541734"/>
            <a:ext cx="4404375" cy="307777"/>
          </a:xfrm>
          <a:prstGeom prst="rect">
            <a:avLst/>
          </a:prstGeom>
          <a:noFill/>
        </p:spPr>
        <p:txBody>
          <a:bodyPr wrap="square">
            <a:spAutoFit/>
          </a:bodyPr>
          <a:lstStyle/>
          <a:p>
            <a:r>
              <a:rPr lang="en-US" sz="1400" dirty="0">
                <a:solidFill>
                  <a:schemeClr val="bg1"/>
                </a:solidFill>
                <a:highlight>
                  <a:srgbClr val="800000"/>
                </a:highlight>
                <a:latin typeface="Comic Sans MS" panose="030F0702030302020204" pitchFamily="66" charset="0"/>
              </a:rPr>
              <a:t>© Copyright </a:t>
            </a:r>
            <a:r>
              <a:rPr lang="en-US" sz="1400" b="1" dirty="0">
                <a:solidFill>
                  <a:schemeClr val="bg1"/>
                </a:solidFill>
                <a:highlight>
                  <a:srgbClr val="800000"/>
                </a:highlight>
                <a:latin typeface="Comic Sans MS" panose="030F0702030302020204" pitchFamily="66" charset="0"/>
              </a:rPr>
              <a:t>PresentationGO.com</a:t>
            </a:r>
            <a:r>
              <a:rPr lang="en-US" sz="1400" dirty="0">
                <a:solidFill>
                  <a:schemeClr val="bg1"/>
                </a:solidFill>
                <a:highlight>
                  <a:srgbClr val="800000"/>
                </a:highlight>
                <a:latin typeface="Comic Sans MS" panose="030F0702030302020204" pitchFamily="66" charset="0"/>
              </a:rPr>
              <a:t> </a:t>
            </a:r>
            <a:endParaRPr lang="el-GR" sz="1400" dirty="0">
              <a:solidFill>
                <a:schemeClr val="bg1"/>
              </a:solidFill>
              <a:highlight>
                <a:srgbClr val="800000"/>
              </a:highlight>
              <a:latin typeface="Comic Sans MS" panose="030F0702030302020204" pitchFamily="66" charset="0"/>
            </a:endParaRPr>
          </a:p>
        </p:txBody>
      </p:sp>
      <p:pic>
        <p:nvPicPr>
          <p:cNvPr id="77" name="Εικόνα 76">
            <a:extLst>
              <a:ext uri="{FF2B5EF4-FFF2-40B4-BE49-F238E27FC236}">
                <a16:creationId xmlns:a16="http://schemas.microsoft.com/office/drawing/2014/main" id="{4D4209B8-A332-D398-F68A-C9D0C5202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536" y="3116212"/>
            <a:ext cx="1073972" cy="1073972"/>
          </a:xfrm>
          <a:prstGeom prst="rect">
            <a:avLst/>
          </a:prstGeom>
        </p:spPr>
      </p:pic>
      <p:pic>
        <p:nvPicPr>
          <p:cNvPr id="79" name="Εικόνα 78">
            <a:extLst>
              <a:ext uri="{FF2B5EF4-FFF2-40B4-BE49-F238E27FC236}">
                <a16:creationId xmlns:a16="http://schemas.microsoft.com/office/drawing/2014/main" id="{A4EDF812-0D25-F2E9-4D57-9DF94C212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984" y="3085917"/>
            <a:ext cx="1504098" cy="1002732"/>
          </a:xfrm>
          <a:prstGeom prst="rect">
            <a:avLst/>
          </a:prstGeom>
        </p:spPr>
      </p:pic>
      <p:pic>
        <p:nvPicPr>
          <p:cNvPr id="81" name="Εικόνα 80">
            <a:extLst>
              <a:ext uri="{FF2B5EF4-FFF2-40B4-BE49-F238E27FC236}">
                <a16:creationId xmlns:a16="http://schemas.microsoft.com/office/drawing/2014/main" id="{00B09A11-E47F-71C3-C16A-86AC0E02A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638" y="2858041"/>
            <a:ext cx="1654778" cy="1654778"/>
          </a:xfrm>
          <a:prstGeom prst="rect">
            <a:avLst/>
          </a:prstGeom>
        </p:spPr>
      </p:pic>
      <p:sp>
        <p:nvSpPr>
          <p:cNvPr id="84" name="Freeform: Shape 7">
            <a:extLst>
              <a:ext uri="{FF2B5EF4-FFF2-40B4-BE49-F238E27FC236}">
                <a16:creationId xmlns:a16="http://schemas.microsoft.com/office/drawing/2014/main" id="{50C9FB4F-129C-12F2-18F3-2B98F84D8B9C}"/>
              </a:ext>
            </a:extLst>
          </p:cNvPr>
          <p:cNvSpPr/>
          <p:nvPr/>
        </p:nvSpPr>
        <p:spPr>
          <a:xfrm rot="16200000">
            <a:off x="1407419" y="3068152"/>
            <a:ext cx="2070219" cy="1995942"/>
          </a:xfrm>
          <a:custGeom>
            <a:avLst/>
            <a:gdLst>
              <a:gd name="connsiteX0" fmla="*/ 2544724 w 2544724"/>
              <a:gd name="connsiteY0" fmla="*/ 1626526 h 2254732"/>
              <a:gd name="connsiteX1" fmla="*/ 1930030 w 2544724"/>
              <a:gd name="connsiteY1" fmla="*/ 2254732 h 2254732"/>
              <a:gd name="connsiteX2" fmla="*/ 1104649 w 2544724"/>
              <a:gd name="connsiteY2" fmla="*/ 1626526 h 2254732"/>
              <a:gd name="connsiteX3" fmla="*/ 1470384 w 2544724"/>
              <a:gd name="connsiteY3" fmla="*/ 1626526 h 2254732"/>
              <a:gd name="connsiteX4" fmla="*/ 98407 w 2544724"/>
              <a:gd name="connsiteY4" fmla="*/ 662262 h 2254732"/>
              <a:gd name="connsiteX5" fmla="*/ 0 w 2544724"/>
              <a:gd name="connsiteY5" fmla="*/ 660720 h 2254732"/>
              <a:gd name="connsiteX6" fmla="*/ 0 w 2544724"/>
              <a:gd name="connsiteY6" fmla="*/ 373 h 2254732"/>
              <a:gd name="connsiteX7" fmla="*/ 100322 w 2544724"/>
              <a:gd name="connsiteY7" fmla="*/ 0 h 2254732"/>
              <a:gd name="connsiteX8" fmla="*/ 2171552 w 2544724"/>
              <a:gd name="connsiteY8" fmla="*/ 1626527 h 22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4724" h="2254732">
                <a:moveTo>
                  <a:pt x="2544724" y="1626526"/>
                </a:moveTo>
                <a:lnTo>
                  <a:pt x="1930030" y="2254732"/>
                </a:lnTo>
                <a:lnTo>
                  <a:pt x="1104649" y="1626526"/>
                </a:lnTo>
                <a:lnTo>
                  <a:pt x="1470384" y="1626526"/>
                </a:lnTo>
                <a:cubicBezTo>
                  <a:pt x="1228039" y="1060924"/>
                  <a:pt x="689692" y="697137"/>
                  <a:pt x="98407" y="662262"/>
                </a:cubicBezTo>
                <a:lnTo>
                  <a:pt x="0" y="660720"/>
                </a:lnTo>
                <a:lnTo>
                  <a:pt x="0" y="373"/>
                </a:lnTo>
                <a:lnTo>
                  <a:pt x="100322" y="0"/>
                </a:lnTo>
                <a:cubicBezTo>
                  <a:pt x="1052641" y="39963"/>
                  <a:pt x="1897829" y="682180"/>
                  <a:pt x="2171552" y="1626527"/>
                </a:cubicBezTo>
                <a:close/>
              </a:path>
            </a:pathLst>
          </a:custGeom>
          <a:solidFill>
            <a:srgbClr val="C13018"/>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71723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circle(in)">
                                      <p:cBhvr>
                                        <p:cTn id="7" dur="1250"/>
                                        <p:tgtEl>
                                          <p:spTgt spid="74"/>
                                        </p:tgtEl>
                                      </p:cBhvr>
                                    </p:animEffect>
                                  </p:childTnLst>
                                </p:cTn>
                              </p:par>
                            </p:childTnLst>
                          </p:cTn>
                        </p:par>
                        <p:par>
                          <p:cTn id="8" fill="hold">
                            <p:stCondLst>
                              <p:cond delay="1250"/>
                            </p:stCondLst>
                            <p:childTnLst>
                              <p:par>
                                <p:cTn id="9" presetID="26" presetClass="emph" presetSubtype="0" fill="hold" grpId="1" nodeType="afterEffect">
                                  <p:stCondLst>
                                    <p:cond delay="0"/>
                                  </p:stCondLst>
                                  <p:childTnLst>
                                    <p:animEffect transition="out" filter="fade">
                                      <p:cBhvr>
                                        <p:cTn id="10" dur="500" tmFilter="0, 0; .2, .5; .8, .5; 1, 0"/>
                                        <p:tgtEl>
                                          <p:spTgt spid="74"/>
                                        </p:tgtEl>
                                      </p:cBhvr>
                                    </p:animEffect>
                                    <p:animScale>
                                      <p:cBhvr>
                                        <p:cTn id="11" dur="250" autoRev="1" fill="hold"/>
                                        <p:tgtEl>
                                          <p:spTgt spid="74"/>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grpId="0" nodeType="clickEffect">
                                  <p:stCondLst>
                                    <p:cond delay="0"/>
                                  </p:stCondLst>
                                  <p:childTnLst>
                                    <p:set>
                                      <p:cBhvr>
                                        <p:cTn id="15" dur="1" fill="hold">
                                          <p:stCondLst>
                                            <p:cond delay="0"/>
                                          </p:stCondLst>
                                        </p:cTn>
                                        <p:tgtEl>
                                          <p:spTgt spid="84"/>
                                        </p:tgtEl>
                                        <p:attrNameLst>
                                          <p:attrName>style.visibility</p:attrName>
                                        </p:attrNameLst>
                                      </p:cBhvr>
                                      <p:to>
                                        <p:strVal val="visible"/>
                                      </p:to>
                                    </p:set>
                                    <p:anim calcmode="lin" valueType="num">
                                      <p:cBhvr>
                                        <p:cTn id="16" dur="1000" fill="hold"/>
                                        <p:tgtEl>
                                          <p:spTgt spid="84"/>
                                        </p:tgtEl>
                                        <p:attrNameLst>
                                          <p:attrName>ppt_w</p:attrName>
                                        </p:attrNameLst>
                                      </p:cBhvr>
                                      <p:tavLst>
                                        <p:tav tm="0">
                                          <p:val>
                                            <p:fltVal val="0"/>
                                          </p:val>
                                        </p:tav>
                                        <p:tav tm="100000">
                                          <p:val>
                                            <p:strVal val="#ppt_w"/>
                                          </p:val>
                                        </p:tav>
                                      </p:tavLst>
                                    </p:anim>
                                    <p:anim calcmode="lin" valueType="num">
                                      <p:cBhvr>
                                        <p:cTn id="17" dur="1000" fill="hold"/>
                                        <p:tgtEl>
                                          <p:spTgt spid="84"/>
                                        </p:tgtEl>
                                        <p:attrNameLst>
                                          <p:attrName>ppt_h</p:attrName>
                                        </p:attrNameLst>
                                      </p:cBhvr>
                                      <p:tavLst>
                                        <p:tav tm="0">
                                          <p:val>
                                            <p:fltVal val="0"/>
                                          </p:val>
                                        </p:tav>
                                        <p:tav tm="100000">
                                          <p:val>
                                            <p:strVal val="#ppt_h"/>
                                          </p:val>
                                        </p:tav>
                                      </p:tavLst>
                                    </p:anim>
                                    <p:anim calcmode="lin" valueType="num">
                                      <p:cBhvr>
                                        <p:cTn id="18" dur="1000" fill="hold"/>
                                        <p:tgtEl>
                                          <p:spTgt spid="84"/>
                                        </p:tgtEl>
                                        <p:attrNameLst>
                                          <p:attrName>style.rotation</p:attrName>
                                        </p:attrNameLst>
                                      </p:cBhvr>
                                      <p:tavLst>
                                        <p:tav tm="0">
                                          <p:val>
                                            <p:fltVal val="90"/>
                                          </p:val>
                                        </p:tav>
                                        <p:tav tm="100000">
                                          <p:val>
                                            <p:fltVal val="0"/>
                                          </p:val>
                                        </p:tav>
                                      </p:tavLst>
                                    </p:anim>
                                    <p:animEffect transition="in" filter="fade">
                                      <p:cBhvr>
                                        <p:cTn id="19" dur="1000"/>
                                        <p:tgtEl>
                                          <p:spTgt spid="84"/>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125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wipe(up)">
                                      <p:cBhvr>
                                        <p:cTn id="34" dur="500"/>
                                        <p:tgtEl>
                                          <p:spTgt spid="7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par>
                                <p:cTn id="43" presetID="22" presetClass="entr" presetSubtype="4"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4" fill="hold"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down)">
                                      <p:cBhvr>
                                        <p:cTn id="48" dur="500"/>
                                        <p:tgtEl>
                                          <p:spTgt spid="8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wipe(up)">
                                      <p:cBhvr>
                                        <p:cTn id="56" dur="500"/>
                                        <p:tgtEl>
                                          <p:spTgt spid="79"/>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up)">
                                      <p:cBhvr>
                                        <p:cTn id="59" dur="500"/>
                                        <p:tgtEl>
                                          <p:spTgt spid="12"/>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up)">
                                      <p:cBhvr>
                                        <p:cTn id="62" dur="500"/>
                                        <p:tgtEl>
                                          <p:spTgt spid="7"/>
                                        </p:tgtEl>
                                      </p:cBhvr>
                                    </p:animEffect>
                                  </p:childTnLst>
                                </p:cTn>
                              </p:par>
                              <p:par>
                                <p:cTn id="63" presetID="22" presetClass="entr" presetSubtype="1"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wipe(up)">
                                      <p:cBhvr>
                                        <p:cTn id="65" dur="500"/>
                                        <p:tgtEl>
                                          <p:spTgt spid="6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fade">
                                      <p:cBhvr>
                                        <p:cTn id="6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74" grpId="0" animBg="1"/>
      <p:bldP spid="74" grpId="1" animBg="1"/>
      <p:bldP spid="75" grpId="0"/>
      <p:bldP spid="8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2062307" y="415596"/>
            <a:ext cx="3894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9. Προτεινόμενες αλλαγές</a:t>
            </a:r>
          </a:p>
        </p:txBody>
      </p:sp>
      <p:sp>
        <p:nvSpPr>
          <p:cNvPr id="3" name="Shape">
            <a:extLst>
              <a:ext uri="{FF2B5EF4-FFF2-40B4-BE49-F238E27FC236}">
                <a16:creationId xmlns:a16="http://schemas.microsoft.com/office/drawing/2014/main" id="{EE503C32-5E7C-58D2-484F-56EBEDAA93A6}"/>
              </a:ext>
            </a:extLst>
          </p:cNvPr>
          <p:cNvSpPr/>
          <p:nvPr/>
        </p:nvSpPr>
        <p:spPr>
          <a:xfrm>
            <a:off x="4492831" y="1152946"/>
            <a:ext cx="3206338" cy="5368705"/>
          </a:xfrm>
          <a:custGeom>
            <a:avLst/>
            <a:gdLst/>
            <a:ahLst/>
            <a:cxnLst>
              <a:cxn ang="0">
                <a:pos x="wd2" y="hd2"/>
              </a:cxn>
              <a:cxn ang="5400000">
                <a:pos x="wd2" y="hd2"/>
              </a:cxn>
              <a:cxn ang="10800000">
                <a:pos x="wd2" y="hd2"/>
              </a:cxn>
              <a:cxn ang="16200000">
                <a:pos x="wd2" y="hd2"/>
              </a:cxn>
            </a:cxnLst>
            <a:rect l="0" t="0" r="r" b="b"/>
            <a:pathLst>
              <a:path w="19784" h="21540" extrusionOk="0">
                <a:moveTo>
                  <a:pt x="13741" y="10676"/>
                </a:moveTo>
                <a:cubicBezTo>
                  <a:pt x="14281" y="10230"/>
                  <a:pt x="17809" y="7936"/>
                  <a:pt x="19251" y="4729"/>
                </a:cubicBezTo>
                <a:cubicBezTo>
                  <a:pt x="20693" y="1522"/>
                  <a:pt x="18856" y="795"/>
                  <a:pt x="17919" y="562"/>
                </a:cubicBezTo>
                <a:cubicBezTo>
                  <a:pt x="16981" y="328"/>
                  <a:pt x="16046" y="726"/>
                  <a:pt x="15759" y="1030"/>
                </a:cubicBezTo>
                <a:lnTo>
                  <a:pt x="15779" y="719"/>
                </a:lnTo>
                <a:cubicBezTo>
                  <a:pt x="15789" y="558"/>
                  <a:pt x="15644" y="411"/>
                  <a:pt x="15415" y="353"/>
                </a:cubicBezTo>
                <a:cubicBezTo>
                  <a:pt x="14831" y="207"/>
                  <a:pt x="13384" y="0"/>
                  <a:pt x="9892" y="0"/>
                </a:cubicBezTo>
                <a:cubicBezTo>
                  <a:pt x="6399" y="0"/>
                  <a:pt x="4955" y="207"/>
                  <a:pt x="4369" y="353"/>
                </a:cubicBezTo>
                <a:cubicBezTo>
                  <a:pt x="4140" y="411"/>
                  <a:pt x="3994" y="558"/>
                  <a:pt x="4005" y="719"/>
                </a:cubicBezTo>
                <a:lnTo>
                  <a:pt x="4025" y="1030"/>
                </a:lnTo>
                <a:cubicBezTo>
                  <a:pt x="3737" y="726"/>
                  <a:pt x="2800" y="328"/>
                  <a:pt x="1865" y="562"/>
                </a:cubicBezTo>
                <a:cubicBezTo>
                  <a:pt x="927" y="795"/>
                  <a:pt x="-907" y="1522"/>
                  <a:pt x="532" y="4729"/>
                </a:cubicBezTo>
                <a:cubicBezTo>
                  <a:pt x="1972" y="7938"/>
                  <a:pt x="5502" y="10232"/>
                  <a:pt x="6042" y="10676"/>
                </a:cubicBezTo>
                <a:cubicBezTo>
                  <a:pt x="6583" y="11120"/>
                  <a:pt x="7627" y="11870"/>
                  <a:pt x="8238" y="12362"/>
                </a:cubicBezTo>
                <a:cubicBezTo>
                  <a:pt x="8386" y="12480"/>
                  <a:pt x="8503" y="12594"/>
                  <a:pt x="8598" y="12710"/>
                </a:cubicBezTo>
                <a:lnTo>
                  <a:pt x="8552" y="12710"/>
                </a:lnTo>
                <a:cubicBezTo>
                  <a:pt x="8378" y="12710"/>
                  <a:pt x="8238" y="12801"/>
                  <a:pt x="8238" y="12914"/>
                </a:cubicBezTo>
                <a:cubicBezTo>
                  <a:pt x="8238" y="13026"/>
                  <a:pt x="8379" y="13117"/>
                  <a:pt x="8552" y="13117"/>
                </a:cubicBezTo>
                <a:lnTo>
                  <a:pt x="7744" y="13117"/>
                </a:lnTo>
                <a:cubicBezTo>
                  <a:pt x="7467" y="13117"/>
                  <a:pt x="7240" y="13265"/>
                  <a:pt x="7240" y="13445"/>
                </a:cubicBezTo>
                <a:lnTo>
                  <a:pt x="7240" y="13445"/>
                </a:lnTo>
                <a:cubicBezTo>
                  <a:pt x="7240" y="13626"/>
                  <a:pt x="7467" y="13773"/>
                  <a:pt x="7744" y="13773"/>
                </a:cubicBezTo>
                <a:lnTo>
                  <a:pt x="8552" y="13773"/>
                </a:lnTo>
                <a:cubicBezTo>
                  <a:pt x="8378" y="13773"/>
                  <a:pt x="8238" y="13864"/>
                  <a:pt x="8238" y="13977"/>
                </a:cubicBezTo>
                <a:cubicBezTo>
                  <a:pt x="8238" y="14090"/>
                  <a:pt x="8379" y="14181"/>
                  <a:pt x="8552" y="14181"/>
                </a:cubicBezTo>
                <a:lnTo>
                  <a:pt x="8766" y="14181"/>
                </a:lnTo>
                <a:cubicBezTo>
                  <a:pt x="8503" y="15049"/>
                  <a:pt x="6707" y="16394"/>
                  <a:pt x="5553" y="16808"/>
                </a:cubicBezTo>
                <a:cubicBezTo>
                  <a:pt x="4382" y="17229"/>
                  <a:pt x="4746" y="17792"/>
                  <a:pt x="4746" y="17792"/>
                </a:cubicBezTo>
                <a:cubicBezTo>
                  <a:pt x="3691" y="17792"/>
                  <a:pt x="3070" y="17861"/>
                  <a:pt x="2718" y="17929"/>
                </a:cubicBezTo>
                <a:cubicBezTo>
                  <a:pt x="2468" y="17977"/>
                  <a:pt x="2298" y="18125"/>
                  <a:pt x="2298" y="18294"/>
                </a:cubicBezTo>
                <a:lnTo>
                  <a:pt x="2298" y="20157"/>
                </a:lnTo>
                <a:cubicBezTo>
                  <a:pt x="2040" y="20157"/>
                  <a:pt x="1844" y="20175"/>
                  <a:pt x="1694" y="20202"/>
                </a:cubicBezTo>
                <a:cubicBezTo>
                  <a:pt x="1409" y="20253"/>
                  <a:pt x="1218" y="20427"/>
                  <a:pt x="1218" y="20621"/>
                </a:cubicBezTo>
                <a:lnTo>
                  <a:pt x="1218" y="20805"/>
                </a:lnTo>
                <a:cubicBezTo>
                  <a:pt x="1218" y="20971"/>
                  <a:pt x="1386" y="21118"/>
                  <a:pt x="1633" y="21163"/>
                </a:cubicBezTo>
                <a:cubicBezTo>
                  <a:pt x="3971" y="21600"/>
                  <a:pt x="9892" y="21537"/>
                  <a:pt x="9892" y="21537"/>
                </a:cubicBezTo>
                <a:cubicBezTo>
                  <a:pt x="9892" y="21537"/>
                  <a:pt x="15812" y="21598"/>
                  <a:pt x="18151" y="21163"/>
                </a:cubicBezTo>
                <a:cubicBezTo>
                  <a:pt x="18395" y="21116"/>
                  <a:pt x="18566" y="20971"/>
                  <a:pt x="18566" y="20805"/>
                </a:cubicBezTo>
                <a:lnTo>
                  <a:pt x="18566" y="20621"/>
                </a:lnTo>
                <a:cubicBezTo>
                  <a:pt x="18566" y="20429"/>
                  <a:pt x="18375" y="20255"/>
                  <a:pt x="18089" y="20202"/>
                </a:cubicBezTo>
                <a:cubicBezTo>
                  <a:pt x="17939" y="20175"/>
                  <a:pt x="17743" y="20157"/>
                  <a:pt x="17486" y="20157"/>
                </a:cubicBezTo>
                <a:lnTo>
                  <a:pt x="17486" y="18294"/>
                </a:lnTo>
                <a:cubicBezTo>
                  <a:pt x="17486" y="18125"/>
                  <a:pt x="17315" y="17977"/>
                  <a:pt x="17065" y="17929"/>
                </a:cubicBezTo>
                <a:cubicBezTo>
                  <a:pt x="16711" y="17861"/>
                  <a:pt x="16092" y="17792"/>
                  <a:pt x="15038" y="17792"/>
                </a:cubicBezTo>
                <a:cubicBezTo>
                  <a:pt x="15038" y="17792"/>
                  <a:pt x="15402" y="17230"/>
                  <a:pt x="14230" y="16808"/>
                </a:cubicBezTo>
                <a:cubicBezTo>
                  <a:pt x="13076" y="16394"/>
                  <a:pt x="11280" y="15049"/>
                  <a:pt x="11018" y="14181"/>
                </a:cubicBezTo>
                <a:lnTo>
                  <a:pt x="11232" y="14181"/>
                </a:lnTo>
                <a:cubicBezTo>
                  <a:pt x="11405" y="14181"/>
                  <a:pt x="11545" y="14090"/>
                  <a:pt x="11545" y="13977"/>
                </a:cubicBezTo>
                <a:cubicBezTo>
                  <a:pt x="11545" y="13864"/>
                  <a:pt x="11405" y="13773"/>
                  <a:pt x="11232" y="13773"/>
                </a:cubicBezTo>
                <a:lnTo>
                  <a:pt x="12039" y="13773"/>
                </a:lnTo>
                <a:cubicBezTo>
                  <a:pt x="12317" y="13773"/>
                  <a:pt x="12544" y="13626"/>
                  <a:pt x="12544" y="13445"/>
                </a:cubicBezTo>
                <a:lnTo>
                  <a:pt x="12544" y="13445"/>
                </a:lnTo>
                <a:cubicBezTo>
                  <a:pt x="12544" y="13265"/>
                  <a:pt x="12317" y="13117"/>
                  <a:pt x="12039" y="13117"/>
                </a:cubicBezTo>
                <a:lnTo>
                  <a:pt x="11232" y="13117"/>
                </a:lnTo>
                <a:cubicBezTo>
                  <a:pt x="11405" y="13117"/>
                  <a:pt x="11545" y="13026"/>
                  <a:pt x="11545" y="12914"/>
                </a:cubicBezTo>
                <a:cubicBezTo>
                  <a:pt x="11545" y="12801"/>
                  <a:pt x="11405" y="12710"/>
                  <a:pt x="11232" y="12710"/>
                </a:cubicBezTo>
                <a:lnTo>
                  <a:pt x="11186" y="12710"/>
                </a:lnTo>
                <a:cubicBezTo>
                  <a:pt x="11280" y="12594"/>
                  <a:pt x="11400" y="12480"/>
                  <a:pt x="11545" y="12362"/>
                </a:cubicBezTo>
                <a:cubicBezTo>
                  <a:pt x="12156" y="11868"/>
                  <a:pt x="13201" y="11120"/>
                  <a:pt x="13741" y="10676"/>
                </a:cubicBezTo>
                <a:close/>
                <a:moveTo>
                  <a:pt x="15792" y="2644"/>
                </a:moveTo>
                <a:cubicBezTo>
                  <a:pt x="16220" y="2783"/>
                  <a:pt x="16851" y="2930"/>
                  <a:pt x="17279" y="2710"/>
                </a:cubicBezTo>
                <a:cubicBezTo>
                  <a:pt x="17481" y="2606"/>
                  <a:pt x="17623" y="2403"/>
                  <a:pt x="17585" y="2238"/>
                </a:cubicBezTo>
                <a:cubicBezTo>
                  <a:pt x="17475" y="1779"/>
                  <a:pt x="16441" y="2210"/>
                  <a:pt x="16403" y="1731"/>
                </a:cubicBezTo>
                <a:cubicBezTo>
                  <a:pt x="16367" y="1262"/>
                  <a:pt x="19139" y="654"/>
                  <a:pt x="18456" y="3300"/>
                </a:cubicBezTo>
                <a:cubicBezTo>
                  <a:pt x="17771" y="5945"/>
                  <a:pt x="15035" y="8428"/>
                  <a:pt x="15035" y="8428"/>
                </a:cubicBezTo>
                <a:cubicBezTo>
                  <a:pt x="16080" y="6624"/>
                  <a:pt x="15792" y="2644"/>
                  <a:pt x="15792" y="2644"/>
                </a:cubicBezTo>
                <a:close/>
                <a:moveTo>
                  <a:pt x="1325" y="3300"/>
                </a:moveTo>
                <a:cubicBezTo>
                  <a:pt x="639" y="654"/>
                  <a:pt x="3414" y="1262"/>
                  <a:pt x="3378" y="1731"/>
                </a:cubicBezTo>
                <a:cubicBezTo>
                  <a:pt x="3342" y="2211"/>
                  <a:pt x="2305" y="1779"/>
                  <a:pt x="2196" y="2238"/>
                </a:cubicBezTo>
                <a:cubicBezTo>
                  <a:pt x="2158" y="2403"/>
                  <a:pt x="2300" y="2607"/>
                  <a:pt x="2502" y="2710"/>
                </a:cubicBezTo>
                <a:cubicBezTo>
                  <a:pt x="2930" y="2930"/>
                  <a:pt x="3561" y="2783"/>
                  <a:pt x="3989" y="2644"/>
                </a:cubicBezTo>
                <a:cubicBezTo>
                  <a:pt x="3989" y="2644"/>
                  <a:pt x="3701" y="6624"/>
                  <a:pt x="4746" y="8426"/>
                </a:cubicBezTo>
                <a:cubicBezTo>
                  <a:pt x="4746" y="8428"/>
                  <a:pt x="2007" y="5945"/>
                  <a:pt x="1325" y="3300"/>
                </a:cubicBezTo>
                <a:close/>
              </a:path>
            </a:pathLst>
          </a:custGeom>
          <a:solidFill>
            <a:schemeClr val="bg1">
              <a:lumMod val="85000"/>
            </a:schemeClr>
          </a:solidFill>
          <a:ln w="12700">
            <a:miter lim="400000"/>
          </a:ln>
        </p:spPr>
        <p:txBody>
          <a:bodyPr lIns="38100" tIns="38100" rIns="38100" bIns="251999" anchor="b"/>
          <a:lstStyle/>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a:p>
            <a:pPr algn="ctr">
              <a:defRPr sz="3000">
                <a:solidFill>
                  <a:srgbClr val="FFFFFF"/>
                </a:solidFill>
              </a:defRPr>
            </a:pPr>
            <a:endParaRPr lang="el-GR" sz="2300" b="1" dirty="0">
              <a:solidFill>
                <a:schemeClr val="tx1">
                  <a:lumMod val="95000"/>
                  <a:lumOff val="5000"/>
                </a:schemeClr>
              </a:solidFill>
              <a:latin typeface="Comic Sans MS" panose="030F0702030302020204" pitchFamily="66" charset="0"/>
            </a:endParaRPr>
          </a:p>
        </p:txBody>
      </p:sp>
      <p:sp>
        <p:nvSpPr>
          <p:cNvPr id="4" name="Shape">
            <a:extLst>
              <a:ext uri="{FF2B5EF4-FFF2-40B4-BE49-F238E27FC236}">
                <a16:creationId xmlns:a16="http://schemas.microsoft.com/office/drawing/2014/main" id="{66CB95A5-1D94-FFE6-8F43-5178F1BB0F91}"/>
              </a:ext>
            </a:extLst>
          </p:cNvPr>
          <p:cNvSpPr/>
          <p:nvPr/>
        </p:nvSpPr>
        <p:spPr>
          <a:xfrm>
            <a:off x="5277248" y="1359376"/>
            <a:ext cx="781820" cy="1462741"/>
          </a:xfrm>
          <a:custGeom>
            <a:avLst/>
            <a:gdLst/>
            <a:ahLst/>
            <a:cxnLst>
              <a:cxn ang="0">
                <a:pos x="wd2" y="hd2"/>
              </a:cxn>
              <a:cxn ang="5400000">
                <a:pos x="wd2" y="hd2"/>
              </a:cxn>
              <a:cxn ang="10800000">
                <a:pos x="wd2" y="hd2"/>
              </a:cxn>
              <a:cxn ang="16200000">
                <a:pos x="wd2" y="hd2"/>
              </a:cxn>
            </a:cxnLst>
            <a:rect l="0" t="0" r="r" b="b"/>
            <a:pathLst>
              <a:path w="21282" h="21600" extrusionOk="0">
                <a:moveTo>
                  <a:pt x="6818" y="16668"/>
                </a:moveTo>
                <a:cubicBezTo>
                  <a:pt x="7369" y="16991"/>
                  <a:pt x="7639" y="17400"/>
                  <a:pt x="7594" y="17832"/>
                </a:cubicBezTo>
                <a:cubicBezTo>
                  <a:pt x="7537" y="18290"/>
                  <a:pt x="7212" y="18716"/>
                  <a:pt x="6672" y="19082"/>
                </a:cubicBezTo>
                <a:cubicBezTo>
                  <a:pt x="6054" y="19491"/>
                  <a:pt x="5807" y="19826"/>
                  <a:pt x="5841" y="20216"/>
                </a:cubicBezTo>
                <a:cubicBezTo>
                  <a:pt x="5908" y="20887"/>
                  <a:pt x="6863" y="21478"/>
                  <a:pt x="8077" y="21582"/>
                </a:cubicBezTo>
                <a:cubicBezTo>
                  <a:pt x="8223" y="21594"/>
                  <a:pt x="8380" y="21600"/>
                  <a:pt x="8526" y="21600"/>
                </a:cubicBezTo>
                <a:cubicBezTo>
                  <a:pt x="10010" y="21600"/>
                  <a:pt x="11224" y="20942"/>
                  <a:pt x="11224" y="20137"/>
                </a:cubicBezTo>
                <a:cubicBezTo>
                  <a:pt x="11224" y="19777"/>
                  <a:pt x="10954" y="19430"/>
                  <a:pt x="10392" y="19082"/>
                </a:cubicBezTo>
                <a:cubicBezTo>
                  <a:pt x="9785" y="18710"/>
                  <a:pt x="9448" y="18229"/>
                  <a:pt x="9448" y="17729"/>
                </a:cubicBezTo>
                <a:cubicBezTo>
                  <a:pt x="9448" y="17729"/>
                  <a:pt x="9448" y="17710"/>
                  <a:pt x="9448" y="17710"/>
                </a:cubicBezTo>
                <a:cubicBezTo>
                  <a:pt x="9448" y="17290"/>
                  <a:pt x="9763" y="16893"/>
                  <a:pt x="10347" y="16595"/>
                </a:cubicBezTo>
                <a:cubicBezTo>
                  <a:pt x="10909" y="16308"/>
                  <a:pt x="11651" y="16150"/>
                  <a:pt x="12426" y="16150"/>
                </a:cubicBezTo>
                <a:lnTo>
                  <a:pt x="21282" y="16150"/>
                </a:lnTo>
                <a:lnTo>
                  <a:pt x="21282" y="9602"/>
                </a:lnTo>
                <a:cubicBezTo>
                  <a:pt x="21282" y="9059"/>
                  <a:pt x="20484" y="8602"/>
                  <a:pt x="19540" y="8602"/>
                </a:cubicBezTo>
                <a:cubicBezTo>
                  <a:pt x="18866" y="8602"/>
                  <a:pt x="18248" y="8736"/>
                  <a:pt x="17764" y="8962"/>
                </a:cubicBezTo>
                <a:cubicBezTo>
                  <a:pt x="16922" y="9364"/>
                  <a:pt x="16011" y="9565"/>
                  <a:pt x="15067" y="9565"/>
                </a:cubicBezTo>
                <a:cubicBezTo>
                  <a:pt x="13943" y="9565"/>
                  <a:pt x="12876" y="9297"/>
                  <a:pt x="12145" y="8834"/>
                </a:cubicBezTo>
                <a:cubicBezTo>
                  <a:pt x="11415" y="8371"/>
                  <a:pt x="11100" y="7755"/>
                  <a:pt x="11280" y="7145"/>
                </a:cubicBezTo>
                <a:cubicBezTo>
                  <a:pt x="11561" y="6194"/>
                  <a:pt x="13067" y="5462"/>
                  <a:pt x="14865" y="5414"/>
                </a:cubicBezTo>
                <a:cubicBezTo>
                  <a:pt x="14932" y="5414"/>
                  <a:pt x="15000" y="5414"/>
                  <a:pt x="15056" y="5414"/>
                </a:cubicBezTo>
                <a:cubicBezTo>
                  <a:pt x="16247" y="5414"/>
                  <a:pt x="17113" y="5731"/>
                  <a:pt x="17731" y="6005"/>
                </a:cubicBezTo>
                <a:cubicBezTo>
                  <a:pt x="18214" y="6218"/>
                  <a:pt x="18787" y="6346"/>
                  <a:pt x="19383" y="6365"/>
                </a:cubicBezTo>
                <a:cubicBezTo>
                  <a:pt x="19416" y="6365"/>
                  <a:pt x="19461" y="6365"/>
                  <a:pt x="19495" y="6365"/>
                </a:cubicBezTo>
                <a:cubicBezTo>
                  <a:pt x="20450" y="6365"/>
                  <a:pt x="21259" y="5908"/>
                  <a:pt x="21259" y="5365"/>
                </a:cubicBezTo>
                <a:lnTo>
                  <a:pt x="21259" y="0"/>
                </a:lnTo>
                <a:cubicBezTo>
                  <a:pt x="18675" y="30"/>
                  <a:pt x="7942" y="183"/>
                  <a:pt x="390" y="896"/>
                </a:cubicBezTo>
                <a:cubicBezTo>
                  <a:pt x="266" y="2329"/>
                  <a:pt x="-318" y="9748"/>
                  <a:pt x="233" y="16156"/>
                </a:cubicBezTo>
                <a:lnTo>
                  <a:pt x="1918" y="16156"/>
                </a:lnTo>
                <a:lnTo>
                  <a:pt x="4593" y="16156"/>
                </a:lnTo>
                <a:cubicBezTo>
                  <a:pt x="5447" y="16144"/>
                  <a:pt x="6256" y="16339"/>
                  <a:pt x="6818" y="16668"/>
                </a:cubicBezTo>
                <a:close/>
              </a:path>
            </a:pathLst>
          </a:custGeom>
          <a:solidFill>
            <a:schemeClr val="accent6"/>
          </a:solidFill>
          <a:ln w="12700">
            <a:miter lim="400000"/>
          </a:ln>
        </p:spPr>
        <p:txBody>
          <a:bodyPr lIns="38100" tIns="38100" rIns="38100" bIns="38100" anchor="b"/>
          <a:lstStyle/>
          <a:p>
            <a:pPr algn="ctr">
              <a:defRPr sz="3000">
                <a:solidFill>
                  <a:srgbClr val="FFFFFF"/>
                </a:solidFill>
              </a:defRPr>
            </a:pPr>
            <a:endParaRPr>
              <a:latin typeface="Comic Sans MS" panose="030F0702030302020204" pitchFamily="66" charset="0"/>
            </a:endParaRPr>
          </a:p>
        </p:txBody>
      </p:sp>
      <p:sp>
        <p:nvSpPr>
          <p:cNvPr id="5" name="Shape">
            <a:extLst>
              <a:ext uri="{FF2B5EF4-FFF2-40B4-BE49-F238E27FC236}">
                <a16:creationId xmlns:a16="http://schemas.microsoft.com/office/drawing/2014/main" id="{2C49F250-D35A-3D58-5E85-2DD748F2546C}"/>
              </a:ext>
            </a:extLst>
          </p:cNvPr>
          <p:cNvSpPr/>
          <p:nvPr/>
        </p:nvSpPr>
        <p:spPr>
          <a:xfrm>
            <a:off x="5731389" y="1359376"/>
            <a:ext cx="1150250" cy="1093237"/>
          </a:xfrm>
          <a:custGeom>
            <a:avLst/>
            <a:gdLst/>
            <a:ahLst/>
            <a:cxnLst>
              <a:cxn ang="0">
                <a:pos x="wd2" y="hd2"/>
              </a:cxn>
              <a:cxn ang="5400000">
                <a:pos x="wd2" y="hd2"/>
              </a:cxn>
              <a:cxn ang="10800000">
                <a:pos x="wd2" y="hd2"/>
              </a:cxn>
              <a:cxn ang="16200000">
                <a:pos x="wd2" y="hd2"/>
              </a:cxn>
            </a:cxnLst>
            <a:rect l="0" t="0" r="r" b="b"/>
            <a:pathLst>
              <a:path w="21318" h="21600" extrusionOk="0">
                <a:moveTo>
                  <a:pt x="6828" y="0"/>
                </a:moveTo>
                <a:lnTo>
                  <a:pt x="6828" y="7178"/>
                </a:lnTo>
                <a:cubicBezTo>
                  <a:pt x="6828" y="8369"/>
                  <a:pt x="5940" y="9348"/>
                  <a:pt x="4854" y="9348"/>
                </a:cubicBezTo>
                <a:cubicBezTo>
                  <a:pt x="4808" y="9348"/>
                  <a:pt x="4762" y="9348"/>
                  <a:pt x="4724" y="9340"/>
                </a:cubicBezTo>
                <a:cubicBezTo>
                  <a:pt x="4150" y="9299"/>
                  <a:pt x="3614" y="9063"/>
                  <a:pt x="3155" y="8671"/>
                </a:cubicBezTo>
                <a:cubicBezTo>
                  <a:pt x="2673" y="8247"/>
                  <a:pt x="2275" y="8067"/>
                  <a:pt x="1832" y="8067"/>
                </a:cubicBezTo>
                <a:cubicBezTo>
                  <a:pt x="1801" y="8067"/>
                  <a:pt x="1770" y="8067"/>
                  <a:pt x="1740" y="8067"/>
                </a:cubicBezTo>
                <a:cubicBezTo>
                  <a:pt x="898" y="8116"/>
                  <a:pt x="156" y="8810"/>
                  <a:pt x="26" y="9691"/>
                </a:cubicBezTo>
                <a:cubicBezTo>
                  <a:pt x="-66" y="10278"/>
                  <a:pt x="87" y="10841"/>
                  <a:pt x="439" y="11281"/>
                </a:cubicBezTo>
                <a:cubicBezTo>
                  <a:pt x="791" y="11722"/>
                  <a:pt x="1296" y="11966"/>
                  <a:pt x="1839" y="11966"/>
                </a:cubicBezTo>
                <a:cubicBezTo>
                  <a:pt x="2291" y="11966"/>
                  <a:pt x="2727" y="11771"/>
                  <a:pt x="3163" y="11363"/>
                </a:cubicBezTo>
                <a:cubicBezTo>
                  <a:pt x="3630" y="10922"/>
                  <a:pt x="4234" y="10678"/>
                  <a:pt x="4861" y="10678"/>
                </a:cubicBezTo>
                <a:cubicBezTo>
                  <a:pt x="4861" y="10678"/>
                  <a:pt x="4884" y="10678"/>
                  <a:pt x="4884" y="10678"/>
                </a:cubicBezTo>
                <a:cubicBezTo>
                  <a:pt x="5963" y="10678"/>
                  <a:pt x="6843" y="11648"/>
                  <a:pt x="6843" y="12839"/>
                </a:cubicBezTo>
                <a:lnTo>
                  <a:pt x="6843" y="21600"/>
                </a:lnTo>
                <a:lnTo>
                  <a:pt x="12153" y="21600"/>
                </a:lnTo>
                <a:cubicBezTo>
                  <a:pt x="12482" y="21600"/>
                  <a:pt x="12804" y="21461"/>
                  <a:pt x="13033" y="21225"/>
                </a:cubicBezTo>
                <a:cubicBezTo>
                  <a:pt x="13271" y="20988"/>
                  <a:pt x="13401" y="20670"/>
                  <a:pt x="13401" y="20336"/>
                </a:cubicBezTo>
                <a:cubicBezTo>
                  <a:pt x="13401" y="19846"/>
                  <a:pt x="13232" y="19398"/>
                  <a:pt x="12949" y="19047"/>
                </a:cubicBezTo>
                <a:cubicBezTo>
                  <a:pt x="12306" y="18272"/>
                  <a:pt x="12069" y="17432"/>
                  <a:pt x="12237" y="16551"/>
                </a:cubicBezTo>
                <a:cubicBezTo>
                  <a:pt x="12467" y="15352"/>
                  <a:pt x="13416" y="14438"/>
                  <a:pt x="14533" y="14324"/>
                </a:cubicBezTo>
                <a:cubicBezTo>
                  <a:pt x="14617" y="14316"/>
                  <a:pt x="14709" y="14308"/>
                  <a:pt x="14793" y="14308"/>
                </a:cubicBezTo>
                <a:cubicBezTo>
                  <a:pt x="16232" y="14308"/>
                  <a:pt x="17402" y="15556"/>
                  <a:pt x="17402" y="17089"/>
                </a:cubicBezTo>
                <a:cubicBezTo>
                  <a:pt x="17402" y="17954"/>
                  <a:pt x="17004" y="18582"/>
                  <a:pt x="16660" y="19031"/>
                </a:cubicBezTo>
                <a:cubicBezTo>
                  <a:pt x="16392" y="19381"/>
                  <a:pt x="16232" y="19797"/>
                  <a:pt x="16209" y="20230"/>
                </a:cubicBezTo>
                <a:cubicBezTo>
                  <a:pt x="16186" y="20572"/>
                  <a:pt x="16300" y="20907"/>
                  <a:pt x="16530" y="21160"/>
                </a:cubicBezTo>
                <a:cubicBezTo>
                  <a:pt x="16775" y="21437"/>
                  <a:pt x="17112" y="21592"/>
                  <a:pt x="17463" y="21592"/>
                </a:cubicBezTo>
                <a:lnTo>
                  <a:pt x="21159" y="21592"/>
                </a:lnTo>
                <a:cubicBezTo>
                  <a:pt x="21534" y="13019"/>
                  <a:pt x="21136" y="3092"/>
                  <a:pt x="21052" y="1175"/>
                </a:cubicBezTo>
                <a:cubicBezTo>
                  <a:pt x="15895" y="245"/>
                  <a:pt x="8588" y="41"/>
                  <a:pt x="6828" y="0"/>
                </a:cubicBezTo>
                <a:close/>
              </a:path>
            </a:pathLst>
          </a:custGeom>
          <a:solidFill>
            <a:schemeClr val="accent2"/>
          </a:solidFill>
          <a:ln w="12700">
            <a:miter lim="400000"/>
          </a:ln>
        </p:spPr>
        <p:txBody>
          <a:bodyPr lIns="38100" tIns="38100" rIns="38100" bIns="38100" anchor="b"/>
          <a:lstStyle/>
          <a:p>
            <a:pPr algn="ctr">
              <a:defRPr sz="3000">
                <a:solidFill>
                  <a:srgbClr val="FFFFFF"/>
                </a:solidFill>
              </a:defRPr>
            </a:pPr>
            <a:endParaRPr>
              <a:latin typeface="Comic Sans MS" panose="030F0702030302020204" pitchFamily="66" charset="0"/>
            </a:endParaRPr>
          </a:p>
        </p:txBody>
      </p:sp>
      <p:sp>
        <p:nvSpPr>
          <p:cNvPr id="6" name="Shape">
            <a:extLst>
              <a:ext uri="{FF2B5EF4-FFF2-40B4-BE49-F238E27FC236}">
                <a16:creationId xmlns:a16="http://schemas.microsoft.com/office/drawing/2014/main" id="{BF9D493B-5E38-EACF-DF15-7F97F06BC2D5}"/>
              </a:ext>
            </a:extLst>
          </p:cNvPr>
          <p:cNvSpPr/>
          <p:nvPr/>
        </p:nvSpPr>
        <p:spPr>
          <a:xfrm>
            <a:off x="5287641" y="2494861"/>
            <a:ext cx="1139184" cy="1412785"/>
          </a:xfrm>
          <a:custGeom>
            <a:avLst/>
            <a:gdLst/>
            <a:ahLst/>
            <a:cxnLst>
              <a:cxn ang="0">
                <a:pos x="wd2" y="hd2"/>
              </a:cxn>
              <a:cxn ang="5400000">
                <a:pos x="wd2" y="hd2"/>
              </a:cxn>
              <a:cxn ang="10800000">
                <a:pos x="wd2" y="hd2"/>
              </a:cxn>
              <a:cxn ang="16200000">
                <a:pos x="wd2" y="hd2"/>
              </a:cxn>
            </a:cxnLst>
            <a:rect l="0" t="0" r="r" b="b"/>
            <a:pathLst>
              <a:path w="21555" h="21600" extrusionOk="0">
                <a:moveTo>
                  <a:pt x="16733" y="8654"/>
                </a:moveTo>
                <a:cubicBezTo>
                  <a:pt x="17319" y="8685"/>
                  <a:pt x="17866" y="8868"/>
                  <a:pt x="18335" y="9171"/>
                </a:cubicBezTo>
                <a:cubicBezTo>
                  <a:pt x="18827" y="9500"/>
                  <a:pt x="19233" y="9639"/>
                  <a:pt x="19686" y="9639"/>
                </a:cubicBezTo>
                <a:cubicBezTo>
                  <a:pt x="20209" y="9639"/>
                  <a:pt x="20717" y="9456"/>
                  <a:pt x="21069" y="9140"/>
                </a:cubicBezTo>
                <a:cubicBezTo>
                  <a:pt x="21428" y="8818"/>
                  <a:pt x="21600" y="8408"/>
                  <a:pt x="21545" y="7972"/>
                </a:cubicBezTo>
                <a:cubicBezTo>
                  <a:pt x="21467" y="7322"/>
                  <a:pt x="20850" y="6773"/>
                  <a:pt x="20038" y="6640"/>
                </a:cubicBezTo>
                <a:cubicBezTo>
                  <a:pt x="19920" y="6621"/>
                  <a:pt x="19795" y="6609"/>
                  <a:pt x="19678" y="6609"/>
                </a:cubicBezTo>
                <a:cubicBezTo>
                  <a:pt x="19217" y="6609"/>
                  <a:pt x="18772" y="6760"/>
                  <a:pt x="18327" y="7076"/>
                </a:cubicBezTo>
                <a:cubicBezTo>
                  <a:pt x="17850" y="7417"/>
                  <a:pt x="17233" y="7606"/>
                  <a:pt x="16593" y="7606"/>
                </a:cubicBezTo>
                <a:cubicBezTo>
                  <a:pt x="16593" y="7606"/>
                  <a:pt x="16569" y="7606"/>
                  <a:pt x="16569" y="7606"/>
                </a:cubicBezTo>
                <a:cubicBezTo>
                  <a:pt x="15468" y="7606"/>
                  <a:pt x="14569" y="6855"/>
                  <a:pt x="14569" y="5933"/>
                </a:cubicBezTo>
                <a:lnTo>
                  <a:pt x="14569" y="1338"/>
                </a:lnTo>
                <a:lnTo>
                  <a:pt x="14569" y="0"/>
                </a:lnTo>
                <a:lnTo>
                  <a:pt x="8413" y="0"/>
                </a:lnTo>
                <a:cubicBezTo>
                  <a:pt x="8078" y="0"/>
                  <a:pt x="7749" y="107"/>
                  <a:pt x="7515" y="290"/>
                </a:cubicBezTo>
                <a:cubicBezTo>
                  <a:pt x="7273" y="473"/>
                  <a:pt x="7140" y="720"/>
                  <a:pt x="7140" y="978"/>
                </a:cubicBezTo>
                <a:cubicBezTo>
                  <a:pt x="7140" y="1357"/>
                  <a:pt x="7312" y="1704"/>
                  <a:pt x="7601" y="1976"/>
                </a:cubicBezTo>
                <a:cubicBezTo>
                  <a:pt x="8117" y="2449"/>
                  <a:pt x="8374" y="2960"/>
                  <a:pt x="8374" y="3491"/>
                </a:cubicBezTo>
                <a:cubicBezTo>
                  <a:pt x="8374" y="4677"/>
                  <a:pt x="7179" y="5643"/>
                  <a:pt x="5711" y="5643"/>
                </a:cubicBezTo>
                <a:cubicBezTo>
                  <a:pt x="5562" y="5643"/>
                  <a:pt x="5414" y="5630"/>
                  <a:pt x="5273" y="5611"/>
                </a:cubicBezTo>
                <a:cubicBezTo>
                  <a:pt x="4054" y="5454"/>
                  <a:pt x="3117" y="4608"/>
                  <a:pt x="3054" y="3598"/>
                </a:cubicBezTo>
                <a:cubicBezTo>
                  <a:pt x="3008" y="2872"/>
                  <a:pt x="3429" y="2354"/>
                  <a:pt x="3804" y="1988"/>
                </a:cubicBezTo>
                <a:cubicBezTo>
                  <a:pt x="4078" y="1717"/>
                  <a:pt x="4242" y="1395"/>
                  <a:pt x="4265" y="1060"/>
                </a:cubicBezTo>
                <a:cubicBezTo>
                  <a:pt x="4289" y="795"/>
                  <a:pt x="4172" y="537"/>
                  <a:pt x="3937" y="341"/>
                </a:cubicBezTo>
                <a:cubicBezTo>
                  <a:pt x="3687" y="126"/>
                  <a:pt x="3343" y="6"/>
                  <a:pt x="2984" y="6"/>
                </a:cubicBezTo>
                <a:lnTo>
                  <a:pt x="1125" y="6"/>
                </a:lnTo>
                <a:lnTo>
                  <a:pt x="0" y="6"/>
                </a:lnTo>
                <a:cubicBezTo>
                  <a:pt x="203" y="3106"/>
                  <a:pt x="562" y="5498"/>
                  <a:pt x="1070" y="7133"/>
                </a:cubicBezTo>
                <a:cubicBezTo>
                  <a:pt x="2187" y="10731"/>
                  <a:pt x="4140" y="14303"/>
                  <a:pt x="6429" y="16929"/>
                </a:cubicBezTo>
                <a:cubicBezTo>
                  <a:pt x="8226" y="18987"/>
                  <a:pt x="11077" y="21430"/>
                  <a:pt x="14577" y="21600"/>
                </a:cubicBezTo>
                <a:lnTo>
                  <a:pt x="14577" y="10320"/>
                </a:lnTo>
                <a:cubicBezTo>
                  <a:pt x="14577" y="9399"/>
                  <a:pt x="15483" y="8641"/>
                  <a:pt x="16592" y="8641"/>
                </a:cubicBezTo>
                <a:cubicBezTo>
                  <a:pt x="16639" y="8648"/>
                  <a:pt x="16686" y="8654"/>
                  <a:pt x="16733" y="8654"/>
                </a:cubicBezTo>
                <a:close/>
              </a:path>
            </a:pathLst>
          </a:custGeom>
          <a:solidFill>
            <a:schemeClr val="accent3"/>
          </a:solidFill>
          <a:ln w="12700">
            <a:miter lim="400000"/>
          </a:ln>
        </p:spPr>
        <p:txBody>
          <a:bodyPr lIns="38100" tIns="38100" rIns="38100" bIns="38100" anchor="b"/>
          <a:lstStyle/>
          <a:p>
            <a:pPr algn="ctr">
              <a:defRPr sz="3000">
                <a:solidFill>
                  <a:srgbClr val="FFFFFF"/>
                </a:solidFill>
              </a:defRPr>
            </a:pPr>
            <a:endParaRPr>
              <a:latin typeface="Comic Sans MS" panose="030F0702030302020204" pitchFamily="66" charset="0"/>
            </a:endParaRPr>
          </a:p>
        </p:txBody>
      </p:sp>
      <p:sp>
        <p:nvSpPr>
          <p:cNvPr id="7" name="Shape">
            <a:extLst>
              <a:ext uri="{FF2B5EF4-FFF2-40B4-BE49-F238E27FC236}">
                <a16:creationId xmlns:a16="http://schemas.microsoft.com/office/drawing/2014/main" id="{3097F698-E039-C8A0-A589-2BD9D39C4069}"/>
              </a:ext>
            </a:extLst>
          </p:cNvPr>
          <p:cNvSpPr/>
          <p:nvPr/>
        </p:nvSpPr>
        <p:spPr>
          <a:xfrm>
            <a:off x="6102957" y="2123287"/>
            <a:ext cx="770806" cy="1781876"/>
          </a:xfrm>
          <a:custGeom>
            <a:avLst/>
            <a:gdLst/>
            <a:ahLst/>
            <a:cxnLst>
              <a:cxn ang="0">
                <a:pos x="wd2" y="hd2"/>
              </a:cxn>
              <a:cxn ang="5400000">
                <a:pos x="wd2" y="hd2"/>
              </a:cxn>
              <a:cxn ang="10800000">
                <a:pos x="wd2" y="hd2"/>
              </a:cxn>
              <a:cxn ang="16200000">
                <a:pos x="wd2" y="hd2"/>
              </a:cxn>
            </a:cxnLst>
            <a:rect l="0" t="0" r="r" b="b"/>
            <a:pathLst>
              <a:path w="21600" h="21600" extrusionOk="0">
                <a:moveTo>
                  <a:pt x="13004" y="3093"/>
                </a:moveTo>
                <a:cubicBezTo>
                  <a:pt x="13062" y="2718"/>
                  <a:pt x="13397" y="2367"/>
                  <a:pt x="13953" y="2067"/>
                </a:cubicBezTo>
                <a:cubicBezTo>
                  <a:pt x="14554" y="1752"/>
                  <a:pt x="14809" y="1491"/>
                  <a:pt x="14809" y="1201"/>
                </a:cubicBezTo>
                <a:cubicBezTo>
                  <a:pt x="14809" y="540"/>
                  <a:pt x="13571" y="0"/>
                  <a:pt x="12032" y="0"/>
                </a:cubicBezTo>
                <a:cubicBezTo>
                  <a:pt x="11940" y="0"/>
                  <a:pt x="11847" y="0"/>
                  <a:pt x="11754" y="5"/>
                </a:cubicBezTo>
                <a:cubicBezTo>
                  <a:pt x="10563" y="55"/>
                  <a:pt x="9556" y="450"/>
                  <a:pt x="9313" y="971"/>
                </a:cubicBezTo>
                <a:cubicBezTo>
                  <a:pt x="9128" y="1351"/>
                  <a:pt x="9394" y="1707"/>
                  <a:pt x="10123" y="2062"/>
                </a:cubicBezTo>
                <a:cubicBezTo>
                  <a:pt x="10748" y="2367"/>
                  <a:pt x="11095" y="2763"/>
                  <a:pt x="11095" y="3173"/>
                </a:cubicBezTo>
                <a:cubicBezTo>
                  <a:pt x="11095" y="3173"/>
                  <a:pt x="11095" y="3188"/>
                  <a:pt x="11095" y="3188"/>
                </a:cubicBezTo>
                <a:cubicBezTo>
                  <a:pt x="11095" y="3533"/>
                  <a:pt x="10771" y="3859"/>
                  <a:pt x="10169" y="4104"/>
                </a:cubicBezTo>
                <a:cubicBezTo>
                  <a:pt x="9591" y="4339"/>
                  <a:pt x="8827" y="4469"/>
                  <a:pt x="8029" y="4469"/>
                </a:cubicBezTo>
                <a:lnTo>
                  <a:pt x="0" y="4469"/>
                </a:lnTo>
                <a:lnTo>
                  <a:pt x="0" y="5530"/>
                </a:lnTo>
                <a:lnTo>
                  <a:pt x="0" y="9173"/>
                </a:lnTo>
                <a:cubicBezTo>
                  <a:pt x="0" y="9619"/>
                  <a:pt x="821" y="9994"/>
                  <a:pt x="1793" y="9994"/>
                </a:cubicBezTo>
                <a:cubicBezTo>
                  <a:pt x="2487" y="9994"/>
                  <a:pt x="3124" y="9884"/>
                  <a:pt x="3621" y="9699"/>
                </a:cubicBezTo>
                <a:cubicBezTo>
                  <a:pt x="4489" y="9369"/>
                  <a:pt x="5426" y="9204"/>
                  <a:pt x="6398" y="9204"/>
                </a:cubicBezTo>
                <a:cubicBezTo>
                  <a:pt x="6652" y="9204"/>
                  <a:pt x="6907" y="9214"/>
                  <a:pt x="7161" y="9239"/>
                </a:cubicBezTo>
                <a:cubicBezTo>
                  <a:pt x="8862" y="9389"/>
                  <a:pt x="10158" y="10009"/>
                  <a:pt x="10320" y="10740"/>
                </a:cubicBezTo>
                <a:cubicBezTo>
                  <a:pt x="10424" y="11220"/>
                  <a:pt x="10065" y="11701"/>
                  <a:pt x="9313" y="12056"/>
                </a:cubicBezTo>
                <a:cubicBezTo>
                  <a:pt x="8561" y="12411"/>
                  <a:pt x="7497" y="12617"/>
                  <a:pt x="6398" y="12617"/>
                </a:cubicBezTo>
                <a:cubicBezTo>
                  <a:pt x="5171" y="12617"/>
                  <a:pt x="4281" y="12356"/>
                  <a:pt x="3644" y="12131"/>
                </a:cubicBezTo>
                <a:cubicBezTo>
                  <a:pt x="3147" y="11956"/>
                  <a:pt x="2557" y="11851"/>
                  <a:pt x="1944" y="11836"/>
                </a:cubicBezTo>
                <a:cubicBezTo>
                  <a:pt x="1909" y="11836"/>
                  <a:pt x="1863" y="11836"/>
                  <a:pt x="1828" y="11836"/>
                </a:cubicBezTo>
                <a:cubicBezTo>
                  <a:pt x="1354" y="11836"/>
                  <a:pt x="891" y="11921"/>
                  <a:pt x="555" y="12076"/>
                </a:cubicBezTo>
                <a:cubicBezTo>
                  <a:pt x="208" y="12231"/>
                  <a:pt x="12" y="12442"/>
                  <a:pt x="12" y="12657"/>
                </a:cubicBezTo>
                <a:lnTo>
                  <a:pt x="12" y="21600"/>
                </a:lnTo>
                <a:cubicBezTo>
                  <a:pt x="5195" y="21465"/>
                  <a:pt x="9418" y="19528"/>
                  <a:pt x="12079" y="17897"/>
                </a:cubicBezTo>
                <a:cubicBezTo>
                  <a:pt x="15468" y="15815"/>
                  <a:pt x="18361" y="12982"/>
                  <a:pt x="20015" y="10129"/>
                </a:cubicBezTo>
                <a:cubicBezTo>
                  <a:pt x="20767" y="8833"/>
                  <a:pt x="21299" y="6931"/>
                  <a:pt x="21600" y="4479"/>
                </a:cubicBezTo>
                <a:lnTo>
                  <a:pt x="16070" y="4479"/>
                </a:lnTo>
                <a:cubicBezTo>
                  <a:pt x="15214" y="4479"/>
                  <a:pt x="14381" y="4324"/>
                  <a:pt x="13802" y="4054"/>
                </a:cubicBezTo>
                <a:cubicBezTo>
                  <a:pt x="13224" y="3783"/>
                  <a:pt x="12946" y="3443"/>
                  <a:pt x="13004" y="3093"/>
                </a:cubicBezTo>
                <a:close/>
              </a:path>
            </a:pathLst>
          </a:custGeom>
          <a:solidFill>
            <a:schemeClr val="accent5"/>
          </a:solidFill>
          <a:ln w="12700">
            <a:miter lim="400000"/>
          </a:ln>
        </p:spPr>
        <p:txBody>
          <a:bodyPr lIns="38100" tIns="38100" rIns="38100" bIns="38100" anchor="b"/>
          <a:lstStyle/>
          <a:p>
            <a:pPr algn="ctr">
              <a:defRPr sz="3000">
                <a:solidFill>
                  <a:srgbClr val="FFFFFF"/>
                </a:solidFill>
              </a:defRPr>
            </a:pPr>
            <a:endParaRPr>
              <a:latin typeface="Comic Sans MS" panose="030F0702030302020204" pitchFamily="66" charset="0"/>
            </a:endParaRPr>
          </a:p>
        </p:txBody>
      </p:sp>
      <p:sp>
        <p:nvSpPr>
          <p:cNvPr id="8" name="TextBox 7">
            <a:extLst>
              <a:ext uri="{FF2B5EF4-FFF2-40B4-BE49-F238E27FC236}">
                <a16:creationId xmlns:a16="http://schemas.microsoft.com/office/drawing/2014/main" id="{B5E8D4F4-80F7-DFDE-F82F-9580A965E96A}"/>
              </a:ext>
            </a:extLst>
          </p:cNvPr>
          <p:cNvSpPr txBox="1"/>
          <p:nvPr/>
        </p:nvSpPr>
        <p:spPr>
          <a:xfrm>
            <a:off x="5477761" y="2098487"/>
            <a:ext cx="402674" cy="307777"/>
          </a:xfrm>
          <a:prstGeom prst="rect">
            <a:avLst/>
          </a:prstGeom>
          <a:noFill/>
        </p:spPr>
        <p:txBody>
          <a:bodyPr wrap="none" rtlCol="0">
            <a:spAutoFit/>
          </a:bodyPr>
          <a:lstStyle/>
          <a:p>
            <a:r>
              <a:rPr lang="en-US" sz="1400" b="1" dirty="0">
                <a:latin typeface="Comic Sans MS" panose="030F0702030302020204" pitchFamily="66" charset="0"/>
              </a:rPr>
              <a:t>01</a:t>
            </a:r>
          </a:p>
        </p:txBody>
      </p:sp>
      <p:sp>
        <p:nvSpPr>
          <p:cNvPr id="9" name="TextBox 8">
            <a:extLst>
              <a:ext uri="{FF2B5EF4-FFF2-40B4-BE49-F238E27FC236}">
                <a16:creationId xmlns:a16="http://schemas.microsoft.com/office/drawing/2014/main" id="{25C213D7-E2F6-1D78-4538-CA0934667162}"/>
              </a:ext>
            </a:extLst>
          </p:cNvPr>
          <p:cNvSpPr txBox="1"/>
          <p:nvPr/>
        </p:nvSpPr>
        <p:spPr>
          <a:xfrm>
            <a:off x="6291168" y="1544184"/>
            <a:ext cx="402674" cy="307777"/>
          </a:xfrm>
          <a:prstGeom prst="rect">
            <a:avLst/>
          </a:prstGeom>
          <a:noFill/>
        </p:spPr>
        <p:txBody>
          <a:bodyPr wrap="none" rtlCol="0">
            <a:spAutoFit/>
          </a:bodyPr>
          <a:lstStyle/>
          <a:p>
            <a:r>
              <a:rPr lang="en-US" sz="1400" b="1" dirty="0">
                <a:latin typeface="Comic Sans MS" panose="030F0702030302020204" pitchFamily="66" charset="0"/>
              </a:rPr>
              <a:t>02</a:t>
            </a:r>
          </a:p>
        </p:txBody>
      </p:sp>
      <p:sp>
        <p:nvSpPr>
          <p:cNvPr id="10" name="TextBox 9">
            <a:extLst>
              <a:ext uri="{FF2B5EF4-FFF2-40B4-BE49-F238E27FC236}">
                <a16:creationId xmlns:a16="http://schemas.microsoft.com/office/drawing/2014/main" id="{A169FF60-CB16-0058-1396-F34A080214EB}"/>
              </a:ext>
            </a:extLst>
          </p:cNvPr>
          <p:cNvSpPr txBox="1"/>
          <p:nvPr/>
        </p:nvSpPr>
        <p:spPr>
          <a:xfrm>
            <a:off x="5554568" y="2966584"/>
            <a:ext cx="402674" cy="307777"/>
          </a:xfrm>
          <a:prstGeom prst="rect">
            <a:avLst/>
          </a:prstGeom>
          <a:noFill/>
        </p:spPr>
        <p:txBody>
          <a:bodyPr wrap="none" rtlCol="0">
            <a:spAutoFit/>
          </a:bodyPr>
          <a:lstStyle/>
          <a:p>
            <a:r>
              <a:rPr lang="en-US" sz="1400" b="1" dirty="0">
                <a:latin typeface="Comic Sans MS" panose="030F0702030302020204" pitchFamily="66" charset="0"/>
              </a:rPr>
              <a:t>03</a:t>
            </a:r>
          </a:p>
        </p:txBody>
      </p:sp>
      <p:sp>
        <p:nvSpPr>
          <p:cNvPr id="11" name="TextBox 10">
            <a:extLst>
              <a:ext uri="{FF2B5EF4-FFF2-40B4-BE49-F238E27FC236}">
                <a16:creationId xmlns:a16="http://schemas.microsoft.com/office/drawing/2014/main" id="{0AE4B9D6-20B6-C65B-4211-D38846475459}"/>
              </a:ext>
            </a:extLst>
          </p:cNvPr>
          <p:cNvSpPr txBox="1"/>
          <p:nvPr/>
        </p:nvSpPr>
        <p:spPr>
          <a:xfrm>
            <a:off x="6341968" y="2547484"/>
            <a:ext cx="402674" cy="307777"/>
          </a:xfrm>
          <a:prstGeom prst="rect">
            <a:avLst/>
          </a:prstGeom>
          <a:noFill/>
        </p:spPr>
        <p:txBody>
          <a:bodyPr wrap="none" rtlCol="0">
            <a:spAutoFit/>
          </a:bodyPr>
          <a:lstStyle/>
          <a:p>
            <a:r>
              <a:rPr lang="en-US" sz="1400" b="1" dirty="0">
                <a:solidFill>
                  <a:schemeClr val="bg1"/>
                </a:solidFill>
                <a:effectLst>
                  <a:outerShdw blurRad="38100" dist="38100" dir="2700000" algn="tl">
                    <a:srgbClr val="000000">
                      <a:alpha val="43137"/>
                    </a:srgbClr>
                  </a:outerShdw>
                </a:effectLst>
                <a:latin typeface="Comic Sans MS" panose="030F0702030302020204" pitchFamily="66" charset="0"/>
              </a:rPr>
              <a:t>04</a:t>
            </a:r>
          </a:p>
        </p:txBody>
      </p:sp>
      <p:grpSp>
        <p:nvGrpSpPr>
          <p:cNvPr id="12" name="Group 13">
            <a:extLst>
              <a:ext uri="{FF2B5EF4-FFF2-40B4-BE49-F238E27FC236}">
                <a16:creationId xmlns:a16="http://schemas.microsoft.com/office/drawing/2014/main" id="{35EBEAA5-613B-E472-5167-D9196CF8EB84}"/>
              </a:ext>
            </a:extLst>
          </p:cNvPr>
          <p:cNvGrpSpPr/>
          <p:nvPr/>
        </p:nvGrpSpPr>
        <p:grpSpPr>
          <a:xfrm>
            <a:off x="7582832" y="3330232"/>
            <a:ext cx="3470947" cy="2277547"/>
            <a:chOff x="8448996" y="848663"/>
            <a:chExt cx="3470947" cy="2277547"/>
          </a:xfrm>
        </p:grpSpPr>
        <p:sp>
          <p:nvSpPr>
            <p:cNvPr id="13" name="TextBox 12">
              <a:extLst>
                <a:ext uri="{FF2B5EF4-FFF2-40B4-BE49-F238E27FC236}">
                  <a16:creationId xmlns:a16="http://schemas.microsoft.com/office/drawing/2014/main" id="{35F4F454-6A55-0061-969C-BE2D25257C4F}"/>
                </a:ext>
              </a:extLst>
            </p:cNvPr>
            <p:cNvSpPr txBox="1"/>
            <p:nvPr/>
          </p:nvSpPr>
          <p:spPr>
            <a:xfrm>
              <a:off x="8448996" y="848663"/>
              <a:ext cx="3470947" cy="1077218"/>
            </a:xfrm>
            <a:prstGeom prst="rect">
              <a:avLst/>
            </a:prstGeom>
            <a:noFill/>
          </p:spPr>
          <p:txBody>
            <a:bodyPr wrap="square" lIns="0" rIns="0" rtlCol="0" anchor="b">
              <a:spAutoFit/>
            </a:bodyPr>
            <a:lstStyle/>
            <a:p>
              <a:r>
                <a:rPr lang="el-GR" sz="3200" b="1" noProof="1">
                  <a:solidFill>
                    <a:schemeClr val="accent5"/>
                  </a:solidFill>
                  <a:latin typeface="Comic Sans MS" panose="030F0702030302020204" pitchFamily="66" charset="0"/>
                </a:rPr>
                <a:t>ΑΝΑΝΕΩΣΗ ΠΕΡΙΕΧΟΜΕΝΟΥ</a:t>
              </a:r>
              <a:endParaRPr lang="en-US" sz="3200" b="1" noProof="1">
                <a:solidFill>
                  <a:schemeClr val="accent5"/>
                </a:solidFill>
                <a:latin typeface="Comic Sans MS" panose="030F0702030302020204" pitchFamily="66" charset="0"/>
              </a:endParaRPr>
            </a:p>
          </p:txBody>
        </p:sp>
        <p:sp>
          <p:nvSpPr>
            <p:cNvPr id="14" name="TextBox 13">
              <a:extLst>
                <a:ext uri="{FF2B5EF4-FFF2-40B4-BE49-F238E27FC236}">
                  <a16:creationId xmlns:a16="http://schemas.microsoft.com/office/drawing/2014/main" id="{4C83663D-4986-869E-91E0-AE01204F0283}"/>
                </a:ext>
              </a:extLst>
            </p:cNvPr>
            <p:cNvSpPr txBox="1"/>
            <p:nvPr/>
          </p:nvSpPr>
          <p:spPr>
            <a:xfrm>
              <a:off x="8921977" y="1925881"/>
              <a:ext cx="2926080" cy="1200329"/>
            </a:xfrm>
            <a:prstGeom prst="rect">
              <a:avLst/>
            </a:prstGeom>
            <a:noFill/>
          </p:spPr>
          <p:txBody>
            <a:bodyPr wrap="square" lIns="0" rIns="0" rtlCol="0" anchor="t">
              <a:spAutoFit/>
            </a:bodyPr>
            <a:lstStyle>
              <a:defPPr>
                <a:defRPr lang="el-GR"/>
              </a:defPPr>
              <a:lvl1pPr algn="just">
                <a:defRPr sz="1600">
                  <a:solidFill>
                    <a:schemeClr val="bg2"/>
                  </a:solidFill>
                  <a:latin typeface="Comic Sans MS" panose="030F0702030302020204" pitchFamily="66" charset="0"/>
                </a:defRPr>
              </a:lvl1pPr>
            </a:lstStyle>
            <a:p>
              <a:pPr algn="r"/>
              <a:r>
                <a:rPr lang="el-GR" dirty="0"/>
                <a:t>Αγορά δικαιωμάτων προβολής σειρών με διαχρονική αξία σε κάθε χώρα</a:t>
              </a:r>
              <a:endParaRPr lang="en-US" noProof="1"/>
            </a:p>
          </p:txBody>
        </p:sp>
      </p:grpSp>
      <p:grpSp>
        <p:nvGrpSpPr>
          <p:cNvPr id="15" name="Group 16">
            <a:extLst>
              <a:ext uri="{FF2B5EF4-FFF2-40B4-BE49-F238E27FC236}">
                <a16:creationId xmlns:a16="http://schemas.microsoft.com/office/drawing/2014/main" id="{ED0B178A-AE7E-B1F7-1B07-0D9F19DEAC23}"/>
              </a:ext>
            </a:extLst>
          </p:cNvPr>
          <p:cNvGrpSpPr/>
          <p:nvPr/>
        </p:nvGrpSpPr>
        <p:grpSpPr>
          <a:xfrm>
            <a:off x="-291158" y="3720108"/>
            <a:ext cx="5131861" cy="1475531"/>
            <a:chOff x="-1708924" y="2357415"/>
            <a:chExt cx="5131861" cy="1475531"/>
          </a:xfrm>
        </p:grpSpPr>
        <p:sp>
          <p:nvSpPr>
            <p:cNvPr id="16" name="TextBox 15">
              <a:extLst>
                <a:ext uri="{FF2B5EF4-FFF2-40B4-BE49-F238E27FC236}">
                  <a16:creationId xmlns:a16="http://schemas.microsoft.com/office/drawing/2014/main" id="{4CA5B5FD-5A96-8FDD-CF2D-93BFA76AD4C4}"/>
                </a:ext>
              </a:extLst>
            </p:cNvPr>
            <p:cNvSpPr txBox="1"/>
            <p:nvPr/>
          </p:nvSpPr>
          <p:spPr>
            <a:xfrm>
              <a:off x="-1708924" y="2357415"/>
              <a:ext cx="5131861" cy="954107"/>
            </a:xfrm>
            <a:prstGeom prst="rect">
              <a:avLst/>
            </a:prstGeom>
            <a:noFill/>
          </p:spPr>
          <p:txBody>
            <a:bodyPr wrap="square" lIns="0" rIns="0" rtlCol="0" anchor="b">
              <a:spAutoFit/>
            </a:bodyPr>
            <a:lstStyle/>
            <a:p>
              <a:pPr algn="r"/>
              <a:r>
                <a:rPr lang="el-GR" sz="2800" b="1" noProof="1">
                  <a:solidFill>
                    <a:schemeClr val="accent3">
                      <a:lumMod val="75000"/>
                    </a:schemeClr>
                  </a:solidFill>
                  <a:latin typeface="Comic Sans MS" panose="030F0702030302020204" pitchFamily="66" charset="0"/>
                </a:rPr>
                <a:t>ΔΙΑΧΕΙΡΙΣΗ ΠΑΚΕΤΩΝ ΣΥΝΔΡΟΜΩΝ</a:t>
              </a:r>
              <a:endParaRPr lang="en-US" sz="2800" b="1" noProof="1">
                <a:solidFill>
                  <a:schemeClr val="accent3">
                    <a:lumMod val="75000"/>
                  </a:schemeClr>
                </a:solidFill>
                <a:latin typeface="Comic Sans MS" panose="030F0702030302020204" pitchFamily="66" charset="0"/>
              </a:endParaRPr>
            </a:p>
          </p:txBody>
        </p:sp>
        <p:sp>
          <p:nvSpPr>
            <p:cNvPr id="17" name="TextBox 16">
              <a:extLst>
                <a:ext uri="{FF2B5EF4-FFF2-40B4-BE49-F238E27FC236}">
                  <a16:creationId xmlns:a16="http://schemas.microsoft.com/office/drawing/2014/main" id="{EAE83A88-324B-0156-65C8-C361A91D9C21}"/>
                </a:ext>
              </a:extLst>
            </p:cNvPr>
            <p:cNvSpPr txBox="1"/>
            <p:nvPr/>
          </p:nvSpPr>
          <p:spPr>
            <a:xfrm>
              <a:off x="332936" y="3248171"/>
              <a:ext cx="2926080" cy="584775"/>
            </a:xfrm>
            <a:prstGeom prst="rect">
              <a:avLst/>
            </a:prstGeom>
            <a:noFill/>
          </p:spPr>
          <p:txBody>
            <a:bodyPr wrap="square" lIns="0" rIns="0" rtlCol="0" anchor="t">
              <a:spAutoFit/>
            </a:bodyPr>
            <a:lstStyle/>
            <a:p>
              <a:r>
                <a:rPr lang="el-GR" sz="1600" noProof="1">
                  <a:solidFill>
                    <a:schemeClr val="bg2"/>
                  </a:solidFill>
                  <a:latin typeface="Comic Sans MS" panose="030F0702030302020204" pitchFamily="66" charset="0"/>
                </a:rPr>
                <a:t>Εισαγωγή δωρεάν έκδοσης της πλατφόρμας με διαφημίσεις</a:t>
              </a:r>
              <a:endParaRPr lang="en-US" sz="1600" noProof="1">
                <a:solidFill>
                  <a:schemeClr val="bg2"/>
                </a:solidFill>
                <a:latin typeface="Comic Sans MS" panose="030F0702030302020204" pitchFamily="66" charset="0"/>
              </a:endParaRPr>
            </a:p>
          </p:txBody>
        </p:sp>
      </p:grpSp>
      <p:grpSp>
        <p:nvGrpSpPr>
          <p:cNvPr id="18" name="Group 19">
            <a:extLst>
              <a:ext uri="{FF2B5EF4-FFF2-40B4-BE49-F238E27FC236}">
                <a16:creationId xmlns:a16="http://schemas.microsoft.com/office/drawing/2014/main" id="{6C01B811-4687-9769-1728-C5F3BEC0D6D6}"/>
              </a:ext>
            </a:extLst>
          </p:cNvPr>
          <p:cNvGrpSpPr/>
          <p:nvPr/>
        </p:nvGrpSpPr>
        <p:grpSpPr>
          <a:xfrm>
            <a:off x="7908692" y="1208680"/>
            <a:ext cx="3706384" cy="1905706"/>
            <a:chOff x="8921977" y="851172"/>
            <a:chExt cx="3706384" cy="1905706"/>
          </a:xfrm>
        </p:grpSpPr>
        <p:sp>
          <p:nvSpPr>
            <p:cNvPr id="25" name="TextBox 24">
              <a:extLst>
                <a:ext uri="{FF2B5EF4-FFF2-40B4-BE49-F238E27FC236}">
                  <a16:creationId xmlns:a16="http://schemas.microsoft.com/office/drawing/2014/main" id="{009C63ED-1233-2D87-133A-E1DCFAE78CB4}"/>
                </a:ext>
              </a:extLst>
            </p:cNvPr>
            <p:cNvSpPr txBox="1"/>
            <p:nvPr/>
          </p:nvSpPr>
          <p:spPr>
            <a:xfrm>
              <a:off x="8921977" y="851172"/>
              <a:ext cx="3706384" cy="1077218"/>
            </a:xfrm>
            <a:prstGeom prst="rect">
              <a:avLst/>
            </a:prstGeom>
            <a:noFill/>
          </p:spPr>
          <p:txBody>
            <a:bodyPr wrap="square" lIns="0" rIns="0" rtlCol="0" anchor="b">
              <a:spAutoFit/>
            </a:bodyPr>
            <a:lstStyle/>
            <a:p>
              <a:r>
                <a:rPr lang="el-GR" sz="3200" b="1" noProof="1">
                  <a:solidFill>
                    <a:schemeClr val="accent2"/>
                  </a:solidFill>
                  <a:latin typeface="Comic Sans MS" panose="030F0702030302020204" pitchFamily="66" charset="0"/>
                </a:rPr>
                <a:t>ΑΝΘΡΩΠΙΝΟΙ ΠΟΡΟΙ</a:t>
              </a:r>
              <a:endParaRPr lang="en-US" sz="3200" b="1" noProof="1">
                <a:solidFill>
                  <a:schemeClr val="accent2"/>
                </a:solidFill>
                <a:latin typeface="Comic Sans MS" panose="030F0702030302020204" pitchFamily="66" charset="0"/>
              </a:endParaRPr>
            </a:p>
          </p:txBody>
        </p:sp>
        <p:sp>
          <p:nvSpPr>
            <p:cNvPr id="26" name="TextBox 25">
              <a:extLst>
                <a:ext uri="{FF2B5EF4-FFF2-40B4-BE49-F238E27FC236}">
                  <a16:creationId xmlns:a16="http://schemas.microsoft.com/office/drawing/2014/main" id="{F98D851C-E621-034B-45B7-063D2B441B00}"/>
                </a:ext>
              </a:extLst>
            </p:cNvPr>
            <p:cNvSpPr txBox="1"/>
            <p:nvPr/>
          </p:nvSpPr>
          <p:spPr>
            <a:xfrm>
              <a:off x="8921977" y="1925881"/>
              <a:ext cx="3639958" cy="830997"/>
            </a:xfrm>
            <a:prstGeom prst="rect">
              <a:avLst/>
            </a:prstGeom>
            <a:noFill/>
          </p:spPr>
          <p:txBody>
            <a:bodyPr wrap="square" lIns="0" rIns="0" rtlCol="0" anchor="t">
              <a:spAutoFit/>
            </a:bodyPr>
            <a:lstStyle/>
            <a:p>
              <a:pPr algn="r"/>
              <a:r>
                <a:rPr lang="el-GR" sz="1600" noProof="1">
                  <a:solidFill>
                    <a:schemeClr val="bg2"/>
                  </a:solidFill>
                  <a:latin typeface="Comic Sans MS" panose="030F0702030302020204" pitchFamily="66" charset="0"/>
                </a:rPr>
                <a:t>Πρόσληψη εξειδικευμένου στο Virtual Reality προσωπικού για την ανάπτυξη λογισμικού και εξοπλισμού</a:t>
              </a:r>
              <a:endParaRPr lang="en-US" sz="1600" noProof="1">
                <a:solidFill>
                  <a:schemeClr val="bg2"/>
                </a:solidFill>
                <a:latin typeface="Comic Sans MS" panose="030F0702030302020204" pitchFamily="66" charset="0"/>
              </a:endParaRPr>
            </a:p>
          </p:txBody>
        </p:sp>
      </p:grpSp>
      <p:grpSp>
        <p:nvGrpSpPr>
          <p:cNvPr id="27" name="Group 22">
            <a:extLst>
              <a:ext uri="{FF2B5EF4-FFF2-40B4-BE49-F238E27FC236}">
                <a16:creationId xmlns:a16="http://schemas.microsoft.com/office/drawing/2014/main" id="{50B72935-27C6-D5BC-C1C3-0DB59D38A40D}"/>
              </a:ext>
            </a:extLst>
          </p:cNvPr>
          <p:cNvGrpSpPr/>
          <p:nvPr/>
        </p:nvGrpSpPr>
        <p:grpSpPr>
          <a:xfrm>
            <a:off x="934611" y="1323274"/>
            <a:ext cx="2926080" cy="2028816"/>
            <a:chOff x="332936" y="2135324"/>
            <a:chExt cx="2926080" cy="2028816"/>
          </a:xfrm>
        </p:grpSpPr>
        <p:sp>
          <p:nvSpPr>
            <p:cNvPr id="29" name="TextBox 28">
              <a:extLst>
                <a:ext uri="{FF2B5EF4-FFF2-40B4-BE49-F238E27FC236}">
                  <a16:creationId xmlns:a16="http://schemas.microsoft.com/office/drawing/2014/main" id="{6715D504-82E6-1B73-6D75-4ACDF2E7358C}"/>
                </a:ext>
              </a:extLst>
            </p:cNvPr>
            <p:cNvSpPr txBox="1"/>
            <p:nvPr/>
          </p:nvSpPr>
          <p:spPr>
            <a:xfrm>
              <a:off x="332936" y="2135324"/>
              <a:ext cx="2926080" cy="954107"/>
            </a:xfrm>
            <a:prstGeom prst="rect">
              <a:avLst/>
            </a:prstGeom>
            <a:noFill/>
          </p:spPr>
          <p:txBody>
            <a:bodyPr wrap="square" lIns="0" rIns="0" rtlCol="0" anchor="b">
              <a:spAutoFit/>
            </a:bodyPr>
            <a:lstStyle/>
            <a:p>
              <a:pPr algn="r"/>
              <a:r>
                <a:rPr lang="el-GR" sz="2800" b="1" noProof="1">
                  <a:solidFill>
                    <a:schemeClr val="accent6">
                      <a:lumMod val="75000"/>
                    </a:schemeClr>
                  </a:solidFill>
                  <a:latin typeface="Comic Sans MS" panose="030F0702030302020204" pitchFamily="66" charset="0"/>
                </a:rPr>
                <a:t>ΟΡΓΑΝΩΣΗ ΕΠΙΧΕΙΡΗΣΗΣ</a:t>
              </a:r>
              <a:endParaRPr lang="en-US" sz="2800" b="1" noProof="1">
                <a:solidFill>
                  <a:schemeClr val="accent6">
                    <a:lumMod val="75000"/>
                  </a:schemeClr>
                </a:solidFill>
                <a:latin typeface="Comic Sans MS" panose="030F0702030302020204" pitchFamily="66" charset="0"/>
              </a:endParaRPr>
            </a:p>
          </p:txBody>
        </p:sp>
        <p:sp>
          <p:nvSpPr>
            <p:cNvPr id="30" name="TextBox 29">
              <a:extLst>
                <a:ext uri="{FF2B5EF4-FFF2-40B4-BE49-F238E27FC236}">
                  <a16:creationId xmlns:a16="http://schemas.microsoft.com/office/drawing/2014/main" id="{DF4A88E4-F767-DAB8-06EF-713C268AE7CD}"/>
                </a:ext>
              </a:extLst>
            </p:cNvPr>
            <p:cNvSpPr txBox="1"/>
            <p:nvPr/>
          </p:nvSpPr>
          <p:spPr>
            <a:xfrm>
              <a:off x="332936" y="3086922"/>
              <a:ext cx="2926080" cy="1077218"/>
            </a:xfrm>
            <a:prstGeom prst="rect">
              <a:avLst/>
            </a:prstGeom>
            <a:noFill/>
          </p:spPr>
          <p:txBody>
            <a:bodyPr wrap="square" lIns="0" rIns="0" rtlCol="0" anchor="t">
              <a:spAutoFit/>
            </a:bodyPr>
            <a:lstStyle/>
            <a:p>
              <a:r>
                <a:rPr lang="el-GR" sz="1600" noProof="1">
                  <a:solidFill>
                    <a:schemeClr val="bg2"/>
                  </a:solidFill>
                  <a:latin typeface="Comic Sans MS" panose="030F0702030302020204" pitchFamily="66" charset="0"/>
                </a:rPr>
                <a:t>Συγκρότηση διαλειτουργικών ομάδων με αυτόνομη λειτουργία και συχνή ανατροφοδότηση για την διαχείριση των παραγωγών</a:t>
              </a:r>
            </a:p>
          </p:txBody>
        </p:sp>
      </p:grpSp>
      <p:sp>
        <p:nvSpPr>
          <p:cNvPr id="31" name="Rectangle: Rounded Corners 25">
            <a:extLst>
              <a:ext uri="{FF2B5EF4-FFF2-40B4-BE49-F238E27FC236}">
                <a16:creationId xmlns:a16="http://schemas.microsoft.com/office/drawing/2014/main" id="{1005DB03-E38F-EE5F-F5CC-4FE7370E0EAF}"/>
              </a:ext>
            </a:extLst>
          </p:cNvPr>
          <p:cNvSpPr/>
          <p:nvPr/>
        </p:nvSpPr>
        <p:spPr>
          <a:xfrm>
            <a:off x="304618" y="1910966"/>
            <a:ext cx="405366" cy="40536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lumMod val="85000"/>
                    <a:lumOff val="15000"/>
                  </a:schemeClr>
                </a:solidFill>
                <a:latin typeface="Comic Sans MS" panose="030F0702030302020204" pitchFamily="66" charset="0"/>
              </a:rPr>
              <a:t>1</a:t>
            </a:r>
          </a:p>
        </p:txBody>
      </p:sp>
      <p:sp>
        <p:nvSpPr>
          <p:cNvPr id="32" name="Rectangle: Rounded Corners 26">
            <a:extLst>
              <a:ext uri="{FF2B5EF4-FFF2-40B4-BE49-F238E27FC236}">
                <a16:creationId xmlns:a16="http://schemas.microsoft.com/office/drawing/2014/main" id="{2A06E12D-704B-AA63-3998-0BE8BDC585B1}"/>
              </a:ext>
            </a:extLst>
          </p:cNvPr>
          <p:cNvSpPr/>
          <p:nvPr/>
        </p:nvSpPr>
        <p:spPr>
          <a:xfrm>
            <a:off x="271429" y="4330043"/>
            <a:ext cx="405366" cy="40536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85000"/>
                    <a:lumOff val="15000"/>
                  </a:schemeClr>
                </a:solidFill>
                <a:latin typeface="Comic Sans MS" panose="030F0702030302020204" pitchFamily="66" charset="0"/>
              </a:rPr>
              <a:t>3</a:t>
            </a:r>
          </a:p>
        </p:txBody>
      </p:sp>
      <p:sp>
        <p:nvSpPr>
          <p:cNvPr id="33" name="Rectangle: Rounded Corners 27">
            <a:extLst>
              <a:ext uri="{FF2B5EF4-FFF2-40B4-BE49-F238E27FC236}">
                <a16:creationId xmlns:a16="http://schemas.microsoft.com/office/drawing/2014/main" id="{B13127E3-4C25-229B-E8BF-1D8C45CC0A9E}"/>
              </a:ext>
            </a:extLst>
          </p:cNvPr>
          <p:cNvSpPr/>
          <p:nvPr/>
        </p:nvSpPr>
        <p:spPr>
          <a:xfrm>
            <a:off x="11285310" y="3916184"/>
            <a:ext cx="405366" cy="4053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a:solidFill>
                  <a:schemeClr val="bg1"/>
                </a:solidFill>
                <a:latin typeface="Comic Sans MS" panose="030F0702030302020204" pitchFamily="66" charset="0"/>
              </a:rPr>
              <a:t>4</a:t>
            </a:r>
          </a:p>
        </p:txBody>
      </p:sp>
      <p:sp>
        <p:nvSpPr>
          <p:cNvPr id="34" name="Rectangle: Rounded Corners 28">
            <a:extLst>
              <a:ext uri="{FF2B5EF4-FFF2-40B4-BE49-F238E27FC236}">
                <a16:creationId xmlns:a16="http://schemas.microsoft.com/office/drawing/2014/main" id="{585E038B-233F-1129-67C9-D457164C06FC}"/>
              </a:ext>
            </a:extLst>
          </p:cNvPr>
          <p:cNvSpPr/>
          <p:nvPr/>
        </p:nvSpPr>
        <p:spPr>
          <a:xfrm>
            <a:off x="11670900" y="1657235"/>
            <a:ext cx="405366" cy="40536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tx1">
                    <a:lumMod val="85000"/>
                    <a:lumOff val="15000"/>
                  </a:schemeClr>
                </a:solidFill>
                <a:latin typeface="Comic Sans MS" panose="030F0702030302020204" pitchFamily="66" charset="0"/>
              </a:rPr>
              <a:t>2</a:t>
            </a:r>
          </a:p>
        </p:txBody>
      </p:sp>
      <p:sp>
        <p:nvSpPr>
          <p:cNvPr id="35" name="TextBox 34">
            <a:extLst>
              <a:ext uri="{FF2B5EF4-FFF2-40B4-BE49-F238E27FC236}">
                <a16:creationId xmlns:a16="http://schemas.microsoft.com/office/drawing/2014/main" id="{EF0C03F0-781F-78A4-01E0-3600325B1F5F}"/>
              </a:ext>
            </a:extLst>
          </p:cNvPr>
          <p:cNvSpPr txBox="1"/>
          <p:nvPr/>
        </p:nvSpPr>
        <p:spPr>
          <a:xfrm>
            <a:off x="9246316" y="6541734"/>
            <a:ext cx="4404375" cy="307777"/>
          </a:xfrm>
          <a:prstGeom prst="rect">
            <a:avLst/>
          </a:prstGeom>
          <a:noFill/>
        </p:spPr>
        <p:txBody>
          <a:bodyPr wrap="square">
            <a:spAutoFit/>
          </a:bodyPr>
          <a:lstStyle/>
          <a:p>
            <a:r>
              <a:rPr lang="en-US" sz="1400" dirty="0">
                <a:solidFill>
                  <a:schemeClr val="bg1"/>
                </a:solidFill>
                <a:highlight>
                  <a:srgbClr val="800000"/>
                </a:highlight>
                <a:latin typeface="Comic Sans MS" panose="030F0702030302020204" pitchFamily="66" charset="0"/>
              </a:rPr>
              <a:t>© Copyright </a:t>
            </a:r>
            <a:r>
              <a:rPr lang="en-US" sz="1400" b="1" dirty="0">
                <a:solidFill>
                  <a:schemeClr val="bg1"/>
                </a:solidFill>
                <a:highlight>
                  <a:srgbClr val="800000"/>
                </a:highlight>
                <a:latin typeface="Comic Sans MS" panose="030F0702030302020204" pitchFamily="66" charset="0"/>
              </a:rPr>
              <a:t>PresentationGO.com</a:t>
            </a:r>
            <a:r>
              <a:rPr lang="en-US" sz="1400" dirty="0">
                <a:solidFill>
                  <a:schemeClr val="bg1"/>
                </a:solidFill>
                <a:highlight>
                  <a:srgbClr val="800000"/>
                </a:highlight>
                <a:latin typeface="Comic Sans MS" panose="030F0702030302020204" pitchFamily="66" charset="0"/>
              </a:rPr>
              <a:t> </a:t>
            </a:r>
            <a:endParaRPr lang="el-GR" sz="1400" dirty="0">
              <a:solidFill>
                <a:schemeClr val="bg1"/>
              </a:solidFill>
              <a:highlight>
                <a:srgbClr val="800000"/>
              </a:highlight>
              <a:latin typeface="Comic Sans MS" panose="030F0702030302020204" pitchFamily="66" charset="0"/>
            </a:endParaRPr>
          </a:p>
        </p:txBody>
      </p:sp>
    </p:spTree>
    <p:extLst>
      <p:ext uri="{BB962C8B-B14F-4D97-AF65-F5344CB8AC3E}">
        <p14:creationId xmlns:p14="http://schemas.microsoft.com/office/powerpoint/2010/main" val="16167231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500"/>
                            </p:stCondLst>
                            <p:childTnLst>
                              <p:par>
                                <p:cTn id="50" presetID="53" presetClass="entr" presetSubtype="16"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Effect transition="in" filter="fade">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500"/>
                            </p:stCondLst>
                            <p:childTnLst>
                              <p:par>
                                <p:cTn id="69" presetID="53" presetClass="entr" presetSubtype="16" fill="hold" nodeType="after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p:cTn id="71" dur="500" fill="hold"/>
                                        <p:tgtEl>
                                          <p:spTgt spid="12"/>
                                        </p:tgtEl>
                                        <p:attrNameLst>
                                          <p:attrName>ppt_w</p:attrName>
                                        </p:attrNameLst>
                                      </p:cBhvr>
                                      <p:tavLst>
                                        <p:tav tm="0">
                                          <p:val>
                                            <p:fltVal val="0"/>
                                          </p:val>
                                        </p:tav>
                                        <p:tav tm="100000">
                                          <p:val>
                                            <p:strVal val="#ppt_w"/>
                                          </p:val>
                                        </p:tav>
                                      </p:tavLst>
                                    </p:anim>
                                    <p:anim calcmode="lin" valueType="num">
                                      <p:cBhvr>
                                        <p:cTn id="72" dur="500" fill="hold"/>
                                        <p:tgtEl>
                                          <p:spTgt spid="12"/>
                                        </p:tgtEl>
                                        <p:attrNameLst>
                                          <p:attrName>ppt_h</p:attrName>
                                        </p:attrNameLst>
                                      </p:cBhvr>
                                      <p:tavLst>
                                        <p:tav tm="0">
                                          <p:val>
                                            <p:fltVal val="0"/>
                                          </p:val>
                                        </p:tav>
                                        <p:tav tm="100000">
                                          <p:val>
                                            <p:strVal val="#ppt_h"/>
                                          </p:val>
                                        </p:tav>
                                      </p:tavLst>
                                    </p:anim>
                                    <p:animEffect transition="in" filter="fade">
                                      <p:cBhvr>
                                        <p:cTn id="73" dur="500"/>
                                        <p:tgtEl>
                                          <p:spTgt spid="1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 calcmode="lin" valueType="num">
                                      <p:cBhvr>
                                        <p:cTn id="76" dur="500" fill="hold"/>
                                        <p:tgtEl>
                                          <p:spTgt spid="33"/>
                                        </p:tgtEl>
                                        <p:attrNameLst>
                                          <p:attrName>ppt_w</p:attrName>
                                        </p:attrNameLst>
                                      </p:cBhvr>
                                      <p:tavLst>
                                        <p:tav tm="0">
                                          <p:val>
                                            <p:fltVal val="0"/>
                                          </p:val>
                                        </p:tav>
                                        <p:tav tm="100000">
                                          <p:val>
                                            <p:strVal val="#ppt_w"/>
                                          </p:val>
                                        </p:tav>
                                      </p:tavLst>
                                    </p:anim>
                                    <p:anim calcmode="lin" valueType="num">
                                      <p:cBhvr>
                                        <p:cTn id="77" dur="500" fill="hold"/>
                                        <p:tgtEl>
                                          <p:spTgt spid="33"/>
                                        </p:tgtEl>
                                        <p:attrNameLst>
                                          <p:attrName>ppt_h</p:attrName>
                                        </p:attrNameLst>
                                      </p:cBhvr>
                                      <p:tavLst>
                                        <p:tav tm="0">
                                          <p:val>
                                            <p:fltVal val="0"/>
                                          </p:val>
                                        </p:tav>
                                        <p:tav tm="100000">
                                          <p:val>
                                            <p:strVal val="#ppt_h"/>
                                          </p:val>
                                        </p:tav>
                                      </p:tavLst>
                                    </p:anim>
                                    <p:animEffect transition="in" filter="fade">
                                      <p:cBhvr>
                                        <p:cTn id="7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31" grpId="0" animBg="1"/>
      <p:bldP spid="32" grpId="0" animBg="1"/>
      <p:bldP spid="33"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692411" y="462331"/>
            <a:ext cx="3894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rPr>
              <a:t>10. Συμπεράσματα</a:t>
            </a:r>
          </a:p>
        </p:txBody>
      </p:sp>
      <p:grpSp>
        <p:nvGrpSpPr>
          <p:cNvPr id="31" name="Ομάδα 30">
            <a:extLst>
              <a:ext uri="{FF2B5EF4-FFF2-40B4-BE49-F238E27FC236}">
                <a16:creationId xmlns:a16="http://schemas.microsoft.com/office/drawing/2014/main" id="{0DE29A29-CFEA-998A-2A45-45399BBA0523}"/>
              </a:ext>
            </a:extLst>
          </p:cNvPr>
          <p:cNvGrpSpPr/>
          <p:nvPr/>
        </p:nvGrpSpPr>
        <p:grpSpPr>
          <a:xfrm rot="10800000">
            <a:off x="8662022" y="831663"/>
            <a:ext cx="2297955" cy="5925729"/>
            <a:chOff x="2525633" y="967845"/>
            <a:chExt cx="1937751" cy="5338066"/>
          </a:xfrm>
        </p:grpSpPr>
        <p:sp>
          <p:nvSpPr>
            <p:cNvPr id="3" name="Freeform: Shape 88">
              <a:extLst>
                <a:ext uri="{FF2B5EF4-FFF2-40B4-BE49-F238E27FC236}">
                  <a16:creationId xmlns:a16="http://schemas.microsoft.com/office/drawing/2014/main" id="{BBEEAD3D-FCFD-E8ED-216C-451D0B98D3C2}"/>
                </a:ext>
              </a:extLst>
            </p:cNvPr>
            <p:cNvSpPr/>
            <p:nvPr/>
          </p:nvSpPr>
          <p:spPr>
            <a:xfrm rot="16200000">
              <a:off x="3179215" y="3549557"/>
              <a:ext cx="630585" cy="1937749"/>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4" name="Rectangle 89">
              <a:extLst>
                <a:ext uri="{FF2B5EF4-FFF2-40B4-BE49-F238E27FC236}">
                  <a16:creationId xmlns:a16="http://schemas.microsoft.com/office/drawing/2014/main" id="{31C7B62F-40BF-1634-D900-72914C7A2854}"/>
                </a:ext>
              </a:extLst>
            </p:cNvPr>
            <p:cNvSpPr/>
            <p:nvPr/>
          </p:nvSpPr>
          <p:spPr>
            <a:xfrm rot="16200000">
              <a:off x="2758417" y="4834247"/>
              <a:ext cx="1472184" cy="1471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5" name="Rectangle 90">
              <a:extLst>
                <a:ext uri="{FF2B5EF4-FFF2-40B4-BE49-F238E27FC236}">
                  <a16:creationId xmlns:a16="http://schemas.microsoft.com/office/drawing/2014/main" id="{AECB23BD-3A70-E049-1D21-96539E37C7F6}"/>
                </a:ext>
              </a:extLst>
            </p:cNvPr>
            <p:cNvSpPr/>
            <p:nvPr/>
          </p:nvSpPr>
          <p:spPr>
            <a:xfrm rot="16200000">
              <a:off x="1876863" y="1616617"/>
              <a:ext cx="3235293" cy="19377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14" name="TextBox 13">
              <a:extLst>
                <a:ext uri="{FF2B5EF4-FFF2-40B4-BE49-F238E27FC236}">
                  <a16:creationId xmlns:a16="http://schemas.microsoft.com/office/drawing/2014/main" id="{ECC80DD9-CEAD-E4C8-E7AE-4F0FE4F8FC4B}"/>
                </a:ext>
              </a:extLst>
            </p:cNvPr>
            <p:cNvSpPr txBox="1"/>
            <p:nvPr/>
          </p:nvSpPr>
          <p:spPr>
            <a:xfrm rot="10800000">
              <a:off x="2644250" y="1008092"/>
              <a:ext cx="1718554" cy="3188420"/>
            </a:xfrm>
            <a:prstGeom prst="rect">
              <a:avLst/>
            </a:prstGeom>
            <a:noFill/>
          </p:spPr>
          <p:txBody>
            <a:bodyPr wrap="square" lIns="0" rIns="0" rtlCol="0" anchor="t">
              <a:spAutoFit/>
            </a:bodyPr>
            <a:lstStyle>
              <a:defPPr>
                <a:defRPr lang="el-GR"/>
              </a:defPPr>
              <a:lvl1pPr algn="ctr">
                <a:spcAft>
                  <a:spcPts val="1200"/>
                </a:spcAft>
                <a:defRPr sz="1100">
                  <a:latin typeface="Comic Sans MS" panose="030F0702030302020204" pitchFamily="66" charset="0"/>
                </a:defRPr>
              </a:lvl1pPr>
            </a:lstStyle>
            <a:p>
              <a:r>
                <a:rPr lang="el-GR" sz="1400" dirty="0"/>
                <a:t>Με τις </a:t>
              </a:r>
              <a:r>
                <a:rPr lang="el-GR" sz="1400" b="1" dirty="0"/>
                <a:t>στρατηγικές ανάπτυξης </a:t>
              </a:r>
              <a:r>
                <a:rPr lang="el-GR" sz="1400" dirty="0"/>
                <a:t>και τις περαιτέρω αλλαγές που προτείναμε πιστεύουμε πως η Netflix </a:t>
              </a:r>
              <a:r>
                <a:rPr lang="el-GR" sz="1400" b="1" dirty="0"/>
                <a:t>θα διατηρήσει το ανταγωνιστικό της πλεονέκτημα</a:t>
              </a:r>
              <a:r>
                <a:rPr lang="el-GR" sz="1400" dirty="0"/>
                <a:t>, θα κερδίσει πίσω τους χρήστες που έχασε λόγω της εισόδου νέων ανταγωνιστών, αλλά και θα προσελκύσει νέους πιστούς πελάτες που θα απολαμβάνουν το περιεχόμενο </a:t>
              </a:r>
              <a:r>
                <a:rPr lang="el-GR" sz="1400"/>
                <a:t>που προσφέρει.</a:t>
              </a:r>
              <a:endParaRPr lang="en-US" sz="1400" noProof="1"/>
            </a:p>
          </p:txBody>
        </p:sp>
        <p:pic>
          <p:nvPicPr>
            <p:cNvPr id="29" name="Graphic 103" descr="Puzzle with solid fill">
              <a:extLst>
                <a:ext uri="{FF2B5EF4-FFF2-40B4-BE49-F238E27FC236}">
                  <a16:creationId xmlns:a16="http://schemas.microsoft.com/office/drawing/2014/main" id="{2AAC4368-0CC8-BEEB-25AD-E0ECBBA59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7309" y="5112618"/>
              <a:ext cx="914400" cy="914400"/>
            </a:xfrm>
            <a:prstGeom prst="rect">
              <a:avLst/>
            </a:prstGeom>
          </p:spPr>
        </p:pic>
      </p:grpSp>
      <p:grpSp>
        <p:nvGrpSpPr>
          <p:cNvPr id="32" name="Ομάδα 31">
            <a:extLst>
              <a:ext uri="{FF2B5EF4-FFF2-40B4-BE49-F238E27FC236}">
                <a16:creationId xmlns:a16="http://schemas.microsoft.com/office/drawing/2014/main" id="{1EE7EAE3-8C18-E3E2-B134-AF4B7DD10047}"/>
              </a:ext>
            </a:extLst>
          </p:cNvPr>
          <p:cNvGrpSpPr/>
          <p:nvPr/>
        </p:nvGrpSpPr>
        <p:grpSpPr>
          <a:xfrm>
            <a:off x="858834" y="989044"/>
            <a:ext cx="2394474" cy="5731025"/>
            <a:chOff x="5069361" y="1456979"/>
            <a:chExt cx="1937750" cy="5414629"/>
          </a:xfrm>
        </p:grpSpPr>
        <p:sp>
          <p:nvSpPr>
            <p:cNvPr id="6" name="Freeform: Shape 91">
              <a:extLst>
                <a:ext uri="{FF2B5EF4-FFF2-40B4-BE49-F238E27FC236}">
                  <a16:creationId xmlns:a16="http://schemas.microsoft.com/office/drawing/2014/main" id="{A5F16BBF-D82B-42CC-A6F1-1E5B551CA688}"/>
                </a:ext>
              </a:extLst>
            </p:cNvPr>
            <p:cNvSpPr/>
            <p:nvPr/>
          </p:nvSpPr>
          <p:spPr>
            <a:xfrm rot="5400000">
              <a:off x="5843763" y="1812854"/>
              <a:ext cx="388947" cy="1937749"/>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00">
                <a:latin typeface="Comic Sans MS" panose="030F0702030302020204" pitchFamily="66" charset="0"/>
              </a:endParaRPr>
            </a:p>
          </p:txBody>
        </p:sp>
        <p:sp>
          <p:nvSpPr>
            <p:cNvPr id="7" name="Rectangle 92">
              <a:extLst>
                <a:ext uri="{FF2B5EF4-FFF2-40B4-BE49-F238E27FC236}">
                  <a16:creationId xmlns:a16="http://schemas.microsoft.com/office/drawing/2014/main" id="{CCE62CFA-8C5B-7FB4-78F6-888037344B20}"/>
                </a:ext>
              </a:extLst>
            </p:cNvPr>
            <p:cNvSpPr/>
            <p:nvPr/>
          </p:nvSpPr>
          <p:spPr>
            <a:xfrm rot="5400000">
              <a:off x="5473099" y="1286543"/>
              <a:ext cx="1130271" cy="14711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latin typeface="Comic Sans MS" panose="030F0702030302020204" pitchFamily="66" charset="0"/>
              </a:endParaRPr>
            </a:p>
          </p:txBody>
        </p:sp>
        <p:sp>
          <p:nvSpPr>
            <p:cNvPr id="8" name="Rectangle 93">
              <a:extLst>
                <a:ext uri="{FF2B5EF4-FFF2-40B4-BE49-F238E27FC236}">
                  <a16:creationId xmlns:a16="http://schemas.microsoft.com/office/drawing/2014/main" id="{557882E2-C808-D13A-C825-FB9A1EF836CD}"/>
                </a:ext>
              </a:extLst>
            </p:cNvPr>
            <p:cNvSpPr/>
            <p:nvPr/>
          </p:nvSpPr>
          <p:spPr>
            <a:xfrm rot="5400000">
              <a:off x="4090533" y="3955031"/>
              <a:ext cx="3895405" cy="19377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latin typeface="Comic Sans MS" panose="030F0702030302020204" pitchFamily="66" charset="0"/>
              </a:endParaRPr>
            </a:p>
          </p:txBody>
        </p:sp>
        <p:sp>
          <p:nvSpPr>
            <p:cNvPr id="26" name="TextBox 25">
              <a:extLst>
                <a:ext uri="{FF2B5EF4-FFF2-40B4-BE49-F238E27FC236}">
                  <a16:creationId xmlns:a16="http://schemas.microsoft.com/office/drawing/2014/main" id="{EE5B29BF-67EB-1E99-D66A-09892BB02AB6}"/>
                </a:ext>
              </a:extLst>
            </p:cNvPr>
            <p:cNvSpPr txBox="1"/>
            <p:nvPr/>
          </p:nvSpPr>
          <p:spPr>
            <a:xfrm>
              <a:off x="5195960" y="3022511"/>
              <a:ext cx="1718554" cy="3794743"/>
            </a:xfrm>
            <a:prstGeom prst="rect">
              <a:avLst/>
            </a:prstGeom>
            <a:noFill/>
          </p:spPr>
          <p:txBody>
            <a:bodyPr wrap="square" lIns="0" rIns="0" rtlCol="0" anchor="t">
              <a:spAutoFit/>
            </a:bodyPr>
            <a:lstStyle/>
            <a:p>
              <a:pPr algn="ctr">
                <a:spcAft>
                  <a:spcPts val="1200"/>
                </a:spcAft>
              </a:pPr>
              <a:r>
                <a:rPr lang="el-GR" sz="1500" noProof="1">
                  <a:latin typeface="Comic Sans MS" panose="030F0702030302020204" pitchFamily="66" charset="0"/>
                </a:rPr>
                <a:t>Η Netflix έχει </a:t>
              </a:r>
              <a:r>
                <a:rPr lang="el-GR" sz="1500" b="1" noProof="1">
                  <a:latin typeface="Comic Sans MS" panose="030F0702030302020204" pitchFamily="66" charset="0"/>
                </a:rPr>
                <a:t>επαναστατήσει στη βιομηχανία του ψυχαγωγικού περιεχομένου</a:t>
              </a:r>
              <a:r>
                <a:rPr lang="el-GR" sz="1500" noProof="1">
                  <a:latin typeface="Comic Sans MS" panose="030F0702030302020204" pitchFamily="66" charset="0"/>
                </a:rPr>
                <a:t>. Μέσω της εστίασης στη δημιουργία και διανομή ποιοτικού περιεχομένου και της αξιοποίησης της τεχνολογίας, σε συνδυασμό με την εκμετάλλευση κοινωνικοπολιτικών παραγόντων, έχει </a:t>
              </a:r>
              <a:r>
                <a:rPr lang="el-GR" sz="1500" b="1" noProof="1">
                  <a:latin typeface="Comic Sans MS" panose="030F0702030302020204" pitchFamily="66" charset="0"/>
                </a:rPr>
                <a:t>επιτύχει εντυπωσιακή επιτυχία και παγκόσμια αναγνώριση.</a:t>
              </a:r>
              <a:endParaRPr lang="en-US" sz="1500" b="1" noProof="1">
                <a:latin typeface="Comic Sans MS" panose="030F0702030302020204" pitchFamily="66" charset="0"/>
              </a:endParaRPr>
            </a:p>
          </p:txBody>
        </p:sp>
        <p:pic>
          <p:nvPicPr>
            <p:cNvPr id="30" name="Graphic 104" descr="Target with solid fill">
              <a:extLst>
                <a:ext uri="{FF2B5EF4-FFF2-40B4-BE49-F238E27FC236}">
                  <a16:creationId xmlns:a16="http://schemas.microsoft.com/office/drawing/2014/main" id="{F60A4B26-331F-A6EC-45B0-66185F12A1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1034" y="1557748"/>
              <a:ext cx="914400" cy="914400"/>
            </a:xfrm>
            <a:prstGeom prst="rect">
              <a:avLst/>
            </a:prstGeom>
          </p:spPr>
        </p:pic>
      </p:grpSp>
      <p:grpSp>
        <p:nvGrpSpPr>
          <p:cNvPr id="36" name="Ομάδα 35">
            <a:extLst>
              <a:ext uri="{FF2B5EF4-FFF2-40B4-BE49-F238E27FC236}">
                <a16:creationId xmlns:a16="http://schemas.microsoft.com/office/drawing/2014/main" id="{05B150A0-231F-314D-5946-CA95B74C094F}"/>
              </a:ext>
            </a:extLst>
          </p:cNvPr>
          <p:cNvGrpSpPr/>
          <p:nvPr/>
        </p:nvGrpSpPr>
        <p:grpSpPr>
          <a:xfrm>
            <a:off x="4844702" y="888415"/>
            <a:ext cx="2111507" cy="5831654"/>
            <a:chOff x="5101056" y="1204826"/>
            <a:chExt cx="1937750" cy="5190843"/>
          </a:xfrm>
        </p:grpSpPr>
        <p:grpSp>
          <p:nvGrpSpPr>
            <p:cNvPr id="33" name="Ομάδα 32">
              <a:extLst>
                <a:ext uri="{FF2B5EF4-FFF2-40B4-BE49-F238E27FC236}">
                  <a16:creationId xmlns:a16="http://schemas.microsoft.com/office/drawing/2014/main" id="{B6F90A7F-8DCB-EFE2-AFF9-68E4F64D9D25}"/>
                </a:ext>
              </a:extLst>
            </p:cNvPr>
            <p:cNvGrpSpPr/>
            <p:nvPr/>
          </p:nvGrpSpPr>
          <p:grpSpPr>
            <a:xfrm>
              <a:off x="5101056" y="1204826"/>
              <a:ext cx="1937750" cy="5190843"/>
              <a:chOff x="7613091" y="1115068"/>
              <a:chExt cx="1937750" cy="5190843"/>
            </a:xfrm>
          </p:grpSpPr>
          <p:sp>
            <p:nvSpPr>
              <p:cNvPr id="9" name="Freeform: Shape 94">
                <a:extLst>
                  <a:ext uri="{FF2B5EF4-FFF2-40B4-BE49-F238E27FC236}">
                    <a16:creationId xmlns:a16="http://schemas.microsoft.com/office/drawing/2014/main" id="{74F22905-1EA5-C71F-3FC7-4982EE8EFEF9}"/>
                  </a:ext>
                </a:extLst>
              </p:cNvPr>
              <p:cNvSpPr/>
              <p:nvPr/>
            </p:nvSpPr>
            <p:spPr>
              <a:xfrm rot="16200000">
                <a:off x="8231686" y="3514571"/>
                <a:ext cx="700560" cy="1937749"/>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omic Sans MS" panose="030F0702030302020204" pitchFamily="66" charset="0"/>
                </a:endParaRPr>
              </a:p>
            </p:txBody>
          </p:sp>
          <p:sp>
            <p:nvSpPr>
              <p:cNvPr id="10" name="Rectangle 95">
                <a:extLst>
                  <a:ext uri="{FF2B5EF4-FFF2-40B4-BE49-F238E27FC236}">
                    <a16:creationId xmlns:a16="http://schemas.microsoft.com/office/drawing/2014/main" id="{0D1E58C1-6177-315C-2A2B-9C5CE82E92F7}"/>
                  </a:ext>
                </a:extLst>
              </p:cNvPr>
              <p:cNvSpPr/>
              <p:nvPr/>
            </p:nvSpPr>
            <p:spPr>
              <a:xfrm rot="16200000">
                <a:off x="7845876" y="4834247"/>
                <a:ext cx="1472184" cy="14711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11" name="Rectangle 96">
                <a:extLst>
                  <a:ext uri="{FF2B5EF4-FFF2-40B4-BE49-F238E27FC236}">
                    <a16:creationId xmlns:a16="http://schemas.microsoft.com/office/drawing/2014/main" id="{FA3C673D-5D05-8E67-3AD7-E28A7331875C}"/>
                  </a:ext>
                </a:extLst>
              </p:cNvPr>
              <p:cNvSpPr/>
              <p:nvPr/>
            </p:nvSpPr>
            <p:spPr>
              <a:xfrm rot="16200000">
                <a:off x="7072917" y="1655243"/>
                <a:ext cx="3018099" cy="19377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ic Sans MS" panose="030F0702030302020204" pitchFamily="66" charset="0"/>
                </a:endParaRPr>
              </a:p>
            </p:txBody>
          </p:sp>
          <p:sp>
            <p:nvSpPr>
              <p:cNvPr id="17" name="TextBox 16">
                <a:extLst>
                  <a:ext uri="{FF2B5EF4-FFF2-40B4-BE49-F238E27FC236}">
                    <a16:creationId xmlns:a16="http://schemas.microsoft.com/office/drawing/2014/main" id="{C23385E4-5F94-11B0-4365-D688EB24F992}"/>
                  </a:ext>
                </a:extLst>
              </p:cNvPr>
              <p:cNvSpPr txBox="1"/>
              <p:nvPr/>
            </p:nvSpPr>
            <p:spPr>
              <a:xfrm>
                <a:off x="7727361" y="1222770"/>
                <a:ext cx="1718554" cy="2800767"/>
              </a:xfrm>
              <a:prstGeom prst="rect">
                <a:avLst/>
              </a:prstGeom>
              <a:noFill/>
            </p:spPr>
            <p:txBody>
              <a:bodyPr wrap="square" lIns="0" rIns="0" rtlCol="0" anchor="t">
                <a:spAutoFit/>
              </a:bodyPr>
              <a:lstStyle/>
              <a:p>
                <a:pPr algn="ctr">
                  <a:spcAft>
                    <a:spcPts val="1200"/>
                  </a:spcAft>
                </a:pPr>
                <a:r>
                  <a:rPr lang="el-GR" noProof="1">
                    <a:latin typeface="Comic Sans MS" panose="030F0702030302020204" pitchFamily="66" charset="0"/>
                  </a:rPr>
                  <a:t>Ωστόσο, o ανταγωνισμός από άλλες πλατφόρμες streaming, η ψηφιακή πειρατεία και οι δαπάνες για την παραγωγή περιεχομένου αποτελούν </a:t>
                </a:r>
                <a:r>
                  <a:rPr lang="el-GR" b="1" noProof="1">
                    <a:latin typeface="Comic Sans MS" panose="030F0702030302020204" pitchFamily="66" charset="0"/>
                  </a:rPr>
                  <a:t>σημαντικές απειλές.</a:t>
                </a:r>
                <a:endParaRPr lang="en-US" b="1" noProof="1">
                  <a:latin typeface="Comic Sans MS" panose="030F0702030302020204" pitchFamily="66" charset="0"/>
                </a:endParaRPr>
              </a:p>
            </p:txBody>
          </p:sp>
        </p:grpSp>
        <p:pic>
          <p:nvPicPr>
            <p:cNvPr id="35" name="Εικόνα 34">
              <a:extLst>
                <a:ext uri="{FF2B5EF4-FFF2-40B4-BE49-F238E27FC236}">
                  <a16:creationId xmlns:a16="http://schemas.microsoft.com/office/drawing/2014/main" id="{E5FA065D-B816-690B-FC65-1ACA6613BF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1753" y="5142742"/>
              <a:ext cx="1098891" cy="962602"/>
            </a:xfrm>
            <a:prstGeom prst="rect">
              <a:avLst/>
            </a:prstGeom>
          </p:spPr>
        </p:pic>
      </p:grpSp>
      <p:sp>
        <p:nvSpPr>
          <p:cNvPr id="12" name="TextBox 11">
            <a:extLst>
              <a:ext uri="{FF2B5EF4-FFF2-40B4-BE49-F238E27FC236}">
                <a16:creationId xmlns:a16="http://schemas.microsoft.com/office/drawing/2014/main" id="{09760946-68EA-E6DA-ABA6-63543E31DBF2}"/>
              </a:ext>
            </a:extLst>
          </p:cNvPr>
          <p:cNvSpPr txBox="1"/>
          <p:nvPr/>
        </p:nvSpPr>
        <p:spPr>
          <a:xfrm rot="16200000">
            <a:off x="9862855" y="4504667"/>
            <a:ext cx="4404375" cy="307777"/>
          </a:xfrm>
          <a:prstGeom prst="rect">
            <a:avLst/>
          </a:prstGeom>
          <a:noFill/>
        </p:spPr>
        <p:txBody>
          <a:bodyPr wrap="square">
            <a:spAutoFit/>
          </a:bodyPr>
          <a:lstStyle/>
          <a:p>
            <a:r>
              <a:rPr lang="en-US" sz="1400" dirty="0">
                <a:solidFill>
                  <a:schemeClr val="bg1"/>
                </a:solidFill>
                <a:highlight>
                  <a:srgbClr val="800000"/>
                </a:highlight>
                <a:latin typeface="Comic Sans MS" panose="030F0702030302020204" pitchFamily="66" charset="0"/>
              </a:rPr>
              <a:t>© Copyright </a:t>
            </a:r>
            <a:r>
              <a:rPr lang="en-US" sz="1400" b="1" dirty="0">
                <a:solidFill>
                  <a:schemeClr val="bg1"/>
                </a:solidFill>
                <a:highlight>
                  <a:srgbClr val="800000"/>
                </a:highlight>
                <a:latin typeface="Comic Sans MS" panose="030F0702030302020204" pitchFamily="66" charset="0"/>
              </a:rPr>
              <a:t>PresentationGO.com</a:t>
            </a:r>
            <a:r>
              <a:rPr lang="en-US" sz="1400" dirty="0">
                <a:solidFill>
                  <a:schemeClr val="bg1"/>
                </a:solidFill>
                <a:highlight>
                  <a:srgbClr val="800000"/>
                </a:highlight>
                <a:latin typeface="Comic Sans MS" panose="030F0702030302020204" pitchFamily="66" charset="0"/>
              </a:rPr>
              <a:t> </a:t>
            </a:r>
            <a:endParaRPr lang="el-GR" sz="1400" dirty="0">
              <a:solidFill>
                <a:schemeClr val="bg1"/>
              </a:solidFill>
              <a:highlight>
                <a:srgbClr val="800000"/>
              </a:highlight>
              <a:latin typeface="Comic Sans MS" panose="030F0702030302020204" pitchFamily="66" charset="0"/>
            </a:endParaRPr>
          </a:p>
        </p:txBody>
      </p:sp>
    </p:spTree>
    <p:extLst>
      <p:ext uri="{BB962C8B-B14F-4D97-AF65-F5344CB8AC3E}">
        <p14:creationId xmlns:p14="http://schemas.microsoft.com/office/powerpoint/2010/main" val="29441554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strips(downRigh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strips(downRight)">
                                      <p:cBhvr>
                                        <p:cTn id="12" dur="10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strips(downRight)">
                                      <p:cBhvr>
                                        <p:cTn id="17" dur="1000"/>
                                        <p:tgtEl>
                                          <p:spTgt spid="3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3367370" y="355587"/>
            <a:ext cx="5457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2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Βιβλιογραφία</a:t>
            </a:r>
            <a:r>
              <a:rPr kumimoji="0" lang="en-US" sz="2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 (</a:t>
            </a:r>
            <a:r>
              <a:rPr lang="el-GR" sz="2400" dirty="0">
                <a:solidFill>
                  <a:srgbClr val="FFC000"/>
                </a:solidFill>
                <a:latin typeface="Comic Sans MS" panose="030F0702030302020204" pitchFamily="66" charset="0"/>
              </a:rPr>
              <a:t>ενδεικτική)</a:t>
            </a:r>
            <a:endParaRPr kumimoji="0" lang="el-GR" sz="2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p:txBody>
      </p:sp>
      <p:sp>
        <p:nvSpPr>
          <p:cNvPr id="3" name="TextBox 2">
            <a:extLst>
              <a:ext uri="{FF2B5EF4-FFF2-40B4-BE49-F238E27FC236}">
                <a16:creationId xmlns:a16="http://schemas.microsoft.com/office/drawing/2014/main" id="{1BA785FA-5D09-7A3F-5327-A38A9779457E}"/>
              </a:ext>
            </a:extLst>
          </p:cNvPr>
          <p:cNvSpPr txBox="1"/>
          <p:nvPr/>
        </p:nvSpPr>
        <p:spPr>
          <a:xfrm>
            <a:off x="515729" y="1073019"/>
            <a:ext cx="10916719" cy="5652830"/>
          </a:xfrm>
          <a:prstGeom prst="rect">
            <a:avLst/>
          </a:prstGeom>
          <a:noFill/>
        </p:spPr>
        <p:txBody>
          <a:bodyPr wrap="square" rtlCol="0">
            <a:spAutoFit/>
          </a:bodyPr>
          <a:lstStyle/>
          <a:p>
            <a:pPr marL="285750" indent="-285750" rtl="0">
              <a:spcBef>
                <a:spcPts val="0"/>
              </a:spcBef>
              <a:spcAft>
                <a:spcPts val="800"/>
              </a:spcAft>
              <a:buFont typeface="Arial" panose="020B0604020202020204" pitchFamily="34" charset="0"/>
              <a:buChar char="•"/>
            </a:pPr>
            <a:r>
              <a:rPr lang="en-US" sz="1600" b="0" i="0" u="none" strike="noStrike" dirty="0" err="1">
                <a:solidFill>
                  <a:schemeClr val="bg1"/>
                </a:solidFill>
                <a:effectLst/>
                <a:latin typeface="Times New Roman" panose="02020603050405020304" pitchFamily="18" charset="0"/>
              </a:rPr>
              <a:t>Bobmanuel</a:t>
            </a:r>
            <a:r>
              <a:rPr lang="en-US" sz="1600" b="0" i="0" u="none" strike="noStrike" dirty="0">
                <a:solidFill>
                  <a:schemeClr val="bg1"/>
                </a:solidFill>
                <a:effectLst/>
                <a:latin typeface="Times New Roman" panose="02020603050405020304" pitchFamily="18" charset="0"/>
              </a:rPr>
              <a:t>, A. A. (2022). THE STRATEGIC ANALYSIS OF NETFLIX, INC. </a:t>
            </a:r>
            <a:endParaRPr lang="en-US" sz="1600" b="0" dirty="0">
              <a:solidFill>
                <a:schemeClr val="bg1"/>
              </a:solidFill>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Gregory, A. (2021). Complete Analysis of Netflix, Inc.</a:t>
            </a:r>
            <a:endParaRPr lang="en-US" sz="1600" b="0" dirty="0">
              <a:solidFill>
                <a:schemeClr val="bg1"/>
              </a:solidFill>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Morris, K. L. (2022). Netflix Strategic Business Analysis.</a:t>
            </a:r>
            <a:endParaRPr lang="en-US" sz="1600" b="0" dirty="0">
              <a:solidFill>
                <a:schemeClr val="bg1"/>
              </a:solidFill>
              <a:effectLst/>
            </a:endParaRPr>
          </a:p>
          <a:p>
            <a:pPr marL="285750" indent="-285750" rtl="0">
              <a:spcBef>
                <a:spcPts val="0"/>
              </a:spcBef>
              <a:spcAft>
                <a:spcPts val="800"/>
              </a:spcAft>
              <a:buFont typeface="Arial" panose="020B0604020202020204" pitchFamily="34" charset="0"/>
              <a:buChar char="•"/>
            </a:pPr>
            <a:r>
              <a:rPr lang="en-US" sz="1600" b="0" i="0" u="none" strike="noStrike" dirty="0" err="1">
                <a:solidFill>
                  <a:schemeClr val="bg1"/>
                </a:solidFill>
                <a:effectLst/>
                <a:latin typeface="Times New Roman" panose="02020603050405020304" pitchFamily="18" charset="0"/>
              </a:rPr>
              <a:t>Onyusheva</a:t>
            </a:r>
            <a:r>
              <a:rPr lang="en-US" sz="1600" b="0" i="0" u="none" strike="noStrike" dirty="0">
                <a:solidFill>
                  <a:schemeClr val="bg1"/>
                </a:solidFill>
                <a:effectLst/>
                <a:latin typeface="Times New Roman" panose="02020603050405020304" pitchFamily="18" charset="0"/>
              </a:rPr>
              <a:t>, I., &amp; Baker, A. S. (2021). Netflix: A Case Study on International Business Strategy Development. The </a:t>
            </a:r>
            <a:r>
              <a:rPr lang="en-US" sz="1600" b="0" i="0" u="none" strike="noStrike" dirty="0" err="1">
                <a:solidFill>
                  <a:schemeClr val="bg1"/>
                </a:solidFill>
                <a:effectLst/>
                <a:latin typeface="Times New Roman" panose="02020603050405020304" pitchFamily="18" charset="0"/>
              </a:rPr>
              <a:t>EUrASEANs</a:t>
            </a:r>
            <a:r>
              <a:rPr lang="en-US" sz="1600" b="0" i="0" u="none" strike="noStrike" dirty="0">
                <a:solidFill>
                  <a:schemeClr val="bg1"/>
                </a:solidFill>
                <a:effectLst/>
                <a:latin typeface="Times New Roman" panose="02020603050405020304" pitchFamily="18" charset="0"/>
              </a:rPr>
              <a:t>: journal on global socio-economic dynamics, 6(31), 40-52</a:t>
            </a:r>
            <a:endParaRPr lang="en-US" sz="1600" b="0" dirty="0">
              <a:solidFill>
                <a:schemeClr val="bg1"/>
              </a:solidFill>
              <a:effectLst/>
            </a:endParaRPr>
          </a:p>
          <a:p>
            <a:pPr marL="285750" indent="-285750" rtl="0">
              <a:spcBef>
                <a:spcPts val="0"/>
              </a:spcBef>
              <a:spcAft>
                <a:spcPts val="800"/>
              </a:spcAft>
              <a:buFont typeface="Arial" panose="020B0604020202020204" pitchFamily="34" charset="0"/>
              <a:buChar char="•"/>
            </a:pPr>
            <a:r>
              <a:rPr lang="en-US" sz="1600" b="0" i="0" u="none" strike="noStrike" dirty="0" err="1">
                <a:solidFill>
                  <a:schemeClr val="bg1"/>
                </a:solidFill>
                <a:effectLst/>
                <a:latin typeface="Times New Roman" panose="02020603050405020304" pitchFamily="18" charset="0"/>
              </a:rPr>
              <a:t>Rešetar</a:t>
            </a:r>
            <a:r>
              <a:rPr lang="en-US" sz="1600" b="0" i="0" u="none" strike="noStrike" dirty="0">
                <a:solidFill>
                  <a:schemeClr val="bg1"/>
                </a:solidFill>
                <a:effectLst/>
                <a:latin typeface="Times New Roman" panose="02020603050405020304" pitchFamily="18" charset="0"/>
              </a:rPr>
              <a:t>, J., &amp; </a:t>
            </a:r>
            <a:r>
              <a:rPr lang="en-US" sz="1600" b="0" i="0" u="none" strike="noStrike" dirty="0" err="1">
                <a:solidFill>
                  <a:schemeClr val="bg1"/>
                </a:solidFill>
                <a:effectLst/>
                <a:latin typeface="Times New Roman" panose="02020603050405020304" pitchFamily="18" charset="0"/>
              </a:rPr>
              <a:t>Seljan</a:t>
            </a:r>
            <a:r>
              <a:rPr lang="en-US" sz="1600" b="0" i="0" u="none" strike="noStrike" dirty="0">
                <a:solidFill>
                  <a:schemeClr val="bg1"/>
                </a:solidFill>
                <a:effectLst/>
                <a:latin typeface="Times New Roman" panose="02020603050405020304" pitchFamily="18" charset="0"/>
              </a:rPr>
              <a:t>, M. The Case study of Netflix. Company analysis and risk management strategies in the global business environment–a case study collection, 279-318</a:t>
            </a:r>
            <a:endParaRPr lang="en-US" sz="1600" b="0" dirty="0">
              <a:solidFill>
                <a:schemeClr val="bg1"/>
              </a:solidFill>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Netflix Is Losing Market Share. But Is It Losing Customers? (19 April 2021) </a:t>
            </a:r>
            <a:r>
              <a:rPr lang="en-US" sz="1600" b="0" i="0" u="sng" strike="noStrike" dirty="0">
                <a:solidFill>
                  <a:srgbClr val="0563C1"/>
                </a:solidFill>
                <a:effectLst/>
                <a:latin typeface="Times New Roman" panose="02020603050405020304" pitchFamily="18" charset="0"/>
                <a:hlinkClick r:id="rId3"/>
              </a:rPr>
              <a:t>https://www.bloomberg.com/news/newsletters/2021-04-18/netflix-is-losing-market-share-but-is-it-losing-customers</a:t>
            </a:r>
            <a:r>
              <a:rPr lang="en-US" sz="1600" b="0" i="0" u="none" strike="noStrike" dirty="0">
                <a:solidFill>
                  <a:srgbClr val="000000"/>
                </a:solidFill>
                <a:effectLst/>
                <a:latin typeface="Times New Roman" panose="02020603050405020304" pitchFamily="18" charset="0"/>
              </a:rPr>
              <a:t> </a:t>
            </a:r>
            <a:endParaRPr lang="en-US" sz="1600" b="0" dirty="0">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Netflix’s Mission Statement &amp; Vision Statement: A Strategic Analysis (10 Nov 2019) </a:t>
            </a:r>
            <a:r>
              <a:rPr lang="en-US" sz="1600" b="0" i="0" u="sng" strike="noStrike" dirty="0">
                <a:solidFill>
                  <a:srgbClr val="0563C1"/>
                </a:solidFill>
                <a:effectLst/>
                <a:latin typeface="Times New Roman" panose="02020603050405020304" pitchFamily="18" charset="0"/>
                <a:hlinkClick r:id="rId4"/>
              </a:rPr>
              <a:t>https://www.rancord.org/netflix-corporate-vision-statement-mission-statement-strategic-analysis</a:t>
            </a:r>
            <a:endParaRPr lang="en-US" sz="1600" b="0" dirty="0">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Netflix SWOT Analysis 2023 -  </a:t>
            </a:r>
            <a:r>
              <a:rPr lang="en-US" sz="1600" b="0" i="0" u="sng" strike="noStrike" dirty="0">
                <a:solidFill>
                  <a:srgbClr val="0563C1"/>
                </a:solidFill>
                <a:effectLst/>
                <a:latin typeface="Times New Roman" panose="02020603050405020304" pitchFamily="18" charset="0"/>
                <a:hlinkClick r:id="rId5"/>
              </a:rPr>
              <a:t>https://bstrategyhub.com/swot-analysis-of-netflix-2019-netflix-swot-analysis/</a:t>
            </a:r>
            <a:r>
              <a:rPr lang="en-US" sz="1600" b="0" i="0" u="sng" dirty="0">
                <a:solidFill>
                  <a:srgbClr val="0563C1"/>
                </a:solidFill>
                <a:effectLst/>
                <a:latin typeface="Times New Roman" panose="02020603050405020304" pitchFamily="18" charset="0"/>
              </a:rPr>
              <a:t> </a:t>
            </a:r>
            <a:endParaRPr lang="en-US" sz="1600" b="0" dirty="0">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Netflix SWOT Analysis - </a:t>
            </a:r>
            <a:r>
              <a:rPr lang="en-US" sz="1600" b="0" i="0" u="sng" strike="noStrike" dirty="0">
                <a:solidFill>
                  <a:srgbClr val="0563C1"/>
                </a:solidFill>
                <a:effectLst/>
                <a:latin typeface="Times New Roman" panose="02020603050405020304" pitchFamily="18" charset="0"/>
                <a:hlinkClick r:id="rId6"/>
              </a:rPr>
              <a:t>https://thestrategystory.com/blog/netflix-swot-analysis</a:t>
            </a:r>
            <a:r>
              <a:rPr lang="en-US" sz="1600" b="0" i="0" u="sng" dirty="0">
                <a:solidFill>
                  <a:srgbClr val="0563C1"/>
                </a:solidFill>
                <a:effectLst/>
                <a:latin typeface="Times New Roman" panose="02020603050405020304" pitchFamily="18" charset="0"/>
              </a:rPr>
              <a:t>/</a:t>
            </a:r>
            <a:endParaRPr lang="en-US" sz="1600" b="0" dirty="0">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Parrot: Netflix Share of Streaming Originals Dropped in Q1 as Competition Increased (19 April 2022) </a:t>
            </a:r>
            <a:r>
              <a:rPr lang="en-US" sz="1600" b="0" i="0" u="sng" strike="noStrike" dirty="0">
                <a:solidFill>
                  <a:srgbClr val="0563C1"/>
                </a:solidFill>
                <a:effectLst/>
                <a:latin typeface="Times New Roman" panose="02020603050405020304" pitchFamily="18" charset="0"/>
                <a:hlinkClick r:id="rId7"/>
              </a:rPr>
              <a:t>https://www.mediaplaynews.com/parrot-netflix-share-of-streaming-originals-dropped-in-q1-as-competition-increased/</a:t>
            </a:r>
            <a:r>
              <a:rPr lang="en-US" sz="1600" b="0" i="0" u="none" strike="noStrike" dirty="0">
                <a:solidFill>
                  <a:srgbClr val="000000"/>
                </a:solidFill>
                <a:effectLst/>
                <a:latin typeface="Times New Roman" panose="02020603050405020304" pitchFamily="18" charset="0"/>
              </a:rPr>
              <a:t> </a:t>
            </a:r>
            <a:endParaRPr lang="en-US" sz="1600" b="0" dirty="0">
              <a:effectLst/>
            </a:endParaRPr>
          </a:p>
          <a:p>
            <a:pPr marL="285750" indent="-285750" rtl="0">
              <a:spcBef>
                <a:spcPts val="0"/>
              </a:spcBef>
              <a:spcAft>
                <a:spcPts val="800"/>
              </a:spcAft>
              <a:buFont typeface="Arial" panose="020B0604020202020204" pitchFamily="34" charset="0"/>
              <a:buChar char="•"/>
            </a:pPr>
            <a:r>
              <a:rPr lang="en-US" sz="1600" b="0" i="0" u="none" strike="noStrike" dirty="0">
                <a:solidFill>
                  <a:schemeClr val="bg1"/>
                </a:solidFill>
                <a:effectLst/>
                <a:latin typeface="Times New Roman" panose="02020603050405020304" pitchFamily="18" charset="0"/>
              </a:rPr>
              <a:t>Vega, N. (2023, February 1). Netflix’s password sharing crackdown is coming: What we know so far about how it will work. CNBC. </a:t>
            </a:r>
            <a:r>
              <a:rPr lang="en-US" sz="1600" b="0" i="0" u="sng" strike="noStrike" dirty="0">
                <a:solidFill>
                  <a:srgbClr val="1155CC"/>
                </a:solidFill>
                <a:effectLst/>
                <a:latin typeface="Times New Roman" panose="02020603050405020304" pitchFamily="18" charset="0"/>
                <a:hlinkClick r:id="rId8"/>
              </a:rPr>
              <a:t>https://www.cnbc.com/2023/02/01/netflix-password-sharing-crackdown-faq-updates.html</a:t>
            </a:r>
            <a:r>
              <a:rPr lang="en-US" sz="1600" b="0" i="0" u="none" strike="noStrike" dirty="0">
                <a:solidFill>
                  <a:srgbClr val="000000"/>
                </a:solidFill>
                <a:effectLst/>
                <a:latin typeface="Times New Roman" panose="02020603050405020304" pitchFamily="18" charset="0"/>
              </a:rPr>
              <a:t> </a:t>
            </a:r>
            <a:endParaRPr lang="en-US" sz="1600" b="0" dirty="0">
              <a:effectLst/>
            </a:endParaRPr>
          </a:p>
          <a:p>
            <a:pPr marL="285750" indent="-285750" rtl="0">
              <a:spcBef>
                <a:spcPts val="0"/>
              </a:spcBef>
              <a:spcAft>
                <a:spcPts val="800"/>
              </a:spcAft>
              <a:buFont typeface="Arial" panose="020B0604020202020204" pitchFamily="34" charset="0"/>
              <a:buChar char="•"/>
            </a:pPr>
            <a:r>
              <a:rPr lang="el-GR" sz="1600" b="0" i="0" u="none" strike="noStrike" dirty="0">
                <a:solidFill>
                  <a:schemeClr val="bg1"/>
                </a:solidFill>
                <a:effectLst/>
                <a:latin typeface="Times New Roman" panose="02020603050405020304" pitchFamily="18" charset="0"/>
              </a:rPr>
              <a:t>Επίσημη ιστοσελίδα </a:t>
            </a:r>
            <a:r>
              <a:rPr lang="en-US" sz="1600" b="0" i="0" u="none" strike="noStrike" dirty="0">
                <a:solidFill>
                  <a:schemeClr val="bg1"/>
                </a:solidFill>
                <a:effectLst/>
                <a:latin typeface="Times New Roman" panose="02020603050405020304" pitchFamily="18" charset="0"/>
              </a:rPr>
              <a:t>Netflix </a:t>
            </a:r>
            <a:r>
              <a:rPr lang="en-US" sz="1600" b="0" i="0" u="sng" strike="noStrike" dirty="0">
                <a:solidFill>
                  <a:srgbClr val="1155CC"/>
                </a:solidFill>
                <a:effectLst/>
                <a:latin typeface="Times New Roman" panose="02020603050405020304" pitchFamily="18" charset="0"/>
                <a:hlinkClick r:id="rId9"/>
              </a:rPr>
              <a:t>https://about.netflix.com/en</a:t>
            </a:r>
            <a:r>
              <a:rPr lang="en-US" sz="1600" b="0" i="0" u="sng" dirty="0">
                <a:solidFill>
                  <a:srgbClr val="1155CC"/>
                </a:solidFill>
                <a:effectLst/>
                <a:latin typeface="Times New Roman" panose="02020603050405020304" pitchFamily="18" charset="0"/>
              </a:rPr>
              <a:t> </a:t>
            </a:r>
            <a:endParaRPr lang="en-US" sz="1600" b="0" dirty="0">
              <a:effectLst/>
            </a:endParaRPr>
          </a:p>
        </p:txBody>
      </p:sp>
    </p:spTree>
    <p:extLst>
      <p:ext uri="{BB962C8B-B14F-4D97-AF65-F5344CB8AC3E}">
        <p14:creationId xmlns:p14="http://schemas.microsoft.com/office/powerpoint/2010/main" val="38127756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0" fill="hold"/>
                                        <p:tgtEl>
                                          <p:spTgt spid="3"/>
                                        </p:tgtEl>
                                        <p:attrNameLst>
                                          <p:attrName>ppt_x</p:attrName>
                                        </p:attrNameLst>
                                      </p:cBhvr>
                                      <p:tavLst>
                                        <p:tav tm="0">
                                          <p:val>
                                            <p:strVal val="#ppt_x"/>
                                          </p:val>
                                        </p:tav>
                                        <p:tav tm="100000">
                                          <p:val>
                                            <p:strVal val="#ppt_x"/>
                                          </p:val>
                                        </p:tav>
                                      </p:tavLst>
                                    </p:anim>
                                    <p:anim calcmode="lin" valueType="num">
                                      <p:cBhvr>
                                        <p:cTn id="8" dur="10000" fill="hold"/>
                                        <p:tgtEl>
                                          <p:spTgt spid="3"/>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Θέση εικόνας 8">
            <a:extLst>
              <a:ext uri="{FF2B5EF4-FFF2-40B4-BE49-F238E27FC236}">
                <a16:creationId xmlns:a16="http://schemas.microsoft.com/office/drawing/2014/main" id="{962D3013-3444-C53B-3840-998C1EB598F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796" b="3796"/>
          <a:stretch>
            <a:fillRect/>
          </a:stretch>
        </p:blipFill>
        <p:spPr/>
      </p:pic>
      <p:pic>
        <p:nvPicPr>
          <p:cNvPr id="2" name="Picture 1" hidden="1">
            <a:extLst>
              <a:ext uri="{FF2B5EF4-FFF2-40B4-BE49-F238E27FC236}">
                <a16:creationId xmlns:a16="http://schemas.microsoft.com/office/drawing/2014/main" id="{02611952-DE58-3B83-45A1-8DA2C8B00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2818" y="6587911"/>
            <a:ext cx="303501" cy="303501"/>
          </a:xfrm>
          <a:prstGeom prst="rect">
            <a:avLst/>
          </a:prstGeom>
        </p:spPr>
      </p:pic>
      <p:pic>
        <p:nvPicPr>
          <p:cNvPr id="20" name="Picture 19">
            <a:extLst>
              <a:ext uri="{FF2B5EF4-FFF2-40B4-BE49-F238E27FC236}">
                <a16:creationId xmlns:a16="http://schemas.microsoft.com/office/drawing/2014/main" id="{9206C957-508C-46EB-99AA-66F096BFC5E0}"/>
              </a:ext>
            </a:extLst>
          </p:cNvPr>
          <p:cNvPicPr>
            <a:picLocks noChangeAspect="1"/>
          </p:cNvPicPr>
          <p:nvPr/>
        </p:nvPicPr>
        <p:blipFill rotWithShape="1">
          <a:blip r:embed="rId4">
            <a:extLst>
              <a:ext uri="{28A0092B-C50C-407E-A947-70E740481C1C}">
                <a14:useLocalDpi xmlns:a14="http://schemas.microsoft.com/office/drawing/2010/main" val="0"/>
              </a:ext>
            </a:extLst>
          </a:blip>
          <a:srcRect l="48342" t="47357" b="1"/>
          <a:stretch/>
        </p:blipFill>
        <p:spPr>
          <a:xfrm rot="16200000" flipV="1">
            <a:off x="-220342" y="707627"/>
            <a:ext cx="6298142" cy="5857464"/>
          </a:xfrm>
          <a:prstGeom prst="rect">
            <a:avLst/>
          </a:prstGeom>
        </p:spPr>
      </p:pic>
      <p:pic>
        <p:nvPicPr>
          <p:cNvPr id="22" name="Picture 21">
            <a:extLst>
              <a:ext uri="{FF2B5EF4-FFF2-40B4-BE49-F238E27FC236}">
                <a16:creationId xmlns:a16="http://schemas.microsoft.com/office/drawing/2014/main" id="{5EE53DB7-19D7-4C72-A41B-6D9D0EFC416F}"/>
              </a:ext>
            </a:extLst>
          </p:cNvPr>
          <p:cNvPicPr>
            <a:picLocks noChangeAspect="1"/>
          </p:cNvPicPr>
          <p:nvPr/>
        </p:nvPicPr>
        <p:blipFill rotWithShape="1">
          <a:blip r:embed="rId4">
            <a:extLst>
              <a:ext uri="{28A0092B-C50C-407E-A947-70E740481C1C}">
                <a14:useLocalDpi xmlns:a14="http://schemas.microsoft.com/office/drawing/2010/main" val="0"/>
              </a:ext>
            </a:extLst>
          </a:blip>
          <a:srcRect l="38150" t="56933" r="5600"/>
          <a:stretch/>
        </p:blipFill>
        <p:spPr>
          <a:xfrm rot="16200000">
            <a:off x="6433458" y="1099457"/>
            <a:ext cx="6858001" cy="4659084"/>
          </a:xfrm>
          <a:prstGeom prst="rect">
            <a:avLst/>
          </a:prstGeom>
        </p:spPr>
      </p:pic>
      <p:sp>
        <p:nvSpPr>
          <p:cNvPr id="6" name="TextBox 5">
            <a:extLst>
              <a:ext uri="{FF2B5EF4-FFF2-40B4-BE49-F238E27FC236}">
                <a16:creationId xmlns:a16="http://schemas.microsoft.com/office/drawing/2014/main" id="{AD7D655F-29DE-4528-9805-3428AC8647CB}"/>
              </a:ext>
            </a:extLst>
          </p:cNvPr>
          <p:cNvSpPr txBox="1"/>
          <p:nvPr/>
        </p:nvSpPr>
        <p:spPr>
          <a:xfrm>
            <a:off x="-982579" y="5792549"/>
            <a:ext cx="1415715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F0000"/>
                </a:solidFill>
                <a:effectLst/>
                <a:uLnTx/>
                <a:uFillTx/>
                <a:latin typeface="Colonna MT" panose="04020805060202030203" pitchFamily="82" charset="0"/>
              </a:rPr>
              <a:t>THANK YOU FOR LISTENING!</a:t>
            </a:r>
          </a:p>
        </p:txBody>
      </p:sp>
      <p:grpSp>
        <p:nvGrpSpPr>
          <p:cNvPr id="61" name="Group 60">
            <a:extLst>
              <a:ext uri="{FF2B5EF4-FFF2-40B4-BE49-F238E27FC236}">
                <a16:creationId xmlns:a16="http://schemas.microsoft.com/office/drawing/2014/main" id="{34E0F259-235A-DD17-32A0-80D408CD0DFA}"/>
              </a:ext>
            </a:extLst>
          </p:cNvPr>
          <p:cNvGrpSpPr/>
          <p:nvPr/>
        </p:nvGrpSpPr>
        <p:grpSpPr>
          <a:xfrm>
            <a:off x="0" y="0"/>
            <a:ext cx="12192000" cy="559860"/>
            <a:chOff x="0" y="0"/>
            <a:chExt cx="12192000" cy="559860"/>
          </a:xfrm>
        </p:grpSpPr>
        <p:sp>
          <p:nvSpPr>
            <p:cNvPr id="62" name="Rectangle 61">
              <a:extLst>
                <a:ext uri="{FF2B5EF4-FFF2-40B4-BE49-F238E27FC236}">
                  <a16:creationId xmlns:a16="http://schemas.microsoft.com/office/drawing/2014/main" id="{ECB732D3-79DD-5DBE-F4CC-C42BD4CF689A}"/>
                </a:ext>
              </a:extLst>
            </p:cNvPr>
            <p:cNvSpPr/>
            <p:nvPr/>
          </p:nvSpPr>
          <p:spPr>
            <a:xfrm>
              <a:off x="0" y="0"/>
              <a:ext cx="12192000" cy="5598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EFBDE56B-F2E9-8215-FFBF-F926D3BDC4CA}"/>
                </a:ext>
              </a:extLst>
            </p:cNvPr>
            <p:cNvSpPr txBox="1"/>
            <p:nvPr/>
          </p:nvSpPr>
          <p:spPr>
            <a:xfrm>
              <a:off x="350840" y="89766"/>
              <a:ext cx="1062506" cy="380328"/>
            </a:xfrm>
            <a:prstGeom prst="rect">
              <a:avLst/>
            </a:prstGeom>
            <a:noFill/>
            <a:ln>
              <a:noFill/>
            </a:ln>
          </p:spPr>
          <p:txBody>
            <a:bodyPr wrap="square" rtlCol="0">
              <a:prstTxWarp prst="textDeflateBottom">
                <a:avLst>
                  <a:gd name="adj" fmla="val 86389"/>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sp>
          <p:nvSpPr>
            <p:cNvPr id="64" name="TextBox 63">
              <a:extLst>
                <a:ext uri="{FF2B5EF4-FFF2-40B4-BE49-F238E27FC236}">
                  <a16:creationId xmlns:a16="http://schemas.microsoft.com/office/drawing/2014/main" id="{2167FA97-84EE-C025-F220-4CC498EBC050}"/>
                </a:ext>
              </a:extLst>
            </p:cNvPr>
            <p:cNvSpPr txBox="1"/>
            <p:nvPr/>
          </p:nvSpPr>
          <p:spPr>
            <a:xfrm>
              <a:off x="1726086" y="127866"/>
              <a:ext cx="6858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Home</a:t>
              </a:r>
            </a:p>
          </p:txBody>
        </p:sp>
        <p:sp>
          <p:nvSpPr>
            <p:cNvPr id="65" name="TextBox 64">
              <a:extLst>
                <a:ext uri="{FF2B5EF4-FFF2-40B4-BE49-F238E27FC236}">
                  <a16:creationId xmlns:a16="http://schemas.microsoft.com/office/drawing/2014/main" id="{E2656051-EB46-83A1-078F-EFCC47EBF822}"/>
                </a:ext>
              </a:extLst>
            </p:cNvPr>
            <p:cNvSpPr txBox="1"/>
            <p:nvPr/>
          </p:nvSpPr>
          <p:spPr>
            <a:xfrm>
              <a:off x="2411887" y="127866"/>
              <a:ext cx="106250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Arial" panose="020B0604020202020204" pitchFamily="34" charset="0"/>
                </a:rPr>
                <a:t>TV Shows</a:t>
              </a:r>
            </a:p>
          </p:txBody>
        </p:sp>
        <p:sp>
          <p:nvSpPr>
            <p:cNvPr id="66" name="TextBox 65">
              <a:extLst>
                <a:ext uri="{FF2B5EF4-FFF2-40B4-BE49-F238E27FC236}">
                  <a16:creationId xmlns:a16="http://schemas.microsoft.com/office/drawing/2014/main" id="{1F5C01A0-9F56-F36A-7756-E64204B27F93}"/>
                </a:ext>
              </a:extLst>
            </p:cNvPr>
            <p:cNvSpPr txBox="1"/>
            <p:nvPr/>
          </p:nvSpPr>
          <p:spPr>
            <a:xfrm>
              <a:off x="3313587" y="127866"/>
              <a:ext cx="106250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Arial" panose="020B0604020202020204" pitchFamily="34" charset="0"/>
                </a:rPr>
                <a:t>Movies</a:t>
              </a:r>
            </a:p>
          </p:txBody>
        </p:sp>
        <p:sp>
          <p:nvSpPr>
            <p:cNvPr id="67" name="TextBox 66">
              <a:extLst>
                <a:ext uri="{FF2B5EF4-FFF2-40B4-BE49-F238E27FC236}">
                  <a16:creationId xmlns:a16="http://schemas.microsoft.com/office/drawing/2014/main" id="{BC0C2FC8-9E51-ECC5-BAF5-27FBC398DB66}"/>
                </a:ext>
              </a:extLst>
            </p:cNvPr>
            <p:cNvSpPr txBox="1"/>
            <p:nvPr/>
          </p:nvSpPr>
          <p:spPr>
            <a:xfrm>
              <a:off x="4050186" y="127865"/>
              <a:ext cx="14489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Arial" panose="020B0604020202020204" pitchFamily="34" charset="0"/>
                </a:rPr>
                <a:t>New &amp; Popular</a:t>
              </a:r>
            </a:p>
          </p:txBody>
        </p:sp>
        <p:sp>
          <p:nvSpPr>
            <p:cNvPr id="68" name="TextBox 67">
              <a:extLst>
                <a:ext uri="{FF2B5EF4-FFF2-40B4-BE49-F238E27FC236}">
                  <a16:creationId xmlns:a16="http://schemas.microsoft.com/office/drawing/2014/main" id="{57C8B907-1E1F-6143-4BA9-184A28E50CAD}"/>
                </a:ext>
              </a:extLst>
            </p:cNvPr>
            <p:cNvSpPr txBox="1"/>
            <p:nvPr/>
          </p:nvSpPr>
          <p:spPr>
            <a:xfrm>
              <a:off x="5277793" y="127864"/>
              <a:ext cx="106250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Arial" panose="020B0604020202020204" pitchFamily="34" charset="0"/>
                </a:rPr>
                <a:t>My List</a:t>
              </a:r>
            </a:p>
          </p:txBody>
        </p:sp>
        <p:pic>
          <p:nvPicPr>
            <p:cNvPr id="69" name="Graphic 4" descr="Magnifying glass with solid fill">
              <a:extLst>
                <a:ext uri="{FF2B5EF4-FFF2-40B4-BE49-F238E27FC236}">
                  <a16:creationId xmlns:a16="http://schemas.microsoft.com/office/drawing/2014/main" id="{50985D80-F830-A442-F8DD-AA11A76E8B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1613" y="127745"/>
              <a:ext cx="277000" cy="277000"/>
            </a:xfrm>
            <a:prstGeom prst="rect">
              <a:avLst/>
            </a:prstGeom>
          </p:spPr>
        </p:pic>
        <p:sp>
          <p:nvSpPr>
            <p:cNvPr id="70" name="TextBox 69">
              <a:extLst>
                <a:ext uri="{FF2B5EF4-FFF2-40B4-BE49-F238E27FC236}">
                  <a16:creationId xmlns:a16="http://schemas.microsoft.com/office/drawing/2014/main" id="{F418EBD8-E08F-BA85-5510-796AF9853F55}"/>
                </a:ext>
              </a:extLst>
            </p:cNvPr>
            <p:cNvSpPr txBox="1"/>
            <p:nvPr/>
          </p:nvSpPr>
          <p:spPr>
            <a:xfrm>
              <a:off x="9972761" y="128708"/>
              <a:ext cx="5481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KIDS</a:t>
              </a:r>
            </a:p>
          </p:txBody>
        </p:sp>
        <p:grpSp>
          <p:nvGrpSpPr>
            <p:cNvPr id="71" name="Group 70">
              <a:extLst>
                <a:ext uri="{FF2B5EF4-FFF2-40B4-BE49-F238E27FC236}">
                  <a16:creationId xmlns:a16="http://schemas.microsoft.com/office/drawing/2014/main" id="{41E1145A-C589-284E-4EAF-5E244CC06433}"/>
                </a:ext>
              </a:extLst>
            </p:cNvPr>
            <p:cNvGrpSpPr/>
            <p:nvPr/>
          </p:nvGrpSpPr>
          <p:grpSpPr>
            <a:xfrm>
              <a:off x="10696706" y="147164"/>
              <a:ext cx="203271" cy="213351"/>
              <a:chOff x="6619875" y="3076572"/>
              <a:chExt cx="576263" cy="604840"/>
            </a:xfrm>
          </p:grpSpPr>
          <p:sp>
            <p:nvSpPr>
              <p:cNvPr id="75" name="Rectangle 74">
                <a:extLst>
                  <a:ext uri="{FF2B5EF4-FFF2-40B4-BE49-F238E27FC236}">
                    <a16:creationId xmlns:a16="http://schemas.microsoft.com/office/drawing/2014/main" id="{8F66C7C2-F631-52CE-A79E-2FBFA36C2E0C}"/>
                  </a:ext>
                </a:extLst>
              </p:cNvPr>
              <p:cNvSpPr/>
              <p:nvPr/>
            </p:nvSpPr>
            <p:spPr>
              <a:xfrm>
                <a:off x="6619875" y="3271838"/>
                <a:ext cx="576263" cy="15716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8292AD90-BA44-5029-051A-FF8208DC2AEB}"/>
                  </a:ext>
                </a:extLst>
              </p:cNvPr>
              <p:cNvSpPr/>
              <p:nvPr/>
            </p:nvSpPr>
            <p:spPr>
              <a:xfrm>
                <a:off x="6662739" y="3424237"/>
                <a:ext cx="252412" cy="2571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E682C277-B914-6D0B-ECF5-FA258643CE6D}"/>
                  </a:ext>
                </a:extLst>
              </p:cNvPr>
              <p:cNvSpPr/>
              <p:nvPr/>
            </p:nvSpPr>
            <p:spPr>
              <a:xfrm>
                <a:off x="6908006" y="3424236"/>
                <a:ext cx="252412" cy="2571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1DC67EFF-DE9E-F854-3EED-27EDD7318F11}"/>
                  </a:ext>
                </a:extLst>
              </p:cNvPr>
              <p:cNvSpPr/>
              <p:nvPr/>
            </p:nvSpPr>
            <p:spPr>
              <a:xfrm>
                <a:off x="6705601" y="3076572"/>
                <a:ext cx="216694" cy="19526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4596553C-1F6A-F5A8-EBA6-74CF8A743F29}"/>
                  </a:ext>
                </a:extLst>
              </p:cNvPr>
              <p:cNvSpPr/>
              <p:nvPr/>
            </p:nvSpPr>
            <p:spPr>
              <a:xfrm>
                <a:off x="6922295" y="3162300"/>
                <a:ext cx="157161" cy="109537"/>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2" name="Isosceles Triangle 71">
              <a:extLst>
                <a:ext uri="{FF2B5EF4-FFF2-40B4-BE49-F238E27FC236}">
                  <a16:creationId xmlns:a16="http://schemas.microsoft.com/office/drawing/2014/main" id="{0178D9E4-2177-4BDA-3861-80CBB9CCBFF3}"/>
                </a:ext>
              </a:extLst>
            </p:cNvPr>
            <p:cNvSpPr/>
            <p:nvPr/>
          </p:nvSpPr>
          <p:spPr>
            <a:xfrm flipV="1">
              <a:off x="11997467" y="266244"/>
              <a:ext cx="73870" cy="4571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Placeholder 21">
              <a:extLst>
                <a:ext uri="{FF2B5EF4-FFF2-40B4-BE49-F238E27FC236}">
                  <a16:creationId xmlns:a16="http://schemas.microsoft.com/office/drawing/2014/main" id="{BE42930F-D548-D748-340D-F5529947C408}"/>
                </a:ext>
              </a:extLst>
            </p:cNvPr>
            <p:cNvPicPr>
              <a:picLocks noChangeAspect="1"/>
            </p:cNvPicPr>
            <p:nvPr/>
          </p:nvPicPr>
          <p:blipFill>
            <a:blip r:embed="rId7">
              <a:extLst>
                <a:ext uri="{28A0092B-C50C-407E-A947-70E740481C1C}">
                  <a14:useLocalDpi xmlns:a14="http://schemas.microsoft.com/office/drawing/2010/main" val="0"/>
                </a:ext>
              </a:extLst>
            </a:blip>
            <a:srcRect l="260" r="260"/>
            <a:stretch>
              <a:fillRect/>
            </a:stretch>
          </p:blipFill>
          <p:spPr>
            <a:xfrm>
              <a:off x="11605819" y="134878"/>
              <a:ext cx="277000" cy="277000"/>
            </a:xfrm>
            <a:prstGeom prst="roundRect">
              <a:avLst/>
            </a:prstGeom>
          </p:spPr>
        </p:pic>
        <p:pic>
          <p:nvPicPr>
            <p:cNvPr id="74" name="Picture 2">
              <a:extLst>
                <a:ext uri="{FF2B5EF4-FFF2-40B4-BE49-F238E27FC236}">
                  <a16:creationId xmlns:a16="http://schemas.microsoft.com/office/drawing/2014/main" id="{08CCAACE-0443-4126-6745-A583C3E41BB4}"/>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1127044" y="167563"/>
              <a:ext cx="203271" cy="20327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Rounded Corners 25">
            <a:hlinkClick r:id="rId9" action="ppaction://hlinksldjump"/>
            <a:extLst>
              <a:ext uri="{FF2B5EF4-FFF2-40B4-BE49-F238E27FC236}">
                <a16:creationId xmlns:a16="http://schemas.microsoft.com/office/drawing/2014/main" id="{431519B1-2FF8-95F7-8307-0789D7FC97C7}"/>
              </a:ext>
            </a:extLst>
          </p:cNvPr>
          <p:cNvSpPr/>
          <p:nvPr/>
        </p:nvSpPr>
        <p:spPr>
          <a:xfrm>
            <a:off x="9367974" y="687605"/>
            <a:ext cx="2305878" cy="689113"/>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Watch again?</a:t>
            </a:r>
          </a:p>
        </p:txBody>
      </p:sp>
    </p:spTree>
    <p:extLst>
      <p:ext uri="{BB962C8B-B14F-4D97-AF65-F5344CB8AC3E}">
        <p14:creationId xmlns:p14="http://schemas.microsoft.com/office/powerpoint/2010/main" val="814506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mic Sans MS" panose="030F0702030302020204" pitchFamily="66" charset="0"/>
            </a:endParaRPr>
          </a:p>
        </p:txBody>
      </p:sp>
      <p:pic>
        <p:nvPicPr>
          <p:cNvPr id="1026" name="Picture 2" descr="Netflix smileu profile icon&quot; by Norbert-Sloth | Redbubble"/>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flix | Netflix, Tv shows online, Netflix movies"/>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Netflix-avatar.png - Wikimedia Commons"/>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t="42" b="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tflix User Icon"/>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tflix smiley (@netflixsmiley) / Twitter"/>
          <p:cNvPicPr>
            <a:picLocks noGrp="1" noChangeAspect="1" noChangeArrowheads="1"/>
          </p:cNvPicPr>
          <p:nvPr>
            <p:ph type="pic" sz="quarter" idx="14"/>
          </p:nvPr>
        </p:nvPicPr>
        <p:blipFill>
          <a:blip r:embed="rId6">
            <a:extLst>
              <a:ext uri="{28A0092B-C50C-407E-A947-70E740481C1C}">
                <a14:useLocalDpi xmlns:a14="http://schemas.microsoft.com/office/drawing/2010/main" val="0"/>
              </a:ext>
            </a:extLst>
          </a:blip>
          <a:srcRect l="42" r="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C3C17FAC-4649-45DF-8F93-97727ACC2E2E}"/>
              </a:ext>
            </a:extLst>
          </p:cNvPr>
          <p:cNvSpPr txBox="1"/>
          <p:nvPr/>
        </p:nvSpPr>
        <p:spPr>
          <a:xfrm>
            <a:off x="4162938" y="1360521"/>
            <a:ext cx="3929929" cy="731520"/>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3600" b="1" i="0" u="none" strike="noStrike" kern="1200" cap="none" spc="0" normalizeH="0" baseline="0" noProof="0" dirty="0">
                <a:ln>
                  <a:noFill/>
                </a:ln>
                <a:solidFill>
                  <a:prstClr val="white"/>
                </a:solidFill>
                <a:effectLst/>
                <a:uLnTx/>
                <a:uFillTx/>
                <a:latin typeface="Comic Sans MS" panose="030F0702030302020204" pitchFamily="66" charset="0"/>
                <a:cs typeface="Helvetica" pitchFamily="34" charset="0"/>
              </a:rPr>
              <a:t>Μέλη ομάδας</a:t>
            </a:r>
            <a:endParaRPr kumimoji="0" lang="en-US" sz="3600" b="1" i="0" u="none" strike="noStrike" kern="1200" cap="none" spc="0" normalizeH="0" baseline="0" noProof="0" dirty="0">
              <a:ln>
                <a:noFill/>
              </a:ln>
              <a:solidFill>
                <a:prstClr val="white"/>
              </a:solidFill>
              <a:effectLst/>
              <a:uLnTx/>
              <a:uFillTx/>
              <a:latin typeface="Comic Sans MS" panose="030F0702030302020204" pitchFamily="66" charset="0"/>
              <a:cs typeface="Helvetica" pitchFamily="34" charset="0"/>
            </a:endParaRPr>
          </a:p>
        </p:txBody>
      </p:sp>
      <p:sp>
        <p:nvSpPr>
          <p:cNvPr id="14" name="Member 1 Name">
            <a:extLst>
              <a:ext uri="{FF2B5EF4-FFF2-40B4-BE49-F238E27FC236}">
                <a16:creationId xmlns:a16="http://schemas.microsoft.com/office/drawing/2014/main" id="{1AB03295-F247-4E58-A99A-E9AB46CEE3AC}"/>
              </a:ext>
            </a:extLst>
          </p:cNvPr>
          <p:cNvSpPr txBox="1"/>
          <p:nvPr/>
        </p:nvSpPr>
        <p:spPr>
          <a:xfrm>
            <a:off x="1128558" y="4411017"/>
            <a:ext cx="1536192" cy="607838"/>
          </a:xfrm>
          <a:prstGeom prst="rect">
            <a:avLst/>
          </a:prstGeom>
          <a:noFill/>
        </p:spPr>
        <p:txBody>
          <a:bodyPr wrap="square" lIns="0" tIns="0" rIns="0" bIns="0" rtlCol="0" anchor="t" anchorCtr="0">
            <a:noAutofit/>
          </a:bodyPr>
          <a:lstStyle/>
          <a:p>
            <a:pPr lvl="0" algn="ctr">
              <a:defRPr/>
            </a:pPr>
            <a:r>
              <a:rPr lang="el-GR" sz="1600" dirty="0">
                <a:solidFill>
                  <a:prstClr val="black">
                    <a:lumMod val="50000"/>
                    <a:lumOff val="50000"/>
                  </a:prstClr>
                </a:solidFill>
                <a:latin typeface="Comic Sans MS" panose="030F0702030302020204" pitchFamily="66" charset="0"/>
                <a:cs typeface="Helvetica" pitchFamily="34" charset="0"/>
              </a:rPr>
              <a:t>Αναστάσιος</a:t>
            </a:r>
            <a:endParaRPr lang="en-US" sz="1600" dirty="0">
              <a:solidFill>
                <a:prstClr val="black">
                  <a:lumMod val="50000"/>
                  <a:lumOff val="50000"/>
                </a:prstClr>
              </a:solidFill>
              <a:latin typeface="Comic Sans MS" panose="030F0702030302020204" pitchFamily="66" charset="0"/>
              <a:cs typeface="Helvetica" pitchFamily="34" charset="0"/>
            </a:endParaRPr>
          </a:p>
          <a:p>
            <a:pPr lvl="0" algn="ctr">
              <a:defRPr/>
            </a:pPr>
            <a:r>
              <a:rPr lang="el-GR" sz="1600" dirty="0">
                <a:solidFill>
                  <a:prstClr val="black">
                    <a:lumMod val="50000"/>
                    <a:lumOff val="50000"/>
                  </a:prstClr>
                </a:solidFill>
                <a:latin typeface="Comic Sans MS" panose="030F0702030302020204" pitchFamily="66" charset="0"/>
                <a:cs typeface="Helvetica" pitchFamily="34" charset="0"/>
              </a:rPr>
              <a:t>Χρυσοχοΐδης</a:t>
            </a:r>
            <a:endParaRPr kumimoji="0" lang="en-US"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endParaRPr>
          </a:p>
        </p:txBody>
      </p:sp>
      <p:sp>
        <p:nvSpPr>
          <p:cNvPr id="15" name="Member 2 Name">
            <a:extLst>
              <a:ext uri="{FF2B5EF4-FFF2-40B4-BE49-F238E27FC236}">
                <a16:creationId xmlns:a16="http://schemas.microsoft.com/office/drawing/2014/main" id="{806F342B-6293-446E-9480-43F30FF418F3}"/>
              </a:ext>
            </a:extLst>
          </p:cNvPr>
          <p:cNvSpPr txBox="1"/>
          <p:nvPr/>
        </p:nvSpPr>
        <p:spPr>
          <a:xfrm>
            <a:off x="3106919" y="4427702"/>
            <a:ext cx="1959882" cy="607838"/>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600" dirty="0">
                <a:solidFill>
                  <a:prstClr val="black">
                    <a:lumMod val="50000"/>
                    <a:lumOff val="50000"/>
                  </a:prstClr>
                </a:solidFill>
                <a:latin typeface="Comic Sans MS" panose="030F0702030302020204" pitchFamily="66" charset="0"/>
                <a:cs typeface="Helvetica" pitchFamily="34" charset="0"/>
              </a:rPr>
              <a:t>Δημήτριος</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rPr>
              <a:t>Πρασίνης</a:t>
            </a:r>
            <a:endParaRPr kumimoji="0" lang="en-US"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endParaRPr>
          </a:p>
        </p:txBody>
      </p:sp>
      <p:sp>
        <p:nvSpPr>
          <p:cNvPr id="16" name="Member 3 Name">
            <a:extLst>
              <a:ext uri="{FF2B5EF4-FFF2-40B4-BE49-F238E27FC236}">
                <a16:creationId xmlns:a16="http://schemas.microsoft.com/office/drawing/2014/main" id="{C46FF401-EF89-4D3B-A943-3D6C4404F32B}"/>
              </a:ext>
            </a:extLst>
          </p:cNvPr>
          <p:cNvSpPr txBox="1"/>
          <p:nvPr/>
        </p:nvSpPr>
        <p:spPr>
          <a:xfrm>
            <a:off x="5461072" y="4444388"/>
            <a:ext cx="1536192" cy="574467"/>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rPr>
              <a:t>Μάριος</a:t>
            </a:r>
          </a:p>
          <a:p>
            <a:pPr marL="0" marR="0" lvl="0" indent="0" algn="ctr" defTabSz="914400" rtl="0" eaLnBrk="1" fontAlgn="auto" latinLnBrk="0" hangingPunct="1">
              <a:lnSpc>
                <a:spcPct val="100000"/>
              </a:lnSpc>
              <a:spcBef>
                <a:spcPts val="0"/>
              </a:spcBef>
              <a:spcAft>
                <a:spcPts val="0"/>
              </a:spcAft>
              <a:buClrTx/>
              <a:buSzTx/>
              <a:buFontTx/>
              <a:buNone/>
              <a:tabLst/>
              <a:defRPr/>
            </a:pPr>
            <a:r>
              <a:rPr lang="el-GR" sz="1600" dirty="0">
                <a:solidFill>
                  <a:prstClr val="black">
                    <a:lumMod val="50000"/>
                    <a:lumOff val="50000"/>
                  </a:prstClr>
                </a:solidFill>
                <a:latin typeface="Comic Sans MS" panose="030F0702030302020204" pitchFamily="66" charset="0"/>
                <a:cs typeface="Helvetica" pitchFamily="34" charset="0"/>
              </a:rPr>
              <a:t>Λεοντιέφ</a:t>
            </a:r>
            <a:endParaRPr kumimoji="0" lang="en-US"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endParaRPr>
          </a:p>
        </p:txBody>
      </p:sp>
      <p:sp>
        <p:nvSpPr>
          <p:cNvPr id="17" name="Member 4 Name">
            <a:extLst>
              <a:ext uri="{FF2B5EF4-FFF2-40B4-BE49-F238E27FC236}">
                <a16:creationId xmlns:a16="http://schemas.microsoft.com/office/drawing/2014/main" id="{1BCDB6E7-C4FF-490B-A7BE-B943FF994FEC}"/>
              </a:ext>
            </a:extLst>
          </p:cNvPr>
          <p:cNvSpPr txBox="1"/>
          <p:nvPr/>
        </p:nvSpPr>
        <p:spPr>
          <a:xfrm>
            <a:off x="7651279" y="4466493"/>
            <a:ext cx="1536192" cy="496885"/>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rPr>
              <a:t>Παναγιώτης</a:t>
            </a:r>
          </a:p>
          <a:p>
            <a:pPr marL="0" marR="0" lvl="0" indent="0" algn="ctr" defTabSz="914400" rtl="0" eaLnBrk="1" fontAlgn="auto" latinLnBrk="0" hangingPunct="1">
              <a:lnSpc>
                <a:spcPct val="100000"/>
              </a:lnSpc>
              <a:spcBef>
                <a:spcPts val="0"/>
              </a:spcBef>
              <a:spcAft>
                <a:spcPts val="0"/>
              </a:spcAft>
              <a:buClrTx/>
              <a:buSzTx/>
              <a:buFontTx/>
              <a:buNone/>
              <a:tabLst/>
              <a:defRPr/>
            </a:pPr>
            <a:r>
              <a:rPr lang="el-GR" sz="1600" dirty="0">
                <a:solidFill>
                  <a:prstClr val="black">
                    <a:lumMod val="50000"/>
                    <a:lumOff val="50000"/>
                  </a:prstClr>
                </a:solidFill>
                <a:latin typeface="Comic Sans MS" panose="030F0702030302020204" pitchFamily="66" charset="0"/>
                <a:cs typeface="Helvetica" pitchFamily="34" charset="0"/>
              </a:rPr>
              <a:t>Φυτιλής</a:t>
            </a:r>
            <a:endParaRPr kumimoji="0" lang="en-US"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endParaRPr>
          </a:p>
        </p:txBody>
      </p:sp>
      <p:sp>
        <p:nvSpPr>
          <p:cNvPr id="18" name="Member 5 Name">
            <a:extLst>
              <a:ext uri="{FF2B5EF4-FFF2-40B4-BE49-F238E27FC236}">
                <a16:creationId xmlns:a16="http://schemas.microsoft.com/office/drawing/2014/main" id="{5E9E16DE-E523-43C2-AE68-2C30D901B70E}"/>
              </a:ext>
            </a:extLst>
          </p:cNvPr>
          <p:cNvSpPr txBox="1"/>
          <p:nvPr/>
        </p:nvSpPr>
        <p:spPr>
          <a:xfrm>
            <a:off x="9295261" y="4496267"/>
            <a:ext cx="2706559" cy="384683"/>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rPr>
              <a:t>Πρόδρομος – Ανάργυρος</a:t>
            </a:r>
          </a:p>
          <a:p>
            <a:pPr marL="0" marR="0" lvl="0" indent="0" algn="ctr" defTabSz="914400" rtl="0" eaLnBrk="1" fontAlgn="auto" latinLnBrk="0" hangingPunct="1">
              <a:lnSpc>
                <a:spcPct val="100000"/>
              </a:lnSpc>
              <a:spcBef>
                <a:spcPts val="0"/>
              </a:spcBef>
              <a:spcAft>
                <a:spcPts val="0"/>
              </a:spcAft>
              <a:buClrTx/>
              <a:buSzTx/>
              <a:buFontTx/>
              <a:buNone/>
              <a:tabLst/>
              <a:defRPr/>
            </a:pPr>
            <a:r>
              <a:rPr lang="el-GR" sz="1600" dirty="0">
                <a:solidFill>
                  <a:prstClr val="black">
                    <a:lumMod val="50000"/>
                    <a:lumOff val="50000"/>
                  </a:prstClr>
                </a:solidFill>
                <a:latin typeface="Comic Sans MS" panose="030F0702030302020204" pitchFamily="66" charset="0"/>
                <a:cs typeface="Helvetica" pitchFamily="34" charset="0"/>
              </a:rPr>
              <a:t>Νάσης</a:t>
            </a:r>
            <a:endParaRPr kumimoji="0" lang="en-US" sz="1600" b="0" i="0" u="none" strike="noStrike" kern="1200" cap="none" spc="0" normalizeH="0" baseline="0" noProof="0" dirty="0">
              <a:ln>
                <a:noFill/>
              </a:ln>
              <a:solidFill>
                <a:prstClr val="black">
                  <a:lumMod val="50000"/>
                  <a:lumOff val="50000"/>
                </a:prstClr>
              </a:solidFill>
              <a:effectLst/>
              <a:uLnTx/>
              <a:uFillTx/>
              <a:latin typeface="Comic Sans MS" panose="030F0702030302020204" pitchFamily="66" charset="0"/>
              <a:cs typeface="Helvetica" pitchFamily="34" charset="0"/>
            </a:endParaRPr>
          </a:p>
        </p:txBody>
      </p:sp>
      <p:sp>
        <p:nvSpPr>
          <p:cNvPr id="19" name="CuadroTexto 18"/>
          <p:cNvSpPr txBox="1"/>
          <p:nvPr/>
        </p:nvSpPr>
        <p:spPr>
          <a:xfrm>
            <a:off x="5345554" y="476601"/>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0000"/>
                </a:solidFill>
                <a:latin typeface="Bebas Neue" panose="020B0606020202050201" pitchFamily="34" charset="0"/>
              </a:rPr>
              <a:t>NETFLIX</a:t>
            </a:r>
            <a:endPar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endParaRPr>
          </a:p>
        </p:txBody>
      </p:sp>
    </p:spTree>
    <p:extLst>
      <p:ext uri="{BB962C8B-B14F-4D97-AF65-F5344CB8AC3E}">
        <p14:creationId xmlns:p14="http://schemas.microsoft.com/office/powerpoint/2010/main" val="230879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1000"/>
                                        <p:tgtEl>
                                          <p:spTgt spid="1028"/>
                                        </p:tgtEl>
                                      </p:cBhvr>
                                    </p:animEffect>
                                    <p:anim calcmode="lin" valueType="num">
                                      <p:cBhvr>
                                        <p:cTn id="23" dur="1000" fill="hold"/>
                                        <p:tgtEl>
                                          <p:spTgt spid="1028"/>
                                        </p:tgtEl>
                                        <p:attrNameLst>
                                          <p:attrName>ppt_x</p:attrName>
                                        </p:attrNameLst>
                                      </p:cBhvr>
                                      <p:tavLst>
                                        <p:tav tm="0">
                                          <p:val>
                                            <p:strVal val="#ppt_x"/>
                                          </p:val>
                                        </p:tav>
                                        <p:tav tm="100000">
                                          <p:val>
                                            <p:strVal val="#ppt_x"/>
                                          </p:val>
                                        </p:tav>
                                      </p:tavLst>
                                    </p:anim>
                                    <p:anim calcmode="lin" valueType="num">
                                      <p:cBhvr>
                                        <p:cTn id="24" dur="1000" fill="hold"/>
                                        <p:tgtEl>
                                          <p:spTgt spid="10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1000"/>
                                        <p:tgtEl>
                                          <p:spTgt spid="1030"/>
                                        </p:tgtEl>
                                      </p:cBhvr>
                                    </p:animEffect>
                                    <p:anim calcmode="lin" valueType="num">
                                      <p:cBhvr>
                                        <p:cTn id="28" dur="1000" fill="hold"/>
                                        <p:tgtEl>
                                          <p:spTgt spid="1030"/>
                                        </p:tgtEl>
                                        <p:attrNameLst>
                                          <p:attrName>ppt_x</p:attrName>
                                        </p:attrNameLst>
                                      </p:cBhvr>
                                      <p:tavLst>
                                        <p:tav tm="0">
                                          <p:val>
                                            <p:strVal val="#ppt_x"/>
                                          </p:val>
                                        </p:tav>
                                        <p:tav tm="100000">
                                          <p:val>
                                            <p:strVal val="#ppt_x"/>
                                          </p:val>
                                        </p:tav>
                                      </p:tavLst>
                                    </p:anim>
                                    <p:anim calcmode="lin" valueType="num">
                                      <p:cBhvr>
                                        <p:cTn id="29" dur="1000" fill="hold"/>
                                        <p:tgtEl>
                                          <p:spTgt spid="103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5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1000"/>
                                        <p:tgtEl>
                                          <p:spTgt spid="1032"/>
                                        </p:tgtEl>
                                      </p:cBhvr>
                                    </p:animEffect>
                                    <p:anim calcmode="lin" valueType="num">
                                      <p:cBhvr>
                                        <p:cTn id="33" dur="1000" fill="hold"/>
                                        <p:tgtEl>
                                          <p:spTgt spid="1032"/>
                                        </p:tgtEl>
                                        <p:attrNameLst>
                                          <p:attrName>ppt_x</p:attrName>
                                        </p:attrNameLst>
                                      </p:cBhvr>
                                      <p:tavLst>
                                        <p:tav tm="0">
                                          <p:val>
                                            <p:strVal val="#ppt_x"/>
                                          </p:val>
                                        </p:tav>
                                        <p:tav tm="100000">
                                          <p:val>
                                            <p:strVal val="#ppt_x"/>
                                          </p:val>
                                        </p:tav>
                                      </p:tavLst>
                                    </p:anim>
                                    <p:anim calcmode="lin" valueType="num">
                                      <p:cBhvr>
                                        <p:cTn id="34" dur="1000" fill="hold"/>
                                        <p:tgtEl>
                                          <p:spTgt spid="103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50"/>
                                  </p:stCondLst>
                                  <p:childTnLst>
                                    <p:set>
                                      <p:cBhvr>
                                        <p:cTn id="36" dur="1" fill="hold">
                                          <p:stCondLst>
                                            <p:cond delay="0"/>
                                          </p:stCondLst>
                                        </p:cTn>
                                        <p:tgtEl>
                                          <p:spTgt spid="1034"/>
                                        </p:tgtEl>
                                        <p:attrNameLst>
                                          <p:attrName>style.visibility</p:attrName>
                                        </p:attrNameLst>
                                      </p:cBhvr>
                                      <p:to>
                                        <p:strVal val="visible"/>
                                      </p:to>
                                    </p:set>
                                    <p:animEffect transition="in" filter="fade">
                                      <p:cBhvr>
                                        <p:cTn id="37" dur="1000"/>
                                        <p:tgtEl>
                                          <p:spTgt spid="1034"/>
                                        </p:tgtEl>
                                      </p:cBhvr>
                                    </p:animEffect>
                                    <p:anim calcmode="lin" valueType="num">
                                      <p:cBhvr>
                                        <p:cTn id="38" dur="1000" fill="hold"/>
                                        <p:tgtEl>
                                          <p:spTgt spid="1034"/>
                                        </p:tgtEl>
                                        <p:attrNameLst>
                                          <p:attrName>ppt_x</p:attrName>
                                        </p:attrNameLst>
                                      </p:cBhvr>
                                      <p:tavLst>
                                        <p:tav tm="0">
                                          <p:val>
                                            <p:strVal val="#ppt_x"/>
                                          </p:val>
                                        </p:tav>
                                        <p:tav tm="100000">
                                          <p:val>
                                            <p:strVal val="#ppt_x"/>
                                          </p:val>
                                        </p:tav>
                                      </p:tavLst>
                                    </p:anim>
                                    <p:anim calcmode="lin" valueType="num">
                                      <p:cBhvr>
                                        <p:cTn id="39" dur="1000" fill="hold"/>
                                        <p:tgtEl>
                                          <p:spTgt spid="1034"/>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10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750"/>
                                        <p:tgtEl>
                                          <p:spTgt spid="14"/>
                                        </p:tgtEl>
                                      </p:cBhvr>
                                    </p:animEffect>
                                  </p:childTnLst>
                                </p:cTn>
                              </p:par>
                              <p:par>
                                <p:cTn id="43" presetID="10" presetClass="entr" presetSubtype="0" fill="hold" grpId="0" nodeType="withEffect">
                                  <p:stCondLst>
                                    <p:cond delay="125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750"/>
                                        <p:tgtEl>
                                          <p:spTgt spid="15"/>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750"/>
                                        <p:tgtEl>
                                          <p:spTgt spid="16"/>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750"/>
                                        <p:tgtEl>
                                          <p:spTgt spid="17"/>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Υπότιτλος 2">
            <a:extLst>
              <a:ext uri="{FF2B5EF4-FFF2-40B4-BE49-F238E27FC236}">
                <a16:creationId xmlns:a16="http://schemas.microsoft.com/office/drawing/2014/main" id="{AC18BFE3-E422-F0EA-8C0B-E331B3C6D1B1}"/>
              </a:ext>
            </a:extLst>
          </p:cNvPr>
          <p:cNvSpPr>
            <a:spLocks noGrp="1"/>
          </p:cNvSpPr>
          <p:nvPr>
            <p:ph type="subTitle" idx="1"/>
          </p:nvPr>
        </p:nvSpPr>
        <p:spPr>
          <a:xfrm>
            <a:off x="332362" y="259668"/>
            <a:ext cx="11527276" cy="6672977"/>
          </a:xfrm>
        </p:spPr>
        <p:txBody>
          <a:bodyPr>
            <a:normAutofit lnSpcReduction="10000"/>
          </a:bodyPr>
          <a:lstStyle/>
          <a:p>
            <a:r>
              <a:rPr lang="el-GR" b="1" dirty="0">
                <a:solidFill>
                  <a:schemeClr val="bg1"/>
                </a:solidFill>
              </a:rPr>
              <a:t>Μελέτη Περίπτωσης</a:t>
            </a:r>
            <a:r>
              <a:rPr lang="el-GR" dirty="0">
                <a:solidFill>
                  <a:schemeClr val="bg1"/>
                </a:solidFill>
              </a:rPr>
              <a:t>: </a:t>
            </a:r>
            <a:r>
              <a:rPr lang="en-US" b="1" dirty="0">
                <a:solidFill>
                  <a:srgbClr val="FF0000"/>
                </a:solidFill>
              </a:rPr>
              <a:t>NETFLIX</a:t>
            </a:r>
            <a:endParaRPr lang="el-GR" b="1" dirty="0">
              <a:solidFill>
                <a:srgbClr val="FF0000"/>
              </a:solidFill>
            </a:endParaRPr>
          </a:p>
          <a:p>
            <a:endParaRPr lang="el-GR" b="1" dirty="0">
              <a:solidFill>
                <a:schemeClr val="bg1"/>
              </a:solidFill>
            </a:endParaRPr>
          </a:p>
          <a:p>
            <a:pPr marL="342900" indent="-342900" algn="l">
              <a:buClr>
                <a:schemeClr val="bg1"/>
              </a:buClr>
              <a:buFont typeface="Wingdings" panose="05000000000000000000" pitchFamily="2" charset="2"/>
              <a:buChar char="ü"/>
            </a:pPr>
            <a:r>
              <a:rPr lang="el-GR" dirty="0">
                <a:solidFill>
                  <a:schemeClr val="bg1"/>
                </a:solidFill>
              </a:rPr>
              <a:t>Η συγκεκριμένη παρουσίαση υλοποιήθηκε στα πλαίσια του μαθήματος </a:t>
            </a:r>
            <a:r>
              <a:rPr lang="el-GR" i="1" dirty="0">
                <a:solidFill>
                  <a:schemeClr val="bg1"/>
                </a:solidFill>
              </a:rPr>
              <a:t>«ΣΤΡΑΤΗΓΙΚΗ ΕΠΙΧΕΙΡΗΣΕΩΝ ΚΑΙ ΠΣ»</a:t>
            </a:r>
            <a:r>
              <a:rPr lang="el-GR" dirty="0">
                <a:solidFill>
                  <a:schemeClr val="bg1"/>
                </a:solidFill>
              </a:rPr>
              <a:t>. Το μάθημα προσφέρεται από το </a:t>
            </a:r>
            <a:r>
              <a:rPr lang="el-GR" i="1" dirty="0">
                <a:solidFill>
                  <a:schemeClr val="bg1"/>
                </a:solidFill>
              </a:rPr>
              <a:t>Τμήμα Εφαρμοσμένης Πληροφορικής: Πληροφοριακά Συστήματα</a:t>
            </a:r>
            <a:r>
              <a:rPr lang="el-GR" dirty="0">
                <a:solidFill>
                  <a:schemeClr val="bg1"/>
                </a:solidFill>
              </a:rPr>
              <a:t> του </a:t>
            </a:r>
            <a:r>
              <a:rPr lang="el-GR" i="1" dirty="0">
                <a:solidFill>
                  <a:schemeClr val="bg1"/>
                </a:solidFill>
              </a:rPr>
              <a:t>Πανεπιστημίου Μακεδονίας</a:t>
            </a:r>
            <a:r>
              <a:rPr lang="el-GR" dirty="0">
                <a:solidFill>
                  <a:schemeClr val="bg1"/>
                </a:solidFill>
              </a:rPr>
              <a:t>, στο 6</a:t>
            </a:r>
            <a:r>
              <a:rPr lang="el-GR" baseline="30000" dirty="0">
                <a:solidFill>
                  <a:schemeClr val="bg1"/>
                </a:solidFill>
              </a:rPr>
              <a:t>ο</a:t>
            </a:r>
            <a:r>
              <a:rPr lang="el-GR" dirty="0">
                <a:solidFill>
                  <a:schemeClr val="bg1"/>
                </a:solidFill>
              </a:rPr>
              <a:t> εξάμηνο. Υπεύθυνος καθηγητής ο </a:t>
            </a:r>
            <a:r>
              <a:rPr lang="el-GR" i="1" dirty="0">
                <a:solidFill>
                  <a:schemeClr val="bg1"/>
                </a:solidFill>
              </a:rPr>
              <a:t>κ. Φώτης Χ. Κίτσιος</a:t>
            </a:r>
            <a:r>
              <a:rPr lang="el-GR" dirty="0">
                <a:solidFill>
                  <a:schemeClr val="bg1"/>
                </a:solidFill>
              </a:rPr>
              <a:t>.</a:t>
            </a:r>
          </a:p>
          <a:p>
            <a:pPr marL="342900" indent="-342900" algn="l">
              <a:buClr>
                <a:schemeClr val="bg1"/>
              </a:buClr>
              <a:buFont typeface="Wingdings" panose="05000000000000000000" pitchFamily="2" charset="2"/>
              <a:buChar char="ü"/>
            </a:pPr>
            <a:r>
              <a:rPr lang="el-GR" dirty="0">
                <a:solidFill>
                  <a:schemeClr val="bg1"/>
                </a:solidFill>
              </a:rPr>
              <a:t>Ορισμένες από τις διαφάνειες είναι έτοιμα πρότυπα, τα οποία διατίθενται στο Διαδίκτυο ΔΩΡΕΑΝ για κάθε προσωπική χρήση. Συνεπώς, τα πνευματικά δικαιώματα ανήκουν σε κάθε χρήστη που θα τα χρησιμοποιήσει. Τα έτοιμα αυτά πρότυπα αποκτήθηκαν από τις παρακάτω πηγές:</a:t>
            </a:r>
          </a:p>
          <a:p>
            <a:pPr marL="800100" lvl="1" indent="-342900" algn="l">
              <a:buClr>
                <a:schemeClr val="bg1"/>
              </a:buClr>
              <a:buFont typeface="Wingdings" panose="05000000000000000000" pitchFamily="2" charset="2"/>
              <a:buChar char="§"/>
            </a:pPr>
            <a:r>
              <a:rPr lang="en-US" dirty="0">
                <a:solidFill>
                  <a:schemeClr val="bg1"/>
                </a:solidFill>
                <a:hlinkClick r:id="rId2"/>
              </a:rPr>
              <a:t>https://free-powerpoint-templates-download.com/netflix-powerpoint-template/</a:t>
            </a:r>
            <a:endParaRPr lang="el-GR" dirty="0">
              <a:solidFill>
                <a:schemeClr val="bg1"/>
              </a:solidFill>
            </a:endParaRPr>
          </a:p>
          <a:p>
            <a:pPr marL="800100" lvl="1" indent="-342900" algn="l">
              <a:buClr>
                <a:schemeClr val="bg1"/>
              </a:buClr>
              <a:buFont typeface="Wingdings" panose="05000000000000000000" pitchFamily="2" charset="2"/>
              <a:buChar char="§"/>
            </a:pPr>
            <a:r>
              <a:rPr lang="en-US" dirty="0">
                <a:solidFill>
                  <a:schemeClr val="bg1"/>
                </a:solidFill>
                <a:hlinkClick r:id="rId3"/>
              </a:rPr>
              <a:t>https://slidechef.net/templates/free-netflix-powerpoint-template/</a:t>
            </a:r>
            <a:endParaRPr lang="el-GR" dirty="0">
              <a:solidFill>
                <a:schemeClr val="bg1"/>
              </a:solidFill>
            </a:endParaRPr>
          </a:p>
          <a:p>
            <a:pPr marL="800100" lvl="1" indent="-342900" algn="l">
              <a:buClr>
                <a:schemeClr val="bg1"/>
              </a:buClr>
              <a:buFont typeface="Wingdings" panose="05000000000000000000" pitchFamily="2" charset="2"/>
              <a:buChar char="§"/>
            </a:pPr>
            <a:r>
              <a:rPr lang="en-US" dirty="0">
                <a:solidFill>
                  <a:schemeClr val="bg1"/>
                </a:solidFill>
                <a:hlinkClick r:id="rId4"/>
              </a:rPr>
              <a:t>https://www.presentationgo.com/</a:t>
            </a:r>
            <a:endParaRPr lang="el-GR" dirty="0">
              <a:solidFill>
                <a:schemeClr val="bg1"/>
              </a:solidFill>
            </a:endParaRPr>
          </a:p>
          <a:p>
            <a:pPr marL="342900" marR="0" lvl="0" indent="-342900" algn="l" defTabSz="914400" rtl="0" eaLnBrk="1" fontAlgn="auto" latinLnBrk="0" hangingPunct="1">
              <a:lnSpc>
                <a:spcPct val="90000"/>
              </a:lnSpc>
              <a:spcBef>
                <a:spcPts val="1000"/>
              </a:spcBef>
              <a:spcAft>
                <a:spcPts val="0"/>
              </a:spcAft>
              <a:buClr>
                <a:prstClr val="white"/>
              </a:buClr>
              <a:buSzTx/>
              <a:buFont typeface="Wingdings" panose="05000000000000000000" pitchFamily="2" charset="2"/>
              <a:buChar char="ü"/>
              <a:tabLst/>
              <a:defRPr/>
            </a:pPr>
            <a:r>
              <a:rPr kumimoji="0" lang="el-GR" sz="2400" b="0" i="0" u="none" strike="noStrike" kern="1200" cap="none" spc="0" normalizeH="0" baseline="0" noProof="0" dirty="0">
                <a:ln>
                  <a:noFill/>
                </a:ln>
                <a:solidFill>
                  <a:prstClr val="white"/>
                </a:solidFill>
                <a:effectLst/>
                <a:uLnTx/>
                <a:uFillTx/>
                <a:latin typeface="Calibri" panose="020F0502020204030204"/>
                <a:ea typeface="+mn-ea"/>
                <a:cs typeface="+mn-cs"/>
              </a:rPr>
              <a:t>Το περιεχόμενο των διαφανειών είναι αποτέλεσμα δευτερογενούς έρευνας, η οποία πραγματοποιήθηκε από την ερευνητική μας ομάδα και τα πνευματικά του δικαιώματα ανήκουν αποκλειστικά και μόνο στα μέλη της ομάδας.</a:t>
            </a:r>
          </a:p>
          <a:p>
            <a:pPr lvl="1">
              <a:buClr>
                <a:schemeClr val="bg1"/>
              </a:buClr>
            </a:pPr>
            <a:endParaRPr lang="el-GR" dirty="0">
              <a:solidFill>
                <a:schemeClr val="bg1"/>
              </a:solidFill>
            </a:endParaRPr>
          </a:p>
          <a:p>
            <a:pPr lvl="1" algn="l">
              <a:buClr>
                <a:schemeClr val="bg1"/>
              </a:buClr>
            </a:pPr>
            <a:r>
              <a:rPr lang="el-GR" sz="3200" dirty="0">
                <a:solidFill>
                  <a:schemeClr val="accent4"/>
                </a:solidFill>
              </a:rPr>
              <a:t>                ΕΥΧΑΡΙΣΤΟΥΜΕ ΓΙΑ ΤΗΝ ΠΡΟΣΟΧΗ ΣΑΣ!</a:t>
            </a:r>
          </a:p>
        </p:txBody>
      </p:sp>
      <p:pic>
        <p:nvPicPr>
          <p:cNvPr id="1032" name="Picture 8" descr="Copyright Logo, symbol, meaning, history, PNG, brand">
            <a:extLst>
              <a:ext uri="{FF2B5EF4-FFF2-40B4-BE49-F238E27FC236}">
                <a16:creationId xmlns:a16="http://schemas.microsoft.com/office/drawing/2014/main" id="{15036322-1ABC-578B-B970-E8D8F60AC2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1875" y="5285792"/>
            <a:ext cx="447869" cy="251926"/>
          </a:xfrm>
          <a:prstGeom prst="rect">
            <a:avLst/>
          </a:prstGeom>
          <a:noFill/>
          <a:extLst>
            <a:ext uri="{909E8E84-426E-40DD-AFC4-6F175D3DCCD1}">
              <a14:hiddenFill xmlns:a14="http://schemas.microsoft.com/office/drawing/2010/main">
                <a:solidFill>
                  <a:srgbClr val="FFFFFF"/>
                </a:solidFill>
              </a14:hiddenFill>
            </a:ext>
          </a:extLst>
        </p:spPr>
      </p:pic>
      <p:pic>
        <p:nvPicPr>
          <p:cNvPr id="7" name="Εικόνα 6">
            <a:hlinkClick r:id="rId6"/>
            <a:extLst>
              <a:ext uri="{FF2B5EF4-FFF2-40B4-BE49-F238E27FC236}">
                <a16:creationId xmlns:a16="http://schemas.microsoft.com/office/drawing/2014/main" id="{E9925846-3762-AE60-891E-2A6442EE1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9690" y="5635690"/>
            <a:ext cx="1222310" cy="1222310"/>
          </a:xfrm>
          <a:prstGeom prst="rect">
            <a:avLst/>
          </a:prstGeom>
        </p:spPr>
      </p:pic>
    </p:spTree>
    <p:extLst>
      <p:ext uri="{BB962C8B-B14F-4D97-AF65-F5344CB8AC3E}">
        <p14:creationId xmlns:p14="http://schemas.microsoft.com/office/powerpoint/2010/main" val="3189798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23785" y="405578"/>
            <a:ext cx="1678239" cy="592797"/>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sp>
        <p:nvSpPr>
          <p:cNvPr id="12" name="TextBox 3">
            <a:extLst>
              <a:ext uri="{FF2B5EF4-FFF2-40B4-BE49-F238E27FC236}">
                <a16:creationId xmlns:a16="http://schemas.microsoft.com/office/drawing/2014/main" id="{C3C17FAC-4649-45DF-8F93-97727ACC2E2E}"/>
              </a:ext>
            </a:extLst>
          </p:cNvPr>
          <p:cNvSpPr txBox="1"/>
          <p:nvPr/>
        </p:nvSpPr>
        <p:spPr>
          <a:xfrm>
            <a:off x="5209045" y="1745975"/>
            <a:ext cx="3972276" cy="73152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3600" b="1" dirty="0">
                <a:solidFill>
                  <a:prstClr val="white"/>
                </a:solidFill>
                <a:latin typeface="Bahnschrift SemiBold SemiConden" panose="020B0502040204020203" pitchFamily="34" charset="0"/>
                <a:cs typeface="Helvetica" pitchFamily="34" charset="0"/>
              </a:rPr>
              <a:t>Περιεχόμενα</a:t>
            </a:r>
            <a:endParaRPr kumimoji="0" lang="en-US" sz="3600" b="0" i="0" u="none" strike="noStrike" kern="1200" cap="none" spc="0" normalizeH="0" baseline="0" noProof="0" dirty="0">
              <a:ln>
                <a:noFill/>
              </a:ln>
              <a:solidFill>
                <a:prstClr val="white"/>
              </a:solidFill>
              <a:effectLst/>
              <a:uLnTx/>
              <a:uFillTx/>
              <a:latin typeface="Bahnschrift SemiBold SemiConden" panose="020B0502040204020203" pitchFamily="34" charset="0"/>
              <a:cs typeface="Helvetica" pitchFamily="34" charset="0"/>
            </a:endParaRPr>
          </a:p>
        </p:txBody>
      </p:sp>
      <p:sp>
        <p:nvSpPr>
          <p:cNvPr id="6" name="CuadroTexto 5"/>
          <p:cNvSpPr txBox="1"/>
          <p:nvPr/>
        </p:nvSpPr>
        <p:spPr>
          <a:xfrm>
            <a:off x="523785" y="3429000"/>
            <a:ext cx="10582181"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00" b="0" i="0" u="none" strike="noStrike" kern="1200" cap="none" spc="0" normalizeH="0" baseline="0" noProof="0" dirty="0">
                <a:ln w="38100">
                  <a:solidFill>
                    <a:srgbClr val="E6E6E6"/>
                  </a:solidFill>
                </a:ln>
                <a:noFill/>
                <a:effectLst/>
                <a:uLnTx/>
                <a:uFillTx/>
                <a:latin typeface="Impact" panose="020B0806030902050204" pitchFamily="34" charset="0"/>
                <a:ea typeface="+mn-ea"/>
                <a:cs typeface="+mn-cs"/>
              </a:rPr>
              <a:t>1   2   3   4   5</a:t>
            </a: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39"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200" dirty="0">
                  <a:solidFill>
                    <a:prstClr val="white"/>
                  </a:solidFill>
                  <a:latin typeface="Calibri" panose="020F0502020204030204"/>
                </a:rPr>
                <a:t>5</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 name="TextBox 8">
            <a:extLst>
              <a:ext uri="{FF2B5EF4-FFF2-40B4-BE49-F238E27FC236}">
                <a16:creationId xmlns:a16="http://schemas.microsoft.com/office/drawing/2014/main" id="{BC7DAAE2-1F64-399C-848C-DE4857CB490E}"/>
              </a:ext>
            </a:extLst>
          </p:cNvPr>
          <p:cNvSpPr txBox="1"/>
          <p:nvPr/>
        </p:nvSpPr>
        <p:spPr>
          <a:xfrm>
            <a:off x="1362904" y="4054808"/>
            <a:ext cx="1138334" cy="1200329"/>
          </a:xfrm>
          <a:prstGeom prst="rect">
            <a:avLst/>
          </a:prstGeom>
          <a:noFill/>
        </p:spPr>
        <p:txBody>
          <a:bodyPr wrap="square" rtlCol="0">
            <a:spAutoFit/>
          </a:bodyPr>
          <a:lstStyle/>
          <a:p>
            <a:pPr algn="ctr"/>
            <a:r>
              <a:rPr lang="el-GR" dirty="0">
                <a:solidFill>
                  <a:schemeClr val="accent4"/>
                </a:solidFill>
                <a:latin typeface="Comic Sans MS" panose="030F0702030302020204" pitchFamily="66" charset="0"/>
              </a:rPr>
              <a:t>Γενικά στοιχεία της εταιρείας</a:t>
            </a:r>
          </a:p>
        </p:txBody>
      </p:sp>
      <p:sp>
        <p:nvSpPr>
          <p:cNvPr id="10" name="TextBox 9">
            <a:extLst>
              <a:ext uri="{FF2B5EF4-FFF2-40B4-BE49-F238E27FC236}">
                <a16:creationId xmlns:a16="http://schemas.microsoft.com/office/drawing/2014/main" id="{B1DFA1C5-B2D5-1A12-8C92-9FAAAC760EA8}"/>
              </a:ext>
            </a:extLst>
          </p:cNvPr>
          <p:cNvSpPr txBox="1"/>
          <p:nvPr/>
        </p:nvSpPr>
        <p:spPr>
          <a:xfrm>
            <a:off x="3456070" y="4331808"/>
            <a:ext cx="1405239"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Εξωτερικό Περιβάλλον</a:t>
            </a:r>
          </a:p>
        </p:txBody>
      </p:sp>
      <p:sp>
        <p:nvSpPr>
          <p:cNvPr id="11" name="TextBox 10">
            <a:extLst>
              <a:ext uri="{FF2B5EF4-FFF2-40B4-BE49-F238E27FC236}">
                <a16:creationId xmlns:a16="http://schemas.microsoft.com/office/drawing/2014/main" id="{DC369636-F932-029F-F871-1D9BDD7E0728}"/>
              </a:ext>
            </a:extLst>
          </p:cNvPr>
          <p:cNvSpPr txBox="1"/>
          <p:nvPr/>
        </p:nvSpPr>
        <p:spPr>
          <a:xfrm>
            <a:off x="5667743" y="4331808"/>
            <a:ext cx="1425680"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Εσωτερικό περιβάλλον</a:t>
            </a:r>
          </a:p>
        </p:txBody>
      </p:sp>
      <p:sp>
        <p:nvSpPr>
          <p:cNvPr id="13" name="TextBox 12">
            <a:extLst>
              <a:ext uri="{FF2B5EF4-FFF2-40B4-BE49-F238E27FC236}">
                <a16:creationId xmlns:a16="http://schemas.microsoft.com/office/drawing/2014/main" id="{DCE283EC-F032-7933-ACA8-D44AC010F42F}"/>
              </a:ext>
            </a:extLst>
          </p:cNvPr>
          <p:cNvSpPr txBox="1"/>
          <p:nvPr/>
        </p:nvSpPr>
        <p:spPr>
          <a:xfrm>
            <a:off x="7862532" y="4331806"/>
            <a:ext cx="1318789" cy="646331"/>
          </a:xfrm>
          <a:prstGeom prst="rect">
            <a:avLst/>
          </a:prstGeom>
          <a:noFill/>
        </p:spPr>
        <p:txBody>
          <a:bodyPr wrap="square" rtlCol="0">
            <a:spAutoFit/>
          </a:bodyPr>
          <a:lstStyle/>
          <a:p>
            <a:pPr algn="ctr"/>
            <a:r>
              <a:rPr lang="el-GR" dirty="0">
                <a:solidFill>
                  <a:schemeClr val="accent4"/>
                </a:solidFill>
                <a:latin typeface="Comic Sans MS" panose="030F0702030302020204" pitchFamily="66" charset="0"/>
              </a:rPr>
              <a:t>Δήλωση</a:t>
            </a:r>
            <a:r>
              <a:rPr lang="el-GR" dirty="0">
                <a:solidFill>
                  <a:schemeClr val="accent4"/>
                </a:solidFill>
              </a:rPr>
              <a:t> </a:t>
            </a:r>
            <a:r>
              <a:rPr lang="el-GR" dirty="0">
                <a:solidFill>
                  <a:schemeClr val="accent4"/>
                </a:solidFill>
                <a:latin typeface="Comic Sans MS" panose="030F0702030302020204" pitchFamily="66" charset="0"/>
              </a:rPr>
              <a:t>Αποστολής</a:t>
            </a:r>
          </a:p>
        </p:txBody>
      </p:sp>
      <p:sp>
        <p:nvSpPr>
          <p:cNvPr id="14" name="TextBox 13">
            <a:extLst>
              <a:ext uri="{FF2B5EF4-FFF2-40B4-BE49-F238E27FC236}">
                <a16:creationId xmlns:a16="http://schemas.microsoft.com/office/drawing/2014/main" id="{8DBD4E15-01E6-FB0F-4B47-0E7AB4B09265}"/>
              </a:ext>
            </a:extLst>
          </p:cNvPr>
          <p:cNvSpPr txBox="1"/>
          <p:nvPr/>
        </p:nvSpPr>
        <p:spPr>
          <a:xfrm>
            <a:off x="10175953" y="4334212"/>
            <a:ext cx="1138334"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n-US" dirty="0"/>
              <a:t>SWOT </a:t>
            </a:r>
            <a:r>
              <a:rPr lang="el-GR" dirty="0"/>
              <a:t>Ανάλυση</a:t>
            </a:r>
          </a:p>
        </p:txBody>
      </p:sp>
    </p:spTree>
    <p:extLst>
      <p:ext uri="{BB962C8B-B14F-4D97-AF65-F5344CB8AC3E}">
        <p14:creationId xmlns:p14="http://schemas.microsoft.com/office/powerpoint/2010/main" val="34234120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uadroTexto 30"/>
          <p:cNvSpPr txBox="1"/>
          <p:nvPr/>
        </p:nvSpPr>
        <p:spPr>
          <a:xfrm>
            <a:off x="121298" y="3412066"/>
            <a:ext cx="11819169"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00" b="0" i="0" u="none" strike="noStrike" kern="1200" cap="none" spc="0" normalizeH="0" baseline="0" noProof="0" dirty="0">
                <a:ln w="38100">
                  <a:solidFill>
                    <a:srgbClr val="E6E6E6"/>
                  </a:solidFill>
                </a:ln>
                <a:noFill/>
                <a:effectLst/>
                <a:uLnTx/>
                <a:uFillTx/>
                <a:latin typeface="Impact" panose="020B0806030902050204" pitchFamily="34" charset="0"/>
                <a:ea typeface="+mn-ea"/>
                <a:cs typeface="+mn-cs"/>
              </a:rPr>
              <a:t>6   7   8   9   10</a:t>
            </a:r>
          </a:p>
        </p:txBody>
      </p:sp>
      <p:grpSp>
        <p:nvGrpSpPr>
          <p:cNvPr id="35" name="Grupo 34"/>
          <p:cNvGrpSpPr/>
          <p:nvPr/>
        </p:nvGrpSpPr>
        <p:grpSpPr>
          <a:xfrm>
            <a:off x="10406955" y="294187"/>
            <a:ext cx="1370708" cy="372563"/>
            <a:chOff x="10406955" y="294187"/>
            <a:chExt cx="1370708" cy="372563"/>
          </a:xfrm>
        </p:grpSpPr>
        <p:pic>
          <p:nvPicPr>
            <p:cNvPr id="40"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1" name="Triángulo isósceles 40"/>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43"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44" name="Elipse 43"/>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200" dirty="0">
                  <a:solidFill>
                    <a:prstClr val="white"/>
                  </a:solidFill>
                  <a:latin typeface="Calibri" panose="020F0502020204030204"/>
                </a:rPr>
                <a:t>5</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CuadroTexto 4">
            <a:extLst>
              <a:ext uri="{FF2B5EF4-FFF2-40B4-BE49-F238E27FC236}">
                <a16:creationId xmlns:a16="http://schemas.microsoft.com/office/drawing/2014/main" id="{36F18D85-DEE9-519E-5254-E11C25F0D0E3}"/>
              </a:ext>
            </a:extLst>
          </p:cNvPr>
          <p:cNvSpPr txBox="1"/>
          <p:nvPr/>
        </p:nvSpPr>
        <p:spPr>
          <a:xfrm>
            <a:off x="523785" y="405578"/>
            <a:ext cx="1678239" cy="592797"/>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sp>
        <p:nvSpPr>
          <p:cNvPr id="4" name="TextBox 3">
            <a:extLst>
              <a:ext uri="{FF2B5EF4-FFF2-40B4-BE49-F238E27FC236}">
                <a16:creationId xmlns:a16="http://schemas.microsoft.com/office/drawing/2014/main" id="{6D14540C-96D3-59E2-D521-1C2156B127DA}"/>
              </a:ext>
            </a:extLst>
          </p:cNvPr>
          <p:cNvSpPr txBox="1"/>
          <p:nvPr/>
        </p:nvSpPr>
        <p:spPr>
          <a:xfrm>
            <a:off x="1316798" y="4294484"/>
            <a:ext cx="1321264"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Εταιρική στρατηγική</a:t>
            </a:r>
          </a:p>
        </p:txBody>
      </p:sp>
      <p:sp>
        <p:nvSpPr>
          <p:cNvPr id="6" name="TextBox 5">
            <a:extLst>
              <a:ext uri="{FF2B5EF4-FFF2-40B4-BE49-F238E27FC236}">
                <a16:creationId xmlns:a16="http://schemas.microsoft.com/office/drawing/2014/main" id="{998CA25A-B0E5-D058-BDD7-9A32AC7B25BA}"/>
              </a:ext>
            </a:extLst>
          </p:cNvPr>
          <p:cNvSpPr txBox="1"/>
          <p:nvPr/>
        </p:nvSpPr>
        <p:spPr>
          <a:xfrm>
            <a:off x="2873828" y="4940815"/>
            <a:ext cx="1836546" cy="1200329"/>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Παρούσα στρατηγική ανταγωνιστικού πλεονεκτήματος</a:t>
            </a:r>
          </a:p>
        </p:txBody>
      </p:sp>
      <p:sp>
        <p:nvSpPr>
          <p:cNvPr id="8" name="TextBox 7">
            <a:extLst>
              <a:ext uri="{FF2B5EF4-FFF2-40B4-BE49-F238E27FC236}">
                <a16:creationId xmlns:a16="http://schemas.microsoft.com/office/drawing/2014/main" id="{DE792C6B-A5D2-D773-FA9E-135581050E7C}"/>
              </a:ext>
            </a:extLst>
          </p:cNvPr>
          <p:cNvSpPr txBox="1"/>
          <p:nvPr/>
        </p:nvSpPr>
        <p:spPr>
          <a:xfrm>
            <a:off x="5319657" y="5392054"/>
            <a:ext cx="1627334" cy="923330"/>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Εναλλακτικές εταιρικές στρατηγικές</a:t>
            </a:r>
          </a:p>
        </p:txBody>
      </p:sp>
      <p:sp>
        <p:nvSpPr>
          <p:cNvPr id="10" name="TextBox 9">
            <a:extLst>
              <a:ext uri="{FF2B5EF4-FFF2-40B4-BE49-F238E27FC236}">
                <a16:creationId xmlns:a16="http://schemas.microsoft.com/office/drawing/2014/main" id="{A9B9C722-84B7-A7B5-2A16-F2F7B9E7F204}"/>
              </a:ext>
            </a:extLst>
          </p:cNvPr>
          <p:cNvSpPr txBox="1"/>
          <p:nvPr/>
        </p:nvSpPr>
        <p:spPr>
          <a:xfrm>
            <a:off x="7348207" y="3329866"/>
            <a:ext cx="1836545"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Προτεινόμενες αλλαγές</a:t>
            </a:r>
          </a:p>
        </p:txBody>
      </p:sp>
      <p:sp>
        <p:nvSpPr>
          <p:cNvPr id="13" name="TextBox 12">
            <a:extLst>
              <a:ext uri="{FF2B5EF4-FFF2-40B4-BE49-F238E27FC236}">
                <a16:creationId xmlns:a16="http://schemas.microsoft.com/office/drawing/2014/main" id="{3DB8AEA5-A018-0035-E7DA-AFC5384CDF48}"/>
              </a:ext>
            </a:extLst>
          </p:cNvPr>
          <p:cNvSpPr txBox="1"/>
          <p:nvPr/>
        </p:nvSpPr>
        <p:spPr>
          <a:xfrm>
            <a:off x="10427234" y="5412613"/>
            <a:ext cx="1643468" cy="646331"/>
          </a:xfrm>
          <a:prstGeom prst="rect">
            <a:avLst/>
          </a:prstGeom>
          <a:noFill/>
        </p:spPr>
        <p:txBody>
          <a:bodyPr wrap="square" rtlCol="0">
            <a:spAutoFit/>
          </a:bodyPr>
          <a:lstStyle>
            <a:defPPr>
              <a:defRPr lang="el-GR"/>
            </a:defPPr>
            <a:lvl1pPr algn="ctr">
              <a:defRPr>
                <a:solidFill>
                  <a:schemeClr val="accent4"/>
                </a:solidFill>
                <a:latin typeface="Comic Sans MS" panose="030F0702030302020204" pitchFamily="66" charset="0"/>
              </a:defRPr>
            </a:lvl1pPr>
          </a:lstStyle>
          <a:p>
            <a:r>
              <a:rPr lang="el-GR" dirty="0"/>
              <a:t>Τελικά συμπεράσματα</a:t>
            </a:r>
          </a:p>
        </p:txBody>
      </p:sp>
      <p:sp>
        <p:nvSpPr>
          <p:cNvPr id="14" name="TextBox 3">
            <a:extLst>
              <a:ext uri="{FF2B5EF4-FFF2-40B4-BE49-F238E27FC236}">
                <a16:creationId xmlns:a16="http://schemas.microsoft.com/office/drawing/2014/main" id="{7F518FFB-8F1B-B7F4-DC23-23411B8B0CCF}"/>
              </a:ext>
            </a:extLst>
          </p:cNvPr>
          <p:cNvSpPr txBox="1"/>
          <p:nvPr/>
        </p:nvSpPr>
        <p:spPr>
          <a:xfrm>
            <a:off x="5209046" y="1745975"/>
            <a:ext cx="3975706" cy="73152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3600" b="1" dirty="0">
                <a:solidFill>
                  <a:prstClr val="white"/>
                </a:solidFill>
                <a:latin typeface="Bahnschrift SemiBold SemiConden" panose="020B0502040204020203" pitchFamily="34" charset="0"/>
                <a:cs typeface="Helvetica" pitchFamily="34" charset="0"/>
              </a:rPr>
              <a:t>Περιεχόμενα</a:t>
            </a:r>
            <a:endParaRPr kumimoji="0" lang="en-US" sz="3600" b="0" i="0" u="none" strike="noStrike" kern="1200" cap="none" spc="0" normalizeH="0" baseline="0" noProof="0" dirty="0">
              <a:ln>
                <a:noFill/>
              </a:ln>
              <a:solidFill>
                <a:prstClr val="white"/>
              </a:solidFill>
              <a:effectLst/>
              <a:uLnTx/>
              <a:uFillTx/>
              <a:latin typeface="Bahnschrift SemiBold SemiConden" panose="020B0502040204020203" pitchFamily="34" charset="0"/>
              <a:cs typeface="Helvetica" pitchFamily="34" charset="0"/>
            </a:endParaRPr>
          </a:p>
        </p:txBody>
      </p:sp>
    </p:spTree>
    <p:extLst>
      <p:ext uri="{BB962C8B-B14F-4D97-AF65-F5344CB8AC3E}">
        <p14:creationId xmlns:p14="http://schemas.microsoft.com/office/powerpoint/2010/main" val="21096739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Netflix co-founder Marc Randolph: 'Anyone can innovate and dream big' - The  Daily Orange">
            <a:extLst>
              <a:ext uri="{FF2B5EF4-FFF2-40B4-BE49-F238E27FC236}">
                <a16:creationId xmlns:a16="http://schemas.microsoft.com/office/drawing/2014/main" id="{DD01D910-4781-D678-48E7-93C28943B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6" y="2243336"/>
            <a:ext cx="2684301" cy="1789534"/>
          </a:xfrm>
          <a:prstGeom prst="rect">
            <a:avLst/>
          </a:prstGeom>
          <a:noFill/>
          <a:extLst>
            <a:ext uri="{909E8E84-426E-40DD-AFC4-6F175D3DCCD1}">
              <a14:hiddenFill xmlns:a14="http://schemas.microsoft.com/office/drawing/2010/main">
                <a:solidFill>
                  <a:srgbClr val="FFFFFF"/>
                </a:solidFill>
              </a14:hiddenFill>
            </a:ext>
          </a:extLst>
        </p:spPr>
      </p:pic>
      <p:pic>
        <p:nvPicPr>
          <p:cNvPr id="14" name="Εικόνα 13">
            <a:extLst>
              <a:ext uri="{FF2B5EF4-FFF2-40B4-BE49-F238E27FC236}">
                <a16:creationId xmlns:a16="http://schemas.microsoft.com/office/drawing/2014/main" id="{702A366A-A148-CE42-472B-64F8F4E12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1" y="-1544296"/>
            <a:ext cx="10637057" cy="10637057"/>
          </a:xfrm>
          <a:prstGeom prst="rect">
            <a:avLst/>
          </a:prstGeom>
        </p:spPr>
      </p:pic>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2242918" y="426749"/>
            <a:ext cx="3894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1. Γενικά στοιχεία της εταιρείας</a:t>
            </a:r>
          </a:p>
        </p:txBody>
      </p:sp>
      <p:sp>
        <p:nvSpPr>
          <p:cNvPr id="13" name="Διάγραμμα ροής: Εναλλακτική διεργασία 12">
            <a:hlinkClick r:id="rId5"/>
            <a:extLst>
              <a:ext uri="{FF2B5EF4-FFF2-40B4-BE49-F238E27FC236}">
                <a16:creationId xmlns:a16="http://schemas.microsoft.com/office/drawing/2014/main" id="{4993C788-5A33-9386-51E7-8B21116B3D16}"/>
              </a:ext>
            </a:extLst>
          </p:cNvPr>
          <p:cNvSpPr/>
          <p:nvPr/>
        </p:nvSpPr>
        <p:spPr>
          <a:xfrm>
            <a:off x="10514103" y="6131509"/>
            <a:ext cx="1410174" cy="577201"/>
          </a:xfrm>
          <a:prstGeom prst="flowChartAlternateProcess">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400" dirty="0">
                <a:solidFill>
                  <a:srgbClr val="00B0F0"/>
                </a:solidFill>
                <a:latin typeface="Comic Sans MS" panose="030F0702030302020204" pitchFamily="66" charset="0"/>
              </a:rPr>
              <a:t>Πηγή εικόνας</a:t>
            </a:r>
          </a:p>
        </p:txBody>
      </p:sp>
      <p:pic>
        <p:nvPicPr>
          <p:cNvPr id="1030" name="Picture 6" descr="Reed Hastings | Biography, Netflix, &amp; Facts | Britannica">
            <a:extLst>
              <a:ext uri="{FF2B5EF4-FFF2-40B4-BE49-F238E27FC236}">
                <a16:creationId xmlns:a16="http://schemas.microsoft.com/office/drawing/2014/main" id="{FABD59EE-053B-CD33-09A7-D57DC66F0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0700" y="2482621"/>
            <a:ext cx="1205912" cy="15495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8AEA82-7F93-94E2-0E8C-6D6EBA35CE6B}"/>
              </a:ext>
            </a:extLst>
          </p:cNvPr>
          <p:cNvSpPr txBox="1"/>
          <p:nvPr/>
        </p:nvSpPr>
        <p:spPr>
          <a:xfrm>
            <a:off x="45076" y="4032157"/>
            <a:ext cx="1681087" cy="307777"/>
          </a:xfrm>
          <a:prstGeom prst="rect">
            <a:avLst/>
          </a:prstGeom>
          <a:noFill/>
        </p:spPr>
        <p:txBody>
          <a:bodyPr wrap="square" rtlCol="0">
            <a:spAutoFit/>
          </a:bodyPr>
          <a:lstStyle/>
          <a:p>
            <a:r>
              <a:rPr lang="en-US" sz="1400" b="0" i="0" dirty="0">
                <a:solidFill>
                  <a:schemeClr val="accent4">
                    <a:lumMod val="60000"/>
                    <a:lumOff val="40000"/>
                  </a:schemeClr>
                </a:solidFill>
                <a:effectLst/>
                <a:latin typeface="Comic Sans MS" panose="030F0702030302020204" pitchFamily="66" charset="0"/>
              </a:rPr>
              <a:t>Marc Randolph</a:t>
            </a:r>
            <a:endParaRPr lang="el-GR" sz="1400" dirty="0">
              <a:solidFill>
                <a:schemeClr val="accent4">
                  <a:lumMod val="60000"/>
                  <a:lumOff val="40000"/>
                </a:schemeClr>
              </a:solidFill>
              <a:latin typeface="Comic Sans MS" panose="030F0702030302020204" pitchFamily="66" charset="0"/>
            </a:endParaRPr>
          </a:p>
        </p:txBody>
      </p:sp>
      <p:sp>
        <p:nvSpPr>
          <p:cNvPr id="5" name="TextBox 4">
            <a:extLst>
              <a:ext uri="{FF2B5EF4-FFF2-40B4-BE49-F238E27FC236}">
                <a16:creationId xmlns:a16="http://schemas.microsoft.com/office/drawing/2014/main" id="{3A93ACD8-C567-CA71-E863-6742818D06AD}"/>
              </a:ext>
            </a:extLst>
          </p:cNvPr>
          <p:cNvSpPr txBox="1"/>
          <p:nvPr/>
        </p:nvSpPr>
        <p:spPr>
          <a:xfrm>
            <a:off x="10603112" y="4037471"/>
            <a:ext cx="1681087" cy="523220"/>
          </a:xfrm>
          <a:prstGeom prst="rect">
            <a:avLst/>
          </a:prstGeom>
          <a:noFill/>
        </p:spPr>
        <p:txBody>
          <a:bodyPr wrap="square" rtlCol="0">
            <a:spAutoFit/>
          </a:bodyPr>
          <a:lstStyle/>
          <a:p>
            <a:pPr algn="ctr"/>
            <a:r>
              <a:rPr lang="en-US" sz="1400" b="0" i="0" dirty="0">
                <a:solidFill>
                  <a:schemeClr val="accent4">
                    <a:lumMod val="60000"/>
                    <a:lumOff val="40000"/>
                  </a:schemeClr>
                </a:solidFill>
                <a:effectLst/>
                <a:latin typeface="Comic Sans MS" panose="030F0702030302020204" pitchFamily="66" charset="0"/>
              </a:rPr>
              <a:t>Wilmot Reed Hastings</a:t>
            </a:r>
            <a:endParaRPr lang="el-GR" sz="1400" dirty="0">
              <a:solidFill>
                <a:schemeClr val="accent4">
                  <a:lumMod val="60000"/>
                  <a:lumOff val="40000"/>
                </a:schemeClr>
              </a:solidFill>
              <a:latin typeface="Comic Sans MS" panose="030F0702030302020204" pitchFamily="66" charset="0"/>
            </a:endParaRPr>
          </a:p>
        </p:txBody>
      </p:sp>
      <p:pic>
        <p:nvPicPr>
          <p:cNvPr id="8" name="Εικόνα 7">
            <a:extLst>
              <a:ext uri="{FF2B5EF4-FFF2-40B4-BE49-F238E27FC236}">
                <a16:creationId xmlns:a16="http://schemas.microsoft.com/office/drawing/2014/main" id="{AE626C68-6D1F-7B2D-D1F4-C345FA99D8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1645" y="830980"/>
            <a:ext cx="7948397" cy="5196040"/>
          </a:xfrm>
          <a:prstGeom prst="rect">
            <a:avLst/>
          </a:prstGeom>
        </p:spPr>
      </p:pic>
    </p:spTree>
    <p:extLst>
      <p:ext uri="{BB962C8B-B14F-4D97-AF65-F5344CB8AC3E}">
        <p14:creationId xmlns:p14="http://schemas.microsoft.com/office/powerpoint/2010/main" val="2513650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32"/>
                                        </p:tgtEl>
                                        <p:attrNameLst>
                                          <p:attrName>style.visibility</p:attrName>
                                        </p:attrNameLst>
                                      </p:cBhvr>
                                      <p:to>
                                        <p:strVal val="visible"/>
                                      </p:to>
                                    </p:set>
                                    <p:animEffect transition="in" filter="fade">
                                      <p:cBhvr>
                                        <p:cTn id="11" dur="1000"/>
                                        <p:tgtEl>
                                          <p:spTgt spid="1032"/>
                                        </p:tgtEl>
                                      </p:cBhvr>
                                    </p:animEffect>
                                  </p:childTnLst>
                                </p:cTn>
                              </p:par>
                              <p:par>
                                <p:cTn id="12" presetID="10" presetClass="entr" presetSubtype="0" fill="hold" nodeType="with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500"/>
                                        <p:tgtEl>
                                          <p:spTgt spid="103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Netflix co-founder Marc Randolph: 'Anyone can innovate and dream big' - The  Daily Orange">
            <a:extLst>
              <a:ext uri="{FF2B5EF4-FFF2-40B4-BE49-F238E27FC236}">
                <a16:creationId xmlns:a16="http://schemas.microsoft.com/office/drawing/2014/main" id="{DD01D910-4781-D678-48E7-93C28943B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6" y="2243336"/>
            <a:ext cx="2684301" cy="1789534"/>
          </a:xfrm>
          <a:prstGeom prst="rect">
            <a:avLst/>
          </a:prstGeom>
          <a:noFill/>
          <a:extLst>
            <a:ext uri="{909E8E84-426E-40DD-AFC4-6F175D3DCCD1}">
              <a14:hiddenFill xmlns:a14="http://schemas.microsoft.com/office/drawing/2010/main">
                <a:solidFill>
                  <a:srgbClr val="FFFFFF"/>
                </a:solidFill>
              </a14:hiddenFill>
            </a:ext>
          </a:extLst>
        </p:spPr>
      </p:pic>
      <p:pic>
        <p:nvPicPr>
          <p:cNvPr id="14" name="Εικόνα 13">
            <a:extLst>
              <a:ext uri="{FF2B5EF4-FFF2-40B4-BE49-F238E27FC236}">
                <a16:creationId xmlns:a16="http://schemas.microsoft.com/office/drawing/2014/main" id="{702A366A-A148-CE42-472B-64F8F4E12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71" y="-1544296"/>
            <a:ext cx="10637057" cy="10637057"/>
          </a:xfrm>
          <a:prstGeom prst="rect">
            <a:avLst/>
          </a:prstGeom>
        </p:spPr>
      </p:pic>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2242918" y="426749"/>
            <a:ext cx="3894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1. Γενικά στοιχεία της εταιρείας</a:t>
            </a:r>
          </a:p>
        </p:txBody>
      </p:sp>
      <p:sp>
        <p:nvSpPr>
          <p:cNvPr id="13" name="Διάγραμμα ροής: Εναλλακτική διεργασία 12">
            <a:hlinkClick r:id="rId5"/>
            <a:extLst>
              <a:ext uri="{FF2B5EF4-FFF2-40B4-BE49-F238E27FC236}">
                <a16:creationId xmlns:a16="http://schemas.microsoft.com/office/drawing/2014/main" id="{4993C788-5A33-9386-51E7-8B21116B3D16}"/>
              </a:ext>
            </a:extLst>
          </p:cNvPr>
          <p:cNvSpPr/>
          <p:nvPr/>
        </p:nvSpPr>
        <p:spPr>
          <a:xfrm>
            <a:off x="10514103" y="6131509"/>
            <a:ext cx="1410174" cy="577201"/>
          </a:xfrm>
          <a:prstGeom prst="flowChartAlternateProcess">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400" dirty="0">
                <a:solidFill>
                  <a:srgbClr val="00B0F0"/>
                </a:solidFill>
                <a:latin typeface="Comic Sans MS" panose="030F0702030302020204" pitchFamily="66" charset="0"/>
              </a:rPr>
              <a:t>Πηγή εικόνας</a:t>
            </a:r>
          </a:p>
        </p:txBody>
      </p:sp>
      <p:pic>
        <p:nvPicPr>
          <p:cNvPr id="1030" name="Picture 6" descr="Reed Hastings | Biography, Netflix, &amp; Facts | Britannica">
            <a:extLst>
              <a:ext uri="{FF2B5EF4-FFF2-40B4-BE49-F238E27FC236}">
                <a16:creationId xmlns:a16="http://schemas.microsoft.com/office/drawing/2014/main" id="{FABD59EE-053B-CD33-09A7-D57DC66F0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0700" y="2482621"/>
            <a:ext cx="1205912" cy="154953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a:extLst>
              <a:ext uri="{FF2B5EF4-FFF2-40B4-BE49-F238E27FC236}">
                <a16:creationId xmlns:a16="http://schemas.microsoft.com/office/drawing/2014/main" id="{17367585-CFE3-A85C-202F-3F9A6FF67A85}"/>
              </a:ext>
            </a:extLst>
          </p:cNvPr>
          <p:cNvGrpSpPr/>
          <p:nvPr/>
        </p:nvGrpSpPr>
        <p:grpSpPr>
          <a:xfrm>
            <a:off x="1679510" y="1222310"/>
            <a:ext cx="8834593" cy="4562670"/>
            <a:chOff x="4053923" y="2055901"/>
            <a:chExt cx="8118295" cy="4020224"/>
          </a:xfrm>
          <a:solidFill>
            <a:srgbClr val="E50914"/>
          </a:solidFill>
        </p:grpSpPr>
        <p:sp>
          <p:nvSpPr>
            <p:cNvPr id="5" name="Freeform 5">
              <a:extLst>
                <a:ext uri="{FF2B5EF4-FFF2-40B4-BE49-F238E27FC236}">
                  <a16:creationId xmlns:a16="http://schemas.microsoft.com/office/drawing/2014/main" id="{BB79F262-45E5-D3A6-9430-964D49336FBB}"/>
                </a:ext>
              </a:extLst>
            </p:cNvPr>
            <p:cNvSpPr>
              <a:spLocks/>
            </p:cNvSpPr>
            <p:nvPr/>
          </p:nvSpPr>
          <p:spPr bwMode="auto">
            <a:xfrm>
              <a:off x="9267724" y="3249430"/>
              <a:ext cx="342825" cy="276163"/>
            </a:xfrm>
            <a:custGeom>
              <a:avLst/>
              <a:gdLst>
                <a:gd name="T0" fmla="*/ 216 w 216"/>
                <a:gd name="T1" fmla="*/ 26 h 174"/>
                <a:gd name="T2" fmla="*/ 201 w 216"/>
                <a:gd name="T3" fmla="*/ 31 h 174"/>
                <a:gd name="T4" fmla="*/ 168 w 216"/>
                <a:gd name="T5" fmla="*/ 38 h 174"/>
                <a:gd name="T6" fmla="*/ 166 w 216"/>
                <a:gd name="T7" fmla="*/ 54 h 174"/>
                <a:gd name="T8" fmla="*/ 165 w 216"/>
                <a:gd name="T9" fmla="*/ 71 h 174"/>
                <a:gd name="T10" fmla="*/ 164 w 216"/>
                <a:gd name="T11" fmla="*/ 85 h 174"/>
                <a:gd name="T12" fmla="*/ 158 w 216"/>
                <a:gd name="T13" fmla="*/ 97 h 174"/>
                <a:gd name="T14" fmla="*/ 145 w 216"/>
                <a:gd name="T15" fmla="*/ 113 h 174"/>
                <a:gd name="T16" fmla="*/ 142 w 216"/>
                <a:gd name="T17" fmla="*/ 130 h 174"/>
                <a:gd name="T18" fmla="*/ 125 w 216"/>
                <a:gd name="T19" fmla="*/ 131 h 174"/>
                <a:gd name="T20" fmla="*/ 111 w 216"/>
                <a:gd name="T21" fmla="*/ 136 h 174"/>
                <a:gd name="T22" fmla="*/ 107 w 216"/>
                <a:gd name="T23" fmla="*/ 164 h 174"/>
                <a:gd name="T24" fmla="*/ 76 w 216"/>
                <a:gd name="T25" fmla="*/ 170 h 174"/>
                <a:gd name="T26" fmla="*/ 63 w 216"/>
                <a:gd name="T27" fmla="*/ 171 h 174"/>
                <a:gd name="T28" fmla="*/ 19 w 216"/>
                <a:gd name="T29" fmla="*/ 164 h 174"/>
                <a:gd name="T30" fmla="*/ 28 w 216"/>
                <a:gd name="T31" fmla="*/ 136 h 174"/>
                <a:gd name="T32" fmla="*/ 11 w 216"/>
                <a:gd name="T33" fmla="*/ 120 h 174"/>
                <a:gd name="T34" fmla="*/ 8 w 216"/>
                <a:gd name="T35" fmla="*/ 94 h 174"/>
                <a:gd name="T36" fmla="*/ 2 w 216"/>
                <a:gd name="T37" fmla="*/ 78 h 174"/>
                <a:gd name="T38" fmla="*/ 21 w 216"/>
                <a:gd name="T39" fmla="*/ 61 h 174"/>
                <a:gd name="T40" fmla="*/ 34 w 216"/>
                <a:gd name="T41" fmla="*/ 50 h 174"/>
                <a:gd name="T42" fmla="*/ 54 w 216"/>
                <a:gd name="T43" fmla="*/ 41 h 174"/>
                <a:gd name="T44" fmla="*/ 65 w 216"/>
                <a:gd name="T45" fmla="*/ 22 h 174"/>
                <a:gd name="T46" fmla="*/ 75 w 216"/>
                <a:gd name="T47" fmla="*/ 21 h 174"/>
                <a:gd name="T48" fmla="*/ 88 w 216"/>
                <a:gd name="T49" fmla="*/ 21 h 174"/>
                <a:gd name="T50" fmla="*/ 107 w 216"/>
                <a:gd name="T51" fmla="*/ 27 h 174"/>
                <a:gd name="T52" fmla="*/ 123 w 216"/>
                <a:gd name="T53" fmla="*/ 25 h 174"/>
                <a:gd name="T54" fmla="*/ 135 w 216"/>
                <a:gd name="T55" fmla="*/ 17 h 174"/>
                <a:gd name="T56" fmla="*/ 136 w 216"/>
                <a:gd name="T57" fmla="*/ 7 h 174"/>
                <a:gd name="T58" fmla="*/ 151 w 216"/>
                <a:gd name="T59" fmla="*/ 4 h 174"/>
                <a:gd name="T60" fmla="*/ 156 w 216"/>
                <a:gd name="T61" fmla="*/ 11 h 174"/>
                <a:gd name="T62" fmla="*/ 166 w 216"/>
                <a:gd name="T63" fmla="*/ 33 h 174"/>
                <a:gd name="T64" fmla="*/ 177 w 216"/>
                <a:gd name="T65" fmla="*/ 27 h 174"/>
                <a:gd name="T66" fmla="*/ 196 w 216"/>
                <a:gd name="T67" fmla="*/ 20 h 174"/>
                <a:gd name="T68" fmla="*/ 212 w 216"/>
                <a:gd name="T69" fmla="*/ 2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174">
                  <a:moveTo>
                    <a:pt x="212" y="20"/>
                  </a:moveTo>
                  <a:lnTo>
                    <a:pt x="216" y="26"/>
                  </a:lnTo>
                  <a:lnTo>
                    <a:pt x="207" y="28"/>
                  </a:lnTo>
                  <a:lnTo>
                    <a:pt x="201" y="31"/>
                  </a:lnTo>
                  <a:lnTo>
                    <a:pt x="183" y="33"/>
                  </a:lnTo>
                  <a:lnTo>
                    <a:pt x="168" y="38"/>
                  </a:lnTo>
                  <a:lnTo>
                    <a:pt x="160" y="46"/>
                  </a:lnTo>
                  <a:lnTo>
                    <a:pt x="166" y="54"/>
                  </a:lnTo>
                  <a:lnTo>
                    <a:pt x="170" y="63"/>
                  </a:lnTo>
                  <a:lnTo>
                    <a:pt x="165" y="71"/>
                  </a:lnTo>
                  <a:lnTo>
                    <a:pt x="167" y="79"/>
                  </a:lnTo>
                  <a:lnTo>
                    <a:pt x="164" y="85"/>
                  </a:lnTo>
                  <a:lnTo>
                    <a:pt x="148" y="85"/>
                  </a:lnTo>
                  <a:lnTo>
                    <a:pt x="158" y="97"/>
                  </a:lnTo>
                  <a:lnTo>
                    <a:pt x="148" y="102"/>
                  </a:lnTo>
                  <a:lnTo>
                    <a:pt x="145" y="113"/>
                  </a:lnTo>
                  <a:lnTo>
                    <a:pt x="148" y="125"/>
                  </a:lnTo>
                  <a:lnTo>
                    <a:pt x="142" y="130"/>
                  </a:lnTo>
                  <a:lnTo>
                    <a:pt x="136" y="129"/>
                  </a:lnTo>
                  <a:lnTo>
                    <a:pt x="125" y="131"/>
                  </a:lnTo>
                  <a:lnTo>
                    <a:pt x="124" y="136"/>
                  </a:lnTo>
                  <a:lnTo>
                    <a:pt x="111" y="136"/>
                  </a:lnTo>
                  <a:lnTo>
                    <a:pt x="105" y="147"/>
                  </a:lnTo>
                  <a:lnTo>
                    <a:pt x="107" y="164"/>
                  </a:lnTo>
                  <a:lnTo>
                    <a:pt x="88" y="171"/>
                  </a:lnTo>
                  <a:lnTo>
                    <a:pt x="76" y="170"/>
                  </a:lnTo>
                  <a:lnTo>
                    <a:pt x="73" y="174"/>
                  </a:lnTo>
                  <a:lnTo>
                    <a:pt x="63" y="171"/>
                  </a:lnTo>
                  <a:lnTo>
                    <a:pt x="48" y="174"/>
                  </a:lnTo>
                  <a:lnTo>
                    <a:pt x="19" y="164"/>
                  </a:lnTo>
                  <a:lnTo>
                    <a:pt x="31" y="147"/>
                  </a:lnTo>
                  <a:lnTo>
                    <a:pt x="28" y="136"/>
                  </a:lnTo>
                  <a:lnTo>
                    <a:pt x="15" y="132"/>
                  </a:lnTo>
                  <a:lnTo>
                    <a:pt x="11" y="120"/>
                  </a:lnTo>
                  <a:lnTo>
                    <a:pt x="3" y="104"/>
                  </a:lnTo>
                  <a:lnTo>
                    <a:pt x="8" y="94"/>
                  </a:lnTo>
                  <a:lnTo>
                    <a:pt x="0" y="91"/>
                  </a:lnTo>
                  <a:lnTo>
                    <a:pt x="2" y="78"/>
                  </a:lnTo>
                  <a:lnTo>
                    <a:pt x="4" y="54"/>
                  </a:lnTo>
                  <a:lnTo>
                    <a:pt x="21" y="61"/>
                  </a:lnTo>
                  <a:lnTo>
                    <a:pt x="33" y="59"/>
                  </a:lnTo>
                  <a:lnTo>
                    <a:pt x="34" y="50"/>
                  </a:lnTo>
                  <a:lnTo>
                    <a:pt x="46" y="47"/>
                  </a:lnTo>
                  <a:lnTo>
                    <a:pt x="54" y="41"/>
                  </a:lnTo>
                  <a:lnTo>
                    <a:pt x="53" y="26"/>
                  </a:lnTo>
                  <a:lnTo>
                    <a:pt x="65" y="22"/>
                  </a:lnTo>
                  <a:lnTo>
                    <a:pt x="66" y="16"/>
                  </a:lnTo>
                  <a:lnTo>
                    <a:pt x="75" y="21"/>
                  </a:lnTo>
                  <a:lnTo>
                    <a:pt x="79" y="21"/>
                  </a:lnTo>
                  <a:lnTo>
                    <a:pt x="88" y="21"/>
                  </a:lnTo>
                  <a:lnTo>
                    <a:pt x="101" y="26"/>
                  </a:lnTo>
                  <a:lnTo>
                    <a:pt x="107" y="27"/>
                  </a:lnTo>
                  <a:lnTo>
                    <a:pt x="116" y="21"/>
                  </a:lnTo>
                  <a:lnTo>
                    <a:pt x="123" y="25"/>
                  </a:lnTo>
                  <a:lnTo>
                    <a:pt x="125" y="17"/>
                  </a:lnTo>
                  <a:lnTo>
                    <a:pt x="135" y="17"/>
                  </a:lnTo>
                  <a:lnTo>
                    <a:pt x="136" y="14"/>
                  </a:lnTo>
                  <a:lnTo>
                    <a:pt x="136" y="7"/>
                  </a:lnTo>
                  <a:lnTo>
                    <a:pt x="141" y="0"/>
                  </a:lnTo>
                  <a:lnTo>
                    <a:pt x="151" y="4"/>
                  </a:lnTo>
                  <a:lnTo>
                    <a:pt x="150" y="10"/>
                  </a:lnTo>
                  <a:lnTo>
                    <a:pt x="156" y="11"/>
                  </a:lnTo>
                  <a:lnTo>
                    <a:pt x="159" y="27"/>
                  </a:lnTo>
                  <a:lnTo>
                    <a:pt x="166" y="33"/>
                  </a:lnTo>
                  <a:lnTo>
                    <a:pt x="170" y="29"/>
                  </a:lnTo>
                  <a:lnTo>
                    <a:pt x="177" y="27"/>
                  </a:lnTo>
                  <a:lnTo>
                    <a:pt x="185" y="19"/>
                  </a:lnTo>
                  <a:lnTo>
                    <a:pt x="196" y="20"/>
                  </a:lnTo>
                  <a:lnTo>
                    <a:pt x="212" y="20"/>
                  </a:lnTo>
                  <a:lnTo>
                    <a:pt x="212"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6" name="Freeform 6">
              <a:extLst>
                <a:ext uri="{FF2B5EF4-FFF2-40B4-BE49-F238E27FC236}">
                  <a16:creationId xmlns:a16="http://schemas.microsoft.com/office/drawing/2014/main" id="{926EE6BB-9812-D02C-06B6-76C3EED89BD3}"/>
                </a:ext>
              </a:extLst>
            </p:cNvPr>
            <p:cNvSpPr>
              <a:spLocks/>
            </p:cNvSpPr>
            <p:nvPr/>
          </p:nvSpPr>
          <p:spPr bwMode="auto">
            <a:xfrm>
              <a:off x="8045616" y="4588976"/>
              <a:ext cx="331715" cy="363455"/>
            </a:xfrm>
            <a:custGeom>
              <a:avLst/>
              <a:gdLst>
                <a:gd name="T0" fmla="*/ 208 w 209"/>
                <a:gd name="T1" fmla="*/ 102 h 229"/>
                <a:gd name="T2" fmla="*/ 209 w 209"/>
                <a:gd name="T3" fmla="*/ 120 h 229"/>
                <a:gd name="T4" fmla="*/ 208 w 209"/>
                <a:gd name="T5" fmla="*/ 134 h 229"/>
                <a:gd name="T6" fmla="*/ 171 w 209"/>
                <a:gd name="T7" fmla="*/ 194 h 229"/>
                <a:gd name="T8" fmla="*/ 192 w 209"/>
                <a:gd name="T9" fmla="*/ 221 h 229"/>
                <a:gd name="T10" fmla="*/ 121 w 209"/>
                <a:gd name="T11" fmla="*/ 226 h 229"/>
                <a:gd name="T12" fmla="*/ 42 w 209"/>
                <a:gd name="T13" fmla="*/ 218 h 229"/>
                <a:gd name="T14" fmla="*/ 31 w 209"/>
                <a:gd name="T15" fmla="*/ 211 h 229"/>
                <a:gd name="T16" fmla="*/ 10 w 209"/>
                <a:gd name="T17" fmla="*/ 214 h 229"/>
                <a:gd name="T18" fmla="*/ 0 w 209"/>
                <a:gd name="T19" fmla="*/ 206 h 229"/>
                <a:gd name="T20" fmla="*/ 9 w 209"/>
                <a:gd name="T21" fmla="*/ 171 h 229"/>
                <a:gd name="T22" fmla="*/ 15 w 209"/>
                <a:gd name="T23" fmla="*/ 146 h 229"/>
                <a:gd name="T24" fmla="*/ 29 w 209"/>
                <a:gd name="T25" fmla="*/ 126 h 229"/>
                <a:gd name="T26" fmla="*/ 37 w 209"/>
                <a:gd name="T27" fmla="*/ 103 h 229"/>
                <a:gd name="T28" fmla="*/ 31 w 209"/>
                <a:gd name="T29" fmla="*/ 86 h 229"/>
                <a:gd name="T30" fmla="*/ 22 w 209"/>
                <a:gd name="T31" fmla="*/ 63 h 229"/>
                <a:gd name="T32" fmla="*/ 28 w 209"/>
                <a:gd name="T33" fmla="*/ 51 h 229"/>
                <a:gd name="T34" fmla="*/ 20 w 209"/>
                <a:gd name="T35" fmla="*/ 20 h 229"/>
                <a:gd name="T36" fmla="*/ 14 w 209"/>
                <a:gd name="T37" fmla="*/ 4 h 229"/>
                <a:gd name="T38" fmla="*/ 25 w 209"/>
                <a:gd name="T39" fmla="*/ 2 h 229"/>
                <a:gd name="T40" fmla="*/ 81 w 209"/>
                <a:gd name="T41" fmla="*/ 0 h 229"/>
                <a:gd name="T42" fmla="*/ 90 w 209"/>
                <a:gd name="T43" fmla="*/ 26 h 229"/>
                <a:gd name="T44" fmla="*/ 99 w 209"/>
                <a:gd name="T45" fmla="*/ 41 h 229"/>
                <a:gd name="T46" fmla="*/ 116 w 209"/>
                <a:gd name="T47" fmla="*/ 37 h 229"/>
                <a:gd name="T48" fmla="*/ 128 w 209"/>
                <a:gd name="T49" fmla="*/ 35 h 229"/>
                <a:gd name="T50" fmla="*/ 143 w 209"/>
                <a:gd name="T51" fmla="*/ 23 h 229"/>
                <a:gd name="T52" fmla="*/ 153 w 209"/>
                <a:gd name="T53" fmla="*/ 20 h 229"/>
                <a:gd name="T54" fmla="*/ 171 w 209"/>
                <a:gd name="T55" fmla="*/ 26 h 229"/>
                <a:gd name="T56" fmla="*/ 175 w 209"/>
                <a:gd name="T57" fmla="*/ 46 h 229"/>
                <a:gd name="T58" fmla="*/ 173 w 209"/>
                <a:gd name="T59" fmla="*/ 69 h 229"/>
                <a:gd name="T60" fmla="*/ 177 w 209"/>
                <a:gd name="T61" fmla="*/ 99 h 229"/>
                <a:gd name="T62" fmla="*/ 188 w 209"/>
                <a:gd name="T63" fmla="*/ 97 h 229"/>
                <a:gd name="T64" fmla="*/ 207 w 209"/>
                <a:gd name="T65" fmla="*/ 9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229">
                  <a:moveTo>
                    <a:pt x="207" y="96"/>
                  </a:moveTo>
                  <a:lnTo>
                    <a:pt x="208" y="102"/>
                  </a:lnTo>
                  <a:lnTo>
                    <a:pt x="206" y="111"/>
                  </a:lnTo>
                  <a:lnTo>
                    <a:pt x="209" y="120"/>
                  </a:lnTo>
                  <a:lnTo>
                    <a:pt x="206" y="127"/>
                  </a:lnTo>
                  <a:lnTo>
                    <a:pt x="208" y="134"/>
                  </a:lnTo>
                  <a:lnTo>
                    <a:pt x="173" y="133"/>
                  </a:lnTo>
                  <a:lnTo>
                    <a:pt x="171" y="194"/>
                  </a:lnTo>
                  <a:lnTo>
                    <a:pt x="181" y="209"/>
                  </a:lnTo>
                  <a:lnTo>
                    <a:pt x="192" y="221"/>
                  </a:lnTo>
                  <a:lnTo>
                    <a:pt x="161" y="229"/>
                  </a:lnTo>
                  <a:lnTo>
                    <a:pt x="121" y="226"/>
                  </a:lnTo>
                  <a:lnTo>
                    <a:pt x="110" y="217"/>
                  </a:lnTo>
                  <a:lnTo>
                    <a:pt x="42" y="218"/>
                  </a:lnTo>
                  <a:lnTo>
                    <a:pt x="40" y="220"/>
                  </a:lnTo>
                  <a:lnTo>
                    <a:pt x="31" y="211"/>
                  </a:lnTo>
                  <a:lnTo>
                    <a:pt x="19" y="210"/>
                  </a:lnTo>
                  <a:lnTo>
                    <a:pt x="10" y="214"/>
                  </a:lnTo>
                  <a:lnTo>
                    <a:pt x="2" y="217"/>
                  </a:lnTo>
                  <a:lnTo>
                    <a:pt x="0" y="206"/>
                  </a:lnTo>
                  <a:lnTo>
                    <a:pt x="3" y="188"/>
                  </a:lnTo>
                  <a:lnTo>
                    <a:pt x="9" y="171"/>
                  </a:lnTo>
                  <a:lnTo>
                    <a:pt x="10" y="163"/>
                  </a:lnTo>
                  <a:lnTo>
                    <a:pt x="15" y="146"/>
                  </a:lnTo>
                  <a:lnTo>
                    <a:pt x="19" y="138"/>
                  </a:lnTo>
                  <a:lnTo>
                    <a:pt x="29" y="126"/>
                  </a:lnTo>
                  <a:lnTo>
                    <a:pt x="35" y="117"/>
                  </a:lnTo>
                  <a:lnTo>
                    <a:pt x="37" y="103"/>
                  </a:lnTo>
                  <a:lnTo>
                    <a:pt x="36" y="92"/>
                  </a:lnTo>
                  <a:lnTo>
                    <a:pt x="31" y="86"/>
                  </a:lnTo>
                  <a:lnTo>
                    <a:pt x="27" y="74"/>
                  </a:lnTo>
                  <a:lnTo>
                    <a:pt x="22" y="63"/>
                  </a:lnTo>
                  <a:lnTo>
                    <a:pt x="24" y="58"/>
                  </a:lnTo>
                  <a:lnTo>
                    <a:pt x="28" y="51"/>
                  </a:lnTo>
                  <a:lnTo>
                    <a:pt x="24" y="32"/>
                  </a:lnTo>
                  <a:lnTo>
                    <a:pt x="20" y="20"/>
                  </a:lnTo>
                  <a:lnTo>
                    <a:pt x="12" y="8"/>
                  </a:lnTo>
                  <a:lnTo>
                    <a:pt x="14" y="4"/>
                  </a:lnTo>
                  <a:lnTo>
                    <a:pt x="21" y="1"/>
                  </a:lnTo>
                  <a:lnTo>
                    <a:pt x="25" y="2"/>
                  </a:lnTo>
                  <a:lnTo>
                    <a:pt x="31" y="0"/>
                  </a:lnTo>
                  <a:lnTo>
                    <a:pt x="81" y="0"/>
                  </a:lnTo>
                  <a:lnTo>
                    <a:pt x="85" y="14"/>
                  </a:lnTo>
                  <a:lnTo>
                    <a:pt x="90" y="26"/>
                  </a:lnTo>
                  <a:lnTo>
                    <a:pt x="94" y="31"/>
                  </a:lnTo>
                  <a:lnTo>
                    <a:pt x="99" y="41"/>
                  </a:lnTo>
                  <a:lnTo>
                    <a:pt x="111" y="40"/>
                  </a:lnTo>
                  <a:lnTo>
                    <a:pt x="116" y="37"/>
                  </a:lnTo>
                  <a:lnTo>
                    <a:pt x="125" y="40"/>
                  </a:lnTo>
                  <a:lnTo>
                    <a:pt x="128" y="35"/>
                  </a:lnTo>
                  <a:lnTo>
                    <a:pt x="133" y="24"/>
                  </a:lnTo>
                  <a:lnTo>
                    <a:pt x="143" y="23"/>
                  </a:lnTo>
                  <a:lnTo>
                    <a:pt x="144" y="20"/>
                  </a:lnTo>
                  <a:lnTo>
                    <a:pt x="153" y="20"/>
                  </a:lnTo>
                  <a:lnTo>
                    <a:pt x="151" y="27"/>
                  </a:lnTo>
                  <a:lnTo>
                    <a:pt x="171" y="26"/>
                  </a:lnTo>
                  <a:lnTo>
                    <a:pt x="171" y="39"/>
                  </a:lnTo>
                  <a:lnTo>
                    <a:pt x="175" y="46"/>
                  </a:lnTo>
                  <a:lnTo>
                    <a:pt x="172" y="57"/>
                  </a:lnTo>
                  <a:lnTo>
                    <a:pt x="173" y="69"/>
                  </a:lnTo>
                  <a:lnTo>
                    <a:pt x="179" y="77"/>
                  </a:lnTo>
                  <a:lnTo>
                    <a:pt x="177" y="99"/>
                  </a:lnTo>
                  <a:lnTo>
                    <a:pt x="182" y="97"/>
                  </a:lnTo>
                  <a:lnTo>
                    <a:pt x="188" y="97"/>
                  </a:lnTo>
                  <a:lnTo>
                    <a:pt x="199" y="94"/>
                  </a:lnTo>
                  <a:lnTo>
                    <a:pt x="207" y="9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7" name="Freeform 7">
              <a:extLst>
                <a:ext uri="{FF2B5EF4-FFF2-40B4-BE49-F238E27FC236}">
                  <a16:creationId xmlns:a16="http://schemas.microsoft.com/office/drawing/2014/main" id="{705A6E1E-A152-037A-246C-810980AFFCE4}"/>
                </a:ext>
              </a:extLst>
            </p:cNvPr>
            <p:cNvSpPr>
              <a:spLocks/>
            </p:cNvSpPr>
            <p:nvPr/>
          </p:nvSpPr>
          <p:spPr bwMode="auto">
            <a:xfrm>
              <a:off x="8056725" y="4544536"/>
              <a:ext cx="28569" cy="41266"/>
            </a:xfrm>
            <a:custGeom>
              <a:avLst/>
              <a:gdLst>
                <a:gd name="T0" fmla="*/ 4 w 18"/>
                <a:gd name="T1" fmla="*/ 26 h 26"/>
                <a:gd name="T2" fmla="*/ 0 w 18"/>
                <a:gd name="T3" fmla="*/ 12 h 26"/>
                <a:gd name="T4" fmla="*/ 7 w 18"/>
                <a:gd name="T5" fmla="*/ 4 h 26"/>
                <a:gd name="T6" fmla="*/ 12 w 18"/>
                <a:gd name="T7" fmla="*/ 0 h 26"/>
                <a:gd name="T8" fmla="*/ 18 w 18"/>
                <a:gd name="T9" fmla="*/ 7 h 26"/>
                <a:gd name="T10" fmla="*/ 12 w 18"/>
                <a:gd name="T11" fmla="*/ 11 h 26"/>
                <a:gd name="T12" fmla="*/ 10 w 18"/>
                <a:gd name="T13" fmla="*/ 16 h 26"/>
                <a:gd name="T14" fmla="*/ 9 w 18"/>
                <a:gd name="T15" fmla="*/ 24 h 26"/>
                <a:gd name="T16" fmla="*/ 4 w 1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4" y="26"/>
                  </a:moveTo>
                  <a:lnTo>
                    <a:pt x="0" y="12"/>
                  </a:lnTo>
                  <a:lnTo>
                    <a:pt x="7" y="4"/>
                  </a:lnTo>
                  <a:lnTo>
                    <a:pt x="12" y="0"/>
                  </a:lnTo>
                  <a:lnTo>
                    <a:pt x="18" y="7"/>
                  </a:lnTo>
                  <a:lnTo>
                    <a:pt x="12" y="11"/>
                  </a:lnTo>
                  <a:lnTo>
                    <a:pt x="10" y="16"/>
                  </a:lnTo>
                  <a:lnTo>
                    <a:pt x="9" y="24"/>
                  </a:lnTo>
                  <a:lnTo>
                    <a:pt x="4"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8" name="Freeform 8">
              <a:extLst>
                <a:ext uri="{FF2B5EF4-FFF2-40B4-BE49-F238E27FC236}">
                  <a16:creationId xmlns:a16="http://schemas.microsoft.com/office/drawing/2014/main" id="{27B92C79-DFE7-938A-D4DA-E4FCB2176156}"/>
                </a:ext>
              </a:extLst>
            </p:cNvPr>
            <p:cNvSpPr>
              <a:spLocks/>
            </p:cNvSpPr>
            <p:nvPr/>
          </p:nvSpPr>
          <p:spPr bwMode="auto">
            <a:xfrm>
              <a:off x="8207506" y="3124046"/>
              <a:ext cx="46027" cy="92054"/>
            </a:xfrm>
            <a:custGeom>
              <a:avLst/>
              <a:gdLst>
                <a:gd name="T0" fmla="*/ 6 w 29"/>
                <a:gd name="T1" fmla="*/ 0 h 58"/>
                <a:gd name="T2" fmla="*/ 8 w 29"/>
                <a:gd name="T3" fmla="*/ 3 h 58"/>
                <a:gd name="T4" fmla="*/ 12 w 29"/>
                <a:gd name="T5" fmla="*/ 1 h 58"/>
                <a:gd name="T6" fmla="*/ 15 w 29"/>
                <a:gd name="T7" fmla="*/ 6 h 58"/>
                <a:gd name="T8" fmla="*/ 19 w 29"/>
                <a:gd name="T9" fmla="*/ 9 h 58"/>
                <a:gd name="T10" fmla="*/ 21 w 29"/>
                <a:gd name="T11" fmla="*/ 15 h 58"/>
                <a:gd name="T12" fmla="*/ 20 w 29"/>
                <a:gd name="T13" fmla="*/ 22 h 58"/>
                <a:gd name="T14" fmla="*/ 23 w 29"/>
                <a:gd name="T15" fmla="*/ 30 h 58"/>
                <a:gd name="T16" fmla="*/ 29 w 29"/>
                <a:gd name="T17" fmla="*/ 35 h 58"/>
                <a:gd name="T18" fmla="*/ 29 w 29"/>
                <a:gd name="T19" fmla="*/ 40 h 58"/>
                <a:gd name="T20" fmla="*/ 24 w 29"/>
                <a:gd name="T21" fmla="*/ 42 h 58"/>
                <a:gd name="T22" fmla="*/ 24 w 29"/>
                <a:gd name="T23" fmla="*/ 49 h 58"/>
                <a:gd name="T24" fmla="*/ 17 w 29"/>
                <a:gd name="T25" fmla="*/ 58 h 58"/>
                <a:gd name="T26" fmla="*/ 15 w 29"/>
                <a:gd name="T27" fmla="*/ 56 h 58"/>
                <a:gd name="T28" fmla="*/ 14 w 29"/>
                <a:gd name="T29" fmla="*/ 52 h 58"/>
                <a:gd name="T30" fmla="*/ 5 w 29"/>
                <a:gd name="T31" fmla="*/ 46 h 58"/>
                <a:gd name="T32" fmla="*/ 3 w 29"/>
                <a:gd name="T33" fmla="*/ 37 h 58"/>
                <a:gd name="T34" fmla="*/ 3 w 29"/>
                <a:gd name="T35" fmla="*/ 23 h 58"/>
                <a:gd name="T36" fmla="*/ 5 w 29"/>
                <a:gd name="T37" fmla="*/ 18 h 58"/>
                <a:gd name="T38" fmla="*/ 2 w 29"/>
                <a:gd name="T39" fmla="*/ 15 h 58"/>
                <a:gd name="T40" fmla="*/ 0 w 29"/>
                <a:gd name="T41" fmla="*/ 9 h 58"/>
                <a:gd name="T42" fmla="*/ 6 w 29"/>
                <a:gd name="T43" fmla="*/ 0 h 58"/>
                <a:gd name="T44" fmla="*/ 6 w 29"/>
                <a:gd name="T4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58">
                  <a:moveTo>
                    <a:pt x="6" y="0"/>
                  </a:moveTo>
                  <a:lnTo>
                    <a:pt x="8" y="3"/>
                  </a:lnTo>
                  <a:lnTo>
                    <a:pt x="12" y="1"/>
                  </a:lnTo>
                  <a:lnTo>
                    <a:pt x="15" y="6"/>
                  </a:lnTo>
                  <a:lnTo>
                    <a:pt x="19" y="9"/>
                  </a:lnTo>
                  <a:lnTo>
                    <a:pt x="21" y="15"/>
                  </a:lnTo>
                  <a:lnTo>
                    <a:pt x="20" y="22"/>
                  </a:lnTo>
                  <a:lnTo>
                    <a:pt x="23" y="30"/>
                  </a:lnTo>
                  <a:lnTo>
                    <a:pt x="29" y="35"/>
                  </a:lnTo>
                  <a:lnTo>
                    <a:pt x="29" y="40"/>
                  </a:lnTo>
                  <a:lnTo>
                    <a:pt x="24" y="42"/>
                  </a:lnTo>
                  <a:lnTo>
                    <a:pt x="24" y="49"/>
                  </a:lnTo>
                  <a:lnTo>
                    <a:pt x="17" y="58"/>
                  </a:lnTo>
                  <a:lnTo>
                    <a:pt x="15" y="56"/>
                  </a:lnTo>
                  <a:lnTo>
                    <a:pt x="14" y="52"/>
                  </a:lnTo>
                  <a:lnTo>
                    <a:pt x="5" y="46"/>
                  </a:lnTo>
                  <a:lnTo>
                    <a:pt x="3" y="37"/>
                  </a:lnTo>
                  <a:lnTo>
                    <a:pt x="3" y="23"/>
                  </a:lnTo>
                  <a:lnTo>
                    <a:pt x="5" y="18"/>
                  </a:lnTo>
                  <a:lnTo>
                    <a:pt x="2" y="15"/>
                  </a:lnTo>
                  <a:lnTo>
                    <a:pt x="0" y="9"/>
                  </a:lnTo>
                  <a:lnTo>
                    <a:pt x="6" y="0"/>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9" name="Freeform 9">
              <a:extLst>
                <a:ext uri="{FF2B5EF4-FFF2-40B4-BE49-F238E27FC236}">
                  <a16:creationId xmlns:a16="http://schemas.microsoft.com/office/drawing/2014/main" id="{2F12CBC1-D705-7C99-8670-1ACB4905AB4F}"/>
                </a:ext>
              </a:extLst>
            </p:cNvPr>
            <p:cNvSpPr>
              <a:spLocks/>
            </p:cNvSpPr>
            <p:nvPr/>
          </p:nvSpPr>
          <p:spPr bwMode="auto">
            <a:xfrm>
              <a:off x="9080441" y="3623995"/>
              <a:ext cx="122210" cy="107926"/>
            </a:xfrm>
            <a:custGeom>
              <a:avLst/>
              <a:gdLst>
                <a:gd name="T0" fmla="*/ 73 w 77"/>
                <a:gd name="T1" fmla="*/ 7 h 68"/>
                <a:gd name="T2" fmla="*/ 77 w 77"/>
                <a:gd name="T3" fmla="*/ 22 h 68"/>
                <a:gd name="T4" fmla="*/ 69 w 77"/>
                <a:gd name="T5" fmla="*/ 22 h 68"/>
                <a:gd name="T6" fmla="*/ 69 w 77"/>
                <a:gd name="T7" fmla="*/ 34 h 68"/>
                <a:gd name="T8" fmla="*/ 72 w 77"/>
                <a:gd name="T9" fmla="*/ 37 h 68"/>
                <a:gd name="T10" fmla="*/ 65 w 77"/>
                <a:gd name="T11" fmla="*/ 41 h 68"/>
                <a:gd name="T12" fmla="*/ 65 w 77"/>
                <a:gd name="T13" fmla="*/ 48 h 68"/>
                <a:gd name="T14" fmla="*/ 61 w 77"/>
                <a:gd name="T15" fmla="*/ 57 h 68"/>
                <a:gd name="T16" fmla="*/ 61 w 77"/>
                <a:gd name="T17" fmla="*/ 64 h 68"/>
                <a:gd name="T18" fmla="*/ 58 w 77"/>
                <a:gd name="T19" fmla="*/ 68 h 68"/>
                <a:gd name="T20" fmla="*/ 9 w 77"/>
                <a:gd name="T21" fmla="*/ 59 h 68"/>
                <a:gd name="T22" fmla="*/ 0 w 77"/>
                <a:gd name="T23" fmla="*/ 39 h 68"/>
                <a:gd name="T24" fmla="*/ 0 w 77"/>
                <a:gd name="T25" fmla="*/ 35 h 68"/>
                <a:gd name="T26" fmla="*/ 2 w 77"/>
                <a:gd name="T27" fmla="*/ 34 h 68"/>
                <a:gd name="T28" fmla="*/ 3 w 77"/>
                <a:gd name="T29" fmla="*/ 39 h 68"/>
                <a:gd name="T30" fmla="*/ 16 w 77"/>
                <a:gd name="T31" fmla="*/ 36 h 68"/>
                <a:gd name="T32" fmla="*/ 29 w 77"/>
                <a:gd name="T33" fmla="*/ 37 h 68"/>
                <a:gd name="T34" fmla="*/ 40 w 77"/>
                <a:gd name="T35" fmla="*/ 37 h 68"/>
                <a:gd name="T36" fmla="*/ 49 w 77"/>
                <a:gd name="T37" fmla="*/ 24 h 68"/>
                <a:gd name="T38" fmla="*/ 60 w 77"/>
                <a:gd name="T39" fmla="*/ 12 h 68"/>
                <a:gd name="T40" fmla="*/ 69 w 77"/>
                <a:gd name="T41" fmla="*/ 0 h 68"/>
                <a:gd name="T42" fmla="*/ 73 w 77"/>
                <a:gd name="T43" fmla="*/ 7 h 68"/>
                <a:gd name="T44" fmla="*/ 73 w 77"/>
                <a:gd name="T4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68">
                  <a:moveTo>
                    <a:pt x="73" y="7"/>
                  </a:moveTo>
                  <a:lnTo>
                    <a:pt x="77" y="22"/>
                  </a:lnTo>
                  <a:lnTo>
                    <a:pt x="69" y="22"/>
                  </a:lnTo>
                  <a:lnTo>
                    <a:pt x="69" y="34"/>
                  </a:lnTo>
                  <a:lnTo>
                    <a:pt x="72" y="37"/>
                  </a:lnTo>
                  <a:lnTo>
                    <a:pt x="65" y="41"/>
                  </a:lnTo>
                  <a:lnTo>
                    <a:pt x="65" y="48"/>
                  </a:lnTo>
                  <a:lnTo>
                    <a:pt x="61" y="57"/>
                  </a:lnTo>
                  <a:lnTo>
                    <a:pt x="61" y="64"/>
                  </a:lnTo>
                  <a:lnTo>
                    <a:pt x="58" y="68"/>
                  </a:lnTo>
                  <a:lnTo>
                    <a:pt x="9" y="59"/>
                  </a:lnTo>
                  <a:lnTo>
                    <a:pt x="0" y="39"/>
                  </a:lnTo>
                  <a:lnTo>
                    <a:pt x="0" y="35"/>
                  </a:lnTo>
                  <a:lnTo>
                    <a:pt x="2" y="34"/>
                  </a:lnTo>
                  <a:lnTo>
                    <a:pt x="3" y="39"/>
                  </a:lnTo>
                  <a:lnTo>
                    <a:pt x="16" y="36"/>
                  </a:lnTo>
                  <a:lnTo>
                    <a:pt x="29" y="37"/>
                  </a:lnTo>
                  <a:lnTo>
                    <a:pt x="40" y="37"/>
                  </a:lnTo>
                  <a:lnTo>
                    <a:pt x="49" y="24"/>
                  </a:lnTo>
                  <a:lnTo>
                    <a:pt x="60" y="12"/>
                  </a:lnTo>
                  <a:lnTo>
                    <a:pt x="69" y="0"/>
                  </a:lnTo>
                  <a:lnTo>
                    <a:pt x="73" y="7"/>
                  </a:lnTo>
                  <a:lnTo>
                    <a:pt x="73"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 name="Freeform 10">
              <a:extLst>
                <a:ext uri="{FF2B5EF4-FFF2-40B4-BE49-F238E27FC236}">
                  <a16:creationId xmlns:a16="http://schemas.microsoft.com/office/drawing/2014/main" id="{EC4EDBEF-85B6-412B-9638-5E4C8351951E}"/>
                </a:ext>
              </a:extLst>
            </p:cNvPr>
            <p:cNvSpPr>
              <a:spLocks/>
            </p:cNvSpPr>
            <p:nvPr/>
          </p:nvSpPr>
          <p:spPr bwMode="auto">
            <a:xfrm>
              <a:off x="6182297" y="5992007"/>
              <a:ext cx="106339" cy="74595"/>
            </a:xfrm>
            <a:custGeom>
              <a:avLst/>
              <a:gdLst>
                <a:gd name="T0" fmla="*/ 42 w 67"/>
                <a:gd name="T1" fmla="*/ 41 h 47"/>
                <a:gd name="T2" fmla="*/ 33 w 67"/>
                <a:gd name="T3" fmla="*/ 40 h 47"/>
                <a:gd name="T4" fmla="*/ 18 w 67"/>
                <a:gd name="T5" fmla="*/ 40 h 47"/>
                <a:gd name="T6" fmla="*/ 0 w 67"/>
                <a:gd name="T7" fmla="*/ 0 h 47"/>
                <a:gd name="T8" fmla="*/ 10 w 67"/>
                <a:gd name="T9" fmla="*/ 8 h 47"/>
                <a:gd name="T10" fmla="*/ 22 w 67"/>
                <a:gd name="T11" fmla="*/ 21 h 47"/>
                <a:gd name="T12" fmla="*/ 45 w 67"/>
                <a:gd name="T13" fmla="*/ 33 h 47"/>
                <a:gd name="T14" fmla="*/ 67 w 67"/>
                <a:gd name="T15" fmla="*/ 37 h 47"/>
                <a:gd name="T16" fmla="*/ 64 w 67"/>
                <a:gd name="T17" fmla="*/ 46 h 47"/>
                <a:gd name="T18" fmla="*/ 52 w 67"/>
                <a:gd name="T19" fmla="*/ 47 h 47"/>
                <a:gd name="T20" fmla="*/ 42 w 67"/>
                <a:gd name="T2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7">
                  <a:moveTo>
                    <a:pt x="42" y="41"/>
                  </a:moveTo>
                  <a:lnTo>
                    <a:pt x="33" y="40"/>
                  </a:lnTo>
                  <a:lnTo>
                    <a:pt x="18" y="40"/>
                  </a:lnTo>
                  <a:lnTo>
                    <a:pt x="0" y="0"/>
                  </a:lnTo>
                  <a:lnTo>
                    <a:pt x="10" y="8"/>
                  </a:lnTo>
                  <a:lnTo>
                    <a:pt x="22" y="21"/>
                  </a:lnTo>
                  <a:lnTo>
                    <a:pt x="45" y="33"/>
                  </a:lnTo>
                  <a:lnTo>
                    <a:pt x="67" y="37"/>
                  </a:lnTo>
                  <a:lnTo>
                    <a:pt x="64" y="46"/>
                  </a:lnTo>
                  <a:lnTo>
                    <a:pt x="52" y="47"/>
                  </a:lnTo>
                  <a:lnTo>
                    <a:pt x="42" y="41"/>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 name="Freeform 11">
              <a:extLst>
                <a:ext uri="{FF2B5EF4-FFF2-40B4-BE49-F238E27FC236}">
                  <a16:creationId xmlns:a16="http://schemas.microsoft.com/office/drawing/2014/main" id="{9A67F197-0479-6BAA-2AF1-994DFCB28525}"/>
                </a:ext>
              </a:extLst>
            </p:cNvPr>
            <p:cNvSpPr>
              <a:spLocks/>
            </p:cNvSpPr>
            <p:nvPr/>
          </p:nvSpPr>
          <p:spPr bwMode="auto">
            <a:xfrm>
              <a:off x="5942636" y="5069879"/>
              <a:ext cx="412660" cy="912604"/>
            </a:xfrm>
            <a:custGeom>
              <a:avLst/>
              <a:gdLst>
                <a:gd name="T0" fmla="*/ 136 w 260"/>
                <a:gd name="T1" fmla="*/ 39 h 575"/>
                <a:gd name="T2" fmla="*/ 171 w 260"/>
                <a:gd name="T3" fmla="*/ 57 h 575"/>
                <a:gd name="T4" fmla="*/ 192 w 260"/>
                <a:gd name="T5" fmla="*/ 72 h 575"/>
                <a:gd name="T6" fmla="*/ 197 w 260"/>
                <a:gd name="T7" fmla="*/ 106 h 575"/>
                <a:gd name="T8" fmla="*/ 228 w 260"/>
                <a:gd name="T9" fmla="*/ 106 h 575"/>
                <a:gd name="T10" fmla="*/ 241 w 260"/>
                <a:gd name="T11" fmla="*/ 74 h 575"/>
                <a:gd name="T12" fmla="*/ 258 w 260"/>
                <a:gd name="T13" fmla="*/ 82 h 575"/>
                <a:gd name="T14" fmla="*/ 247 w 260"/>
                <a:gd name="T15" fmla="*/ 108 h 575"/>
                <a:gd name="T16" fmla="*/ 222 w 260"/>
                <a:gd name="T17" fmla="*/ 134 h 575"/>
                <a:gd name="T18" fmla="*/ 203 w 260"/>
                <a:gd name="T19" fmla="*/ 175 h 575"/>
                <a:gd name="T20" fmla="*/ 205 w 260"/>
                <a:gd name="T21" fmla="*/ 214 h 575"/>
                <a:gd name="T22" fmla="*/ 204 w 260"/>
                <a:gd name="T23" fmla="*/ 230 h 575"/>
                <a:gd name="T24" fmla="*/ 227 w 260"/>
                <a:gd name="T25" fmla="*/ 257 h 575"/>
                <a:gd name="T26" fmla="*/ 240 w 260"/>
                <a:gd name="T27" fmla="*/ 277 h 575"/>
                <a:gd name="T28" fmla="*/ 231 w 260"/>
                <a:gd name="T29" fmla="*/ 311 h 575"/>
                <a:gd name="T30" fmla="*/ 180 w 260"/>
                <a:gd name="T31" fmla="*/ 325 h 575"/>
                <a:gd name="T32" fmla="*/ 168 w 260"/>
                <a:gd name="T33" fmla="*/ 335 h 575"/>
                <a:gd name="T34" fmla="*/ 174 w 260"/>
                <a:gd name="T35" fmla="*/ 358 h 575"/>
                <a:gd name="T36" fmla="*/ 151 w 260"/>
                <a:gd name="T37" fmla="*/ 368 h 575"/>
                <a:gd name="T38" fmla="*/ 130 w 260"/>
                <a:gd name="T39" fmla="*/ 365 h 575"/>
                <a:gd name="T40" fmla="*/ 150 w 260"/>
                <a:gd name="T41" fmla="*/ 390 h 575"/>
                <a:gd name="T42" fmla="*/ 164 w 260"/>
                <a:gd name="T43" fmla="*/ 394 h 575"/>
                <a:gd name="T44" fmla="*/ 143 w 260"/>
                <a:gd name="T45" fmla="*/ 411 h 575"/>
                <a:gd name="T46" fmla="*/ 146 w 260"/>
                <a:gd name="T47" fmla="*/ 440 h 575"/>
                <a:gd name="T48" fmla="*/ 123 w 260"/>
                <a:gd name="T49" fmla="*/ 450 h 575"/>
                <a:gd name="T50" fmla="*/ 142 w 260"/>
                <a:gd name="T51" fmla="*/ 477 h 575"/>
                <a:gd name="T52" fmla="*/ 158 w 260"/>
                <a:gd name="T53" fmla="*/ 498 h 575"/>
                <a:gd name="T54" fmla="*/ 143 w 260"/>
                <a:gd name="T55" fmla="*/ 530 h 575"/>
                <a:gd name="T56" fmla="*/ 130 w 260"/>
                <a:gd name="T57" fmla="*/ 545 h 575"/>
                <a:gd name="T58" fmla="*/ 156 w 260"/>
                <a:gd name="T59" fmla="*/ 575 h 575"/>
                <a:gd name="T60" fmla="*/ 136 w 260"/>
                <a:gd name="T61" fmla="*/ 571 h 575"/>
                <a:gd name="T62" fmla="*/ 89 w 260"/>
                <a:gd name="T63" fmla="*/ 559 h 575"/>
                <a:gd name="T64" fmla="*/ 74 w 260"/>
                <a:gd name="T65" fmla="*/ 546 h 575"/>
                <a:gd name="T66" fmla="*/ 58 w 260"/>
                <a:gd name="T67" fmla="*/ 520 h 575"/>
                <a:gd name="T68" fmla="*/ 66 w 260"/>
                <a:gd name="T69" fmla="*/ 500 h 575"/>
                <a:gd name="T70" fmla="*/ 62 w 260"/>
                <a:gd name="T71" fmla="*/ 474 h 575"/>
                <a:gd name="T72" fmla="*/ 54 w 260"/>
                <a:gd name="T73" fmla="*/ 439 h 575"/>
                <a:gd name="T74" fmla="*/ 55 w 260"/>
                <a:gd name="T75" fmla="*/ 428 h 575"/>
                <a:gd name="T76" fmla="*/ 49 w 260"/>
                <a:gd name="T77" fmla="*/ 417 h 575"/>
                <a:gd name="T78" fmla="*/ 29 w 260"/>
                <a:gd name="T79" fmla="*/ 388 h 575"/>
                <a:gd name="T80" fmla="*/ 24 w 260"/>
                <a:gd name="T81" fmla="*/ 361 h 575"/>
                <a:gd name="T82" fmla="*/ 21 w 260"/>
                <a:gd name="T83" fmla="*/ 325 h 575"/>
                <a:gd name="T84" fmla="*/ 19 w 260"/>
                <a:gd name="T85" fmla="*/ 299 h 575"/>
                <a:gd name="T86" fmla="*/ 23 w 260"/>
                <a:gd name="T87" fmla="*/ 270 h 575"/>
                <a:gd name="T88" fmla="*/ 24 w 260"/>
                <a:gd name="T89" fmla="*/ 236 h 575"/>
                <a:gd name="T90" fmla="*/ 15 w 260"/>
                <a:gd name="T91" fmla="*/ 214 h 575"/>
                <a:gd name="T92" fmla="*/ 7 w 260"/>
                <a:gd name="T93" fmla="*/ 162 h 575"/>
                <a:gd name="T94" fmla="*/ 4 w 260"/>
                <a:gd name="T95" fmla="*/ 126 h 575"/>
                <a:gd name="T96" fmla="*/ 21 w 260"/>
                <a:gd name="T97" fmla="*/ 97 h 575"/>
                <a:gd name="T98" fmla="*/ 18 w 260"/>
                <a:gd name="T99" fmla="*/ 83 h 575"/>
                <a:gd name="T100" fmla="*/ 30 w 260"/>
                <a:gd name="T101" fmla="*/ 42 h 575"/>
                <a:gd name="T102" fmla="*/ 31 w 260"/>
                <a:gd name="T103" fmla="*/ 17 h 575"/>
                <a:gd name="T104" fmla="*/ 65 w 260"/>
                <a:gd name="T105" fmla="*/ 5 h 575"/>
                <a:gd name="T106" fmla="*/ 81 w 260"/>
                <a:gd name="T107" fmla="*/ 3 h 575"/>
                <a:gd name="T108" fmla="*/ 102 w 260"/>
                <a:gd name="T109" fmla="*/ 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575">
                  <a:moveTo>
                    <a:pt x="102" y="8"/>
                  </a:moveTo>
                  <a:lnTo>
                    <a:pt x="136" y="39"/>
                  </a:lnTo>
                  <a:lnTo>
                    <a:pt x="150" y="42"/>
                  </a:lnTo>
                  <a:lnTo>
                    <a:pt x="171" y="57"/>
                  </a:lnTo>
                  <a:lnTo>
                    <a:pt x="189" y="64"/>
                  </a:lnTo>
                  <a:lnTo>
                    <a:pt x="192" y="72"/>
                  </a:lnTo>
                  <a:lnTo>
                    <a:pt x="179" y="101"/>
                  </a:lnTo>
                  <a:lnTo>
                    <a:pt x="197" y="106"/>
                  </a:lnTo>
                  <a:lnTo>
                    <a:pt x="215" y="109"/>
                  </a:lnTo>
                  <a:lnTo>
                    <a:pt x="228" y="106"/>
                  </a:lnTo>
                  <a:lnTo>
                    <a:pt x="241" y="91"/>
                  </a:lnTo>
                  <a:lnTo>
                    <a:pt x="241" y="74"/>
                  </a:lnTo>
                  <a:lnTo>
                    <a:pt x="249" y="71"/>
                  </a:lnTo>
                  <a:lnTo>
                    <a:pt x="258" y="82"/>
                  </a:lnTo>
                  <a:lnTo>
                    <a:pt x="260" y="97"/>
                  </a:lnTo>
                  <a:lnTo>
                    <a:pt x="247" y="108"/>
                  </a:lnTo>
                  <a:lnTo>
                    <a:pt x="238" y="115"/>
                  </a:lnTo>
                  <a:lnTo>
                    <a:pt x="222" y="134"/>
                  </a:lnTo>
                  <a:lnTo>
                    <a:pt x="204" y="160"/>
                  </a:lnTo>
                  <a:lnTo>
                    <a:pt x="203" y="175"/>
                  </a:lnTo>
                  <a:lnTo>
                    <a:pt x="201" y="194"/>
                  </a:lnTo>
                  <a:lnTo>
                    <a:pt x="205" y="214"/>
                  </a:lnTo>
                  <a:lnTo>
                    <a:pt x="202" y="218"/>
                  </a:lnTo>
                  <a:lnTo>
                    <a:pt x="204" y="230"/>
                  </a:lnTo>
                  <a:lnTo>
                    <a:pt x="204" y="240"/>
                  </a:lnTo>
                  <a:lnTo>
                    <a:pt x="227" y="257"/>
                  </a:lnTo>
                  <a:lnTo>
                    <a:pt x="228" y="269"/>
                  </a:lnTo>
                  <a:lnTo>
                    <a:pt x="240" y="277"/>
                  </a:lnTo>
                  <a:lnTo>
                    <a:pt x="241" y="287"/>
                  </a:lnTo>
                  <a:lnTo>
                    <a:pt x="231" y="311"/>
                  </a:lnTo>
                  <a:lnTo>
                    <a:pt x="210" y="322"/>
                  </a:lnTo>
                  <a:lnTo>
                    <a:pt x="180" y="325"/>
                  </a:lnTo>
                  <a:lnTo>
                    <a:pt x="162" y="323"/>
                  </a:lnTo>
                  <a:lnTo>
                    <a:pt x="168" y="335"/>
                  </a:lnTo>
                  <a:lnTo>
                    <a:pt x="169" y="348"/>
                  </a:lnTo>
                  <a:lnTo>
                    <a:pt x="174" y="358"/>
                  </a:lnTo>
                  <a:lnTo>
                    <a:pt x="167" y="365"/>
                  </a:lnTo>
                  <a:lnTo>
                    <a:pt x="151" y="368"/>
                  </a:lnTo>
                  <a:lnTo>
                    <a:pt x="135" y="360"/>
                  </a:lnTo>
                  <a:lnTo>
                    <a:pt x="130" y="365"/>
                  </a:lnTo>
                  <a:lnTo>
                    <a:pt x="138" y="384"/>
                  </a:lnTo>
                  <a:lnTo>
                    <a:pt x="150" y="390"/>
                  </a:lnTo>
                  <a:lnTo>
                    <a:pt x="156" y="384"/>
                  </a:lnTo>
                  <a:lnTo>
                    <a:pt x="164" y="394"/>
                  </a:lnTo>
                  <a:lnTo>
                    <a:pt x="151" y="399"/>
                  </a:lnTo>
                  <a:lnTo>
                    <a:pt x="143" y="411"/>
                  </a:lnTo>
                  <a:lnTo>
                    <a:pt x="147" y="430"/>
                  </a:lnTo>
                  <a:lnTo>
                    <a:pt x="146" y="440"/>
                  </a:lnTo>
                  <a:lnTo>
                    <a:pt x="132" y="440"/>
                  </a:lnTo>
                  <a:lnTo>
                    <a:pt x="123" y="450"/>
                  </a:lnTo>
                  <a:lnTo>
                    <a:pt x="123" y="464"/>
                  </a:lnTo>
                  <a:lnTo>
                    <a:pt x="142" y="477"/>
                  </a:lnTo>
                  <a:lnTo>
                    <a:pt x="158" y="481"/>
                  </a:lnTo>
                  <a:lnTo>
                    <a:pt x="158" y="498"/>
                  </a:lnTo>
                  <a:lnTo>
                    <a:pt x="145" y="508"/>
                  </a:lnTo>
                  <a:lnTo>
                    <a:pt x="143" y="530"/>
                  </a:lnTo>
                  <a:lnTo>
                    <a:pt x="133" y="537"/>
                  </a:lnTo>
                  <a:lnTo>
                    <a:pt x="130" y="545"/>
                  </a:lnTo>
                  <a:lnTo>
                    <a:pt x="142" y="565"/>
                  </a:lnTo>
                  <a:lnTo>
                    <a:pt x="156" y="575"/>
                  </a:lnTo>
                  <a:lnTo>
                    <a:pt x="150" y="574"/>
                  </a:lnTo>
                  <a:lnTo>
                    <a:pt x="136" y="571"/>
                  </a:lnTo>
                  <a:lnTo>
                    <a:pt x="99" y="569"/>
                  </a:lnTo>
                  <a:lnTo>
                    <a:pt x="89" y="559"/>
                  </a:lnTo>
                  <a:lnTo>
                    <a:pt x="84" y="545"/>
                  </a:lnTo>
                  <a:lnTo>
                    <a:pt x="74" y="546"/>
                  </a:lnTo>
                  <a:lnTo>
                    <a:pt x="67" y="539"/>
                  </a:lnTo>
                  <a:lnTo>
                    <a:pt x="58" y="520"/>
                  </a:lnTo>
                  <a:lnTo>
                    <a:pt x="65" y="511"/>
                  </a:lnTo>
                  <a:lnTo>
                    <a:pt x="66" y="500"/>
                  </a:lnTo>
                  <a:lnTo>
                    <a:pt x="61" y="491"/>
                  </a:lnTo>
                  <a:lnTo>
                    <a:pt x="62" y="474"/>
                  </a:lnTo>
                  <a:lnTo>
                    <a:pt x="59" y="450"/>
                  </a:lnTo>
                  <a:lnTo>
                    <a:pt x="54" y="439"/>
                  </a:lnTo>
                  <a:lnTo>
                    <a:pt x="59" y="436"/>
                  </a:lnTo>
                  <a:lnTo>
                    <a:pt x="55" y="428"/>
                  </a:lnTo>
                  <a:lnTo>
                    <a:pt x="47" y="425"/>
                  </a:lnTo>
                  <a:lnTo>
                    <a:pt x="49" y="417"/>
                  </a:lnTo>
                  <a:lnTo>
                    <a:pt x="40" y="410"/>
                  </a:lnTo>
                  <a:lnTo>
                    <a:pt x="29" y="388"/>
                  </a:lnTo>
                  <a:lnTo>
                    <a:pt x="34" y="384"/>
                  </a:lnTo>
                  <a:lnTo>
                    <a:pt x="24" y="361"/>
                  </a:lnTo>
                  <a:lnTo>
                    <a:pt x="22" y="342"/>
                  </a:lnTo>
                  <a:lnTo>
                    <a:pt x="21" y="325"/>
                  </a:lnTo>
                  <a:lnTo>
                    <a:pt x="29" y="318"/>
                  </a:lnTo>
                  <a:lnTo>
                    <a:pt x="19" y="299"/>
                  </a:lnTo>
                  <a:lnTo>
                    <a:pt x="14" y="282"/>
                  </a:lnTo>
                  <a:lnTo>
                    <a:pt x="23" y="270"/>
                  </a:lnTo>
                  <a:lnTo>
                    <a:pt x="19" y="254"/>
                  </a:lnTo>
                  <a:lnTo>
                    <a:pt x="24" y="236"/>
                  </a:lnTo>
                  <a:lnTo>
                    <a:pt x="19" y="218"/>
                  </a:lnTo>
                  <a:lnTo>
                    <a:pt x="15" y="214"/>
                  </a:lnTo>
                  <a:lnTo>
                    <a:pt x="0" y="182"/>
                  </a:lnTo>
                  <a:lnTo>
                    <a:pt x="7" y="162"/>
                  </a:lnTo>
                  <a:lnTo>
                    <a:pt x="2" y="144"/>
                  </a:lnTo>
                  <a:lnTo>
                    <a:pt x="4" y="126"/>
                  </a:lnTo>
                  <a:lnTo>
                    <a:pt x="12" y="108"/>
                  </a:lnTo>
                  <a:lnTo>
                    <a:pt x="21" y="97"/>
                  </a:lnTo>
                  <a:lnTo>
                    <a:pt x="16" y="89"/>
                  </a:lnTo>
                  <a:lnTo>
                    <a:pt x="18" y="83"/>
                  </a:lnTo>
                  <a:lnTo>
                    <a:pt x="13" y="51"/>
                  </a:lnTo>
                  <a:lnTo>
                    <a:pt x="30" y="42"/>
                  </a:lnTo>
                  <a:lnTo>
                    <a:pt x="33" y="22"/>
                  </a:lnTo>
                  <a:lnTo>
                    <a:pt x="31" y="17"/>
                  </a:lnTo>
                  <a:lnTo>
                    <a:pt x="43" y="0"/>
                  </a:lnTo>
                  <a:lnTo>
                    <a:pt x="65" y="5"/>
                  </a:lnTo>
                  <a:lnTo>
                    <a:pt x="76" y="19"/>
                  </a:lnTo>
                  <a:lnTo>
                    <a:pt x="81" y="3"/>
                  </a:lnTo>
                  <a:lnTo>
                    <a:pt x="99" y="4"/>
                  </a:lnTo>
                  <a:lnTo>
                    <a:pt x="10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 name="Freeform 12">
              <a:extLst>
                <a:ext uri="{FF2B5EF4-FFF2-40B4-BE49-F238E27FC236}">
                  <a16:creationId xmlns:a16="http://schemas.microsoft.com/office/drawing/2014/main" id="{EE136358-2B4B-C818-C0C0-03B67E3D79C0}"/>
                </a:ext>
              </a:extLst>
            </p:cNvPr>
            <p:cNvSpPr>
              <a:spLocks/>
            </p:cNvSpPr>
            <p:nvPr/>
          </p:nvSpPr>
          <p:spPr bwMode="auto">
            <a:xfrm>
              <a:off x="8804276" y="3166899"/>
              <a:ext cx="84119" cy="76182"/>
            </a:xfrm>
            <a:custGeom>
              <a:avLst/>
              <a:gdLst>
                <a:gd name="T0" fmla="*/ 53 w 53"/>
                <a:gd name="T1" fmla="*/ 47 h 48"/>
                <a:gd name="T2" fmla="*/ 48 w 53"/>
                <a:gd name="T3" fmla="*/ 48 h 48"/>
                <a:gd name="T4" fmla="*/ 40 w 53"/>
                <a:gd name="T5" fmla="*/ 36 h 48"/>
                <a:gd name="T6" fmla="*/ 39 w 53"/>
                <a:gd name="T7" fmla="*/ 33 h 48"/>
                <a:gd name="T8" fmla="*/ 32 w 53"/>
                <a:gd name="T9" fmla="*/ 33 h 48"/>
                <a:gd name="T10" fmla="*/ 26 w 53"/>
                <a:gd name="T11" fmla="*/ 28 h 48"/>
                <a:gd name="T12" fmla="*/ 23 w 53"/>
                <a:gd name="T13" fmla="*/ 29 h 48"/>
                <a:gd name="T14" fmla="*/ 17 w 53"/>
                <a:gd name="T15" fmla="*/ 23 h 48"/>
                <a:gd name="T16" fmla="*/ 4 w 53"/>
                <a:gd name="T17" fmla="*/ 19 h 48"/>
                <a:gd name="T18" fmla="*/ 3 w 53"/>
                <a:gd name="T19" fmla="*/ 10 h 48"/>
                <a:gd name="T20" fmla="*/ 0 w 53"/>
                <a:gd name="T21" fmla="*/ 3 h 48"/>
                <a:gd name="T22" fmla="*/ 20 w 53"/>
                <a:gd name="T23" fmla="*/ 0 h 48"/>
                <a:gd name="T24" fmla="*/ 25 w 53"/>
                <a:gd name="T25" fmla="*/ 5 h 48"/>
                <a:gd name="T26" fmla="*/ 32 w 53"/>
                <a:gd name="T27" fmla="*/ 8 h 48"/>
                <a:gd name="T28" fmla="*/ 29 w 53"/>
                <a:gd name="T29" fmla="*/ 13 h 48"/>
                <a:gd name="T30" fmla="*/ 39 w 53"/>
                <a:gd name="T31" fmla="*/ 19 h 48"/>
                <a:gd name="T32" fmla="*/ 35 w 53"/>
                <a:gd name="T33" fmla="*/ 25 h 48"/>
                <a:gd name="T34" fmla="*/ 43 w 53"/>
                <a:gd name="T35" fmla="*/ 31 h 48"/>
                <a:gd name="T36" fmla="*/ 51 w 53"/>
                <a:gd name="T37" fmla="*/ 33 h 48"/>
                <a:gd name="T38" fmla="*/ 53 w 53"/>
                <a:gd name="T39" fmla="*/ 47 h 48"/>
                <a:gd name="T40" fmla="*/ 53 w 53"/>
                <a:gd name="T4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48">
                  <a:moveTo>
                    <a:pt x="53" y="47"/>
                  </a:moveTo>
                  <a:lnTo>
                    <a:pt x="48" y="48"/>
                  </a:lnTo>
                  <a:lnTo>
                    <a:pt x="40" y="36"/>
                  </a:lnTo>
                  <a:lnTo>
                    <a:pt x="39" y="33"/>
                  </a:lnTo>
                  <a:lnTo>
                    <a:pt x="32" y="33"/>
                  </a:lnTo>
                  <a:lnTo>
                    <a:pt x="26" y="28"/>
                  </a:lnTo>
                  <a:lnTo>
                    <a:pt x="23" y="29"/>
                  </a:lnTo>
                  <a:lnTo>
                    <a:pt x="17" y="23"/>
                  </a:lnTo>
                  <a:lnTo>
                    <a:pt x="4" y="19"/>
                  </a:lnTo>
                  <a:lnTo>
                    <a:pt x="3" y="10"/>
                  </a:lnTo>
                  <a:lnTo>
                    <a:pt x="0" y="3"/>
                  </a:lnTo>
                  <a:lnTo>
                    <a:pt x="20" y="0"/>
                  </a:lnTo>
                  <a:lnTo>
                    <a:pt x="25" y="5"/>
                  </a:lnTo>
                  <a:lnTo>
                    <a:pt x="32" y="8"/>
                  </a:lnTo>
                  <a:lnTo>
                    <a:pt x="29" y="13"/>
                  </a:lnTo>
                  <a:lnTo>
                    <a:pt x="39" y="19"/>
                  </a:lnTo>
                  <a:lnTo>
                    <a:pt x="35" y="25"/>
                  </a:lnTo>
                  <a:lnTo>
                    <a:pt x="43" y="31"/>
                  </a:lnTo>
                  <a:lnTo>
                    <a:pt x="51" y="33"/>
                  </a:lnTo>
                  <a:lnTo>
                    <a:pt x="53" y="47"/>
                  </a:lnTo>
                  <a:lnTo>
                    <a:pt x="53" y="4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5" name="Freeform 13">
              <a:extLst>
                <a:ext uri="{FF2B5EF4-FFF2-40B4-BE49-F238E27FC236}">
                  <a16:creationId xmlns:a16="http://schemas.microsoft.com/office/drawing/2014/main" id="{83F5D00D-3CC7-7F7F-0579-0E6F8341673B}"/>
                </a:ext>
              </a:extLst>
            </p:cNvPr>
            <p:cNvSpPr>
              <a:spLocks/>
            </p:cNvSpPr>
            <p:nvPr/>
          </p:nvSpPr>
          <p:spPr bwMode="auto">
            <a:xfrm>
              <a:off x="11258016" y="5639662"/>
              <a:ext cx="107927" cy="87292"/>
            </a:xfrm>
            <a:custGeom>
              <a:avLst/>
              <a:gdLst>
                <a:gd name="T0" fmla="*/ 24 w 68"/>
                <a:gd name="T1" fmla="*/ 1 h 55"/>
                <a:gd name="T2" fmla="*/ 35 w 68"/>
                <a:gd name="T3" fmla="*/ 8 h 55"/>
                <a:gd name="T4" fmla="*/ 45 w 68"/>
                <a:gd name="T5" fmla="*/ 6 h 55"/>
                <a:gd name="T6" fmla="*/ 60 w 68"/>
                <a:gd name="T7" fmla="*/ 2 h 55"/>
                <a:gd name="T8" fmla="*/ 68 w 68"/>
                <a:gd name="T9" fmla="*/ 3 h 55"/>
                <a:gd name="T10" fmla="*/ 54 w 68"/>
                <a:gd name="T11" fmla="*/ 26 h 55"/>
                <a:gd name="T12" fmla="*/ 45 w 68"/>
                <a:gd name="T13" fmla="*/ 32 h 55"/>
                <a:gd name="T14" fmla="*/ 33 w 68"/>
                <a:gd name="T15" fmla="*/ 47 h 55"/>
                <a:gd name="T16" fmla="*/ 31 w 68"/>
                <a:gd name="T17" fmla="*/ 42 h 55"/>
                <a:gd name="T18" fmla="*/ 11 w 68"/>
                <a:gd name="T19" fmla="*/ 55 h 55"/>
                <a:gd name="T20" fmla="*/ 9 w 68"/>
                <a:gd name="T21" fmla="*/ 54 h 55"/>
                <a:gd name="T22" fmla="*/ 0 w 68"/>
                <a:gd name="T23" fmla="*/ 53 h 55"/>
                <a:gd name="T24" fmla="*/ 2 w 68"/>
                <a:gd name="T25" fmla="*/ 38 h 55"/>
                <a:gd name="T26" fmla="*/ 8 w 68"/>
                <a:gd name="T27" fmla="*/ 25 h 55"/>
                <a:gd name="T28" fmla="*/ 9 w 68"/>
                <a:gd name="T29" fmla="*/ 9 h 55"/>
                <a:gd name="T30" fmla="*/ 15 w 68"/>
                <a:gd name="T31" fmla="*/ 0 h 55"/>
                <a:gd name="T32" fmla="*/ 24 w 68"/>
                <a:gd name="T3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55">
                  <a:moveTo>
                    <a:pt x="24" y="1"/>
                  </a:moveTo>
                  <a:lnTo>
                    <a:pt x="35" y="8"/>
                  </a:lnTo>
                  <a:lnTo>
                    <a:pt x="45" y="6"/>
                  </a:lnTo>
                  <a:lnTo>
                    <a:pt x="60" y="2"/>
                  </a:lnTo>
                  <a:lnTo>
                    <a:pt x="68" y="3"/>
                  </a:lnTo>
                  <a:lnTo>
                    <a:pt x="54" y="26"/>
                  </a:lnTo>
                  <a:lnTo>
                    <a:pt x="45" y="32"/>
                  </a:lnTo>
                  <a:lnTo>
                    <a:pt x="33" y="47"/>
                  </a:lnTo>
                  <a:lnTo>
                    <a:pt x="31" y="42"/>
                  </a:lnTo>
                  <a:lnTo>
                    <a:pt x="11" y="55"/>
                  </a:lnTo>
                  <a:lnTo>
                    <a:pt x="9" y="54"/>
                  </a:lnTo>
                  <a:lnTo>
                    <a:pt x="0" y="53"/>
                  </a:lnTo>
                  <a:lnTo>
                    <a:pt x="2" y="38"/>
                  </a:lnTo>
                  <a:lnTo>
                    <a:pt x="8" y="25"/>
                  </a:lnTo>
                  <a:lnTo>
                    <a:pt x="9" y="9"/>
                  </a:lnTo>
                  <a:lnTo>
                    <a:pt x="15" y="0"/>
                  </a:lnTo>
                  <a:lnTo>
                    <a:pt x="24"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6" name="Freeform 14">
              <a:extLst>
                <a:ext uri="{FF2B5EF4-FFF2-40B4-BE49-F238E27FC236}">
                  <a16:creationId xmlns:a16="http://schemas.microsoft.com/office/drawing/2014/main" id="{6C614F19-05B6-0DBC-2FAF-C435019FB2A1}"/>
                </a:ext>
              </a:extLst>
            </p:cNvPr>
            <p:cNvSpPr>
              <a:spLocks/>
            </p:cNvSpPr>
            <p:nvPr/>
          </p:nvSpPr>
          <p:spPr bwMode="auto">
            <a:xfrm>
              <a:off x="10639026" y="4733405"/>
              <a:ext cx="1061805" cy="857056"/>
            </a:xfrm>
            <a:custGeom>
              <a:avLst/>
              <a:gdLst>
                <a:gd name="T0" fmla="*/ 583 w 669"/>
                <a:gd name="T1" fmla="*/ 75 h 540"/>
                <a:gd name="T2" fmla="*/ 588 w 669"/>
                <a:gd name="T3" fmla="*/ 116 h 540"/>
                <a:gd name="T4" fmla="*/ 592 w 669"/>
                <a:gd name="T5" fmla="*/ 157 h 540"/>
                <a:gd name="T6" fmla="*/ 624 w 669"/>
                <a:gd name="T7" fmla="*/ 189 h 540"/>
                <a:gd name="T8" fmla="*/ 644 w 669"/>
                <a:gd name="T9" fmla="*/ 226 h 540"/>
                <a:gd name="T10" fmla="*/ 661 w 669"/>
                <a:gd name="T11" fmla="*/ 262 h 540"/>
                <a:gd name="T12" fmla="*/ 661 w 669"/>
                <a:gd name="T13" fmla="*/ 315 h 540"/>
                <a:gd name="T14" fmla="*/ 638 w 669"/>
                <a:gd name="T15" fmla="*/ 374 h 540"/>
                <a:gd name="T16" fmla="*/ 593 w 669"/>
                <a:gd name="T17" fmla="*/ 426 h 540"/>
                <a:gd name="T18" fmla="*/ 547 w 669"/>
                <a:gd name="T19" fmla="*/ 475 h 540"/>
                <a:gd name="T20" fmla="*/ 510 w 669"/>
                <a:gd name="T21" fmla="*/ 515 h 540"/>
                <a:gd name="T22" fmla="*/ 448 w 669"/>
                <a:gd name="T23" fmla="*/ 540 h 540"/>
                <a:gd name="T24" fmla="*/ 430 w 669"/>
                <a:gd name="T25" fmla="*/ 521 h 540"/>
                <a:gd name="T26" fmla="*/ 383 w 669"/>
                <a:gd name="T27" fmla="*/ 526 h 540"/>
                <a:gd name="T28" fmla="*/ 373 w 669"/>
                <a:gd name="T29" fmla="*/ 484 h 540"/>
                <a:gd name="T30" fmla="*/ 367 w 669"/>
                <a:gd name="T31" fmla="*/ 451 h 540"/>
                <a:gd name="T32" fmla="*/ 358 w 669"/>
                <a:gd name="T33" fmla="*/ 446 h 540"/>
                <a:gd name="T34" fmla="*/ 340 w 669"/>
                <a:gd name="T35" fmla="*/ 446 h 540"/>
                <a:gd name="T36" fmla="*/ 319 w 669"/>
                <a:gd name="T37" fmla="*/ 429 h 540"/>
                <a:gd name="T38" fmla="*/ 291 w 669"/>
                <a:gd name="T39" fmla="*/ 406 h 540"/>
                <a:gd name="T40" fmla="*/ 207 w 669"/>
                <a:gd name="T41" fmla="*/ 411 h 540"/>
                <a:gd name="T42" fmla="*/ 148 w 669"/>
                <a:gd name="T43" fmla="*/ 434 h 540"/>
                <a:gd name="T44" fmla="*/ 102 w 669"/>
                <a:gd name="T45" fmla="*/ 440 h 540"/>
                <a:gd name="T46" fmla="*/ 61 w 669"/>
                <a:gd name="T47" fmla="*/ 452 h 540"/>
                <a:gd name="T48" fmla="*/ 19 w 669"/>
                <a:gd name="T49" fmla="*/ 463 h 540"/>
                <a:gd name="T50" fmla="*/ 13 w 669"/>
                <a:gd name="T51" fmla="*/ 434 h 540"/>
                <a:gd name="T52" fmla="*/ 28 w 669"/>
                <a:gd name="T53" fmla="*/ 398 h 540"/>
                <a:gd name="T54" fmla="*/ 28 w 669"/>
                <a:gd name="T55" fmla="*/ 345 h 540"/>
                <a:gd name="T56" fmla="*/ 20 w 669"/>
                <a:gd name="T57" fmla="*/ 302 h 540"/>
                <a:gd name="T58" fmla="*/ 31 w 669"/>
                <a:gd name="T59" fmla="*/ 290 h 540"/>
                <a:gd name="T60" fmla="*/ 31 w 669"/>
                <a:gd name="T61" fmla="*/ 266 h 540"/>
                <a:gd name="T62" fmla="*/ 41 w 669"/>
                <a:gd name="T63" fmla="*/ 236 h 540"/>
                <a:gd name="T64" fmla="*/ 58 w 669"/>
                <a:gd name="T65" fmla="*/ 212 h 540"/>
                <a:gd name="T66" fmla="*/ 104 w 669"/>
                <a:gd name="T67" fmla="*/ 189 h 540"/>
                <a:gd name="T68" fmla="*/ 136 w 669"/>
                <a:gd name="T69" fmla="*/ 178 h 540"/>
                <a:gd name="T70" fmla="*/ 178 w 669"/>
                <a:gd name="T71" fmla="*/ 163 h 540"/>
                <a:gd name="T72" fmla="*/ 199 w 669"/>
                <a:gd name="T73" fmla="*/ 125 h 540"/>
                <a:gd name="T74" fmla="*/ 222 w 669"/>
                <a:gd name="T75" fmla="*/ 113 h 540"/>
                <a:gd name="T76" fmla="*/ 250 w 669"/>
                <a:gd name="T77" fmla="*/ 83 h 540"/>
                <a:gd name="T78" fmla="*/ 272 w 669"/>
                <a:gd name="T79" fmla="*/ 70 h 540"/>
                <a:gd name="T80" fmla="*/ 300 w 669"/>
                <a:gd name="T81" fmla="*/ 69 h 540"/>
                <a:gd name="T82" fmla="*/ 326 w 669"/>
                <a:gd name="T83" fmla="*/ 72 h 540"/>
                <a:gd name="T84" fmla="*/ 351 w 669"/>
                <a:gd name="T85" fmla="*/ 35 h 540"/>
                <a:gd name="T86" fmla="*/ 386 w 669"/>
                <a:gd name="T87" fmla="*/ 17 h 540"/>
                <a:gd name="T88" fmla="*/ 402 w 669"/>
                <a:gd name="T89" fmla="*/ 21 h 540"/>
                <a:gd name="T90" fmla="*/ 441 w 669"/>
                <a:gd name="T91" fmla="*/ 24 h 540"/>
                <a:gd name="T92" fmla="*/ 451 w 669"/>
                <a:gd name="T93" fmla="*/ 42 h 540"/>
                <a:gd name="T94" fmla="*/ 433 w 669"/>
                <a:gd name="T95" fmla="*/ 67 h 540"/>
                <a:gd name="T96" fmla="*/ 449 w 669"/>
                <a:gd name="T97" fmla="*/ 99 h 540"/>
                <a:gd name="T98" fmla="*/ 478 w 669"/>
                <a:gd name="T99" fmla="*/ 122 h 540"/>
                <a:gd name="T100" fmla="*/ 512 w 669"/>
                <a:gd name="T101" fmla="*/ 117 h 540"/>
                <a:gd name="T102" fmla="*/ 528 w 669"/>
                <a:gd name="T103" fmla="*/ 74 h 540"/>
                <a:gd name="T104" fmla="*/ 538 w 669"/>
                <a:gd name="T105" fmla="*/ 39 h 540"/>
                <a:gd name="T106" fmla="*/ 547 w 669"/>
                <a:gd name="T107" fmla="*/ 7 h 540"/>
                <a:gd name="T108" fmla="*/ 561 w 669"/>
                <a:gd name="T109" fmla="*/ 23 h 540"/>
                <a:gd name="T110" fmla="*/ 564 w 669"/>
                <a:gd name="T111" fmla="*/ 5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9" h="540">
                  <a:moveTo>
                    <a:pt x="564" y="59"/>
                  </a:moveTo>
                  <a:lnTo>
                    <a:pt x="567" y="74"/>
                  </a:lnTo>
                  <a:lnTo>
                    <a:pt x="579" y="66"/>
                  </a:lnTo>
                  <a:lnTo>
                    <a:pt x="583" y="75"/>
                  </a:lnTo>
                  <a:lnTo>
                    <a:pt x="590" y="82"/>
                  </a:lnTo>
                  <a:lnTo>
                    <a:pt x="587" y="91"/>
                  </a:lnTo>
                  <a:lnTo>
                    <a:pt x="587" y="107"/>
                  </a:lnTo>
                  <a:lnTo>
                    <a:pt x="588" y="116"/>
                  </a:lnTo>
                  <a:lnTo>
                    <a:pt x="592" y="119"/>
                  </a:lnTo>
                  <a:lnTo>
                    <a:pt x="593" y="135"/>
                  </a:lnTo>
                  <a:lnTo>
                    <a:pt x="590" y="145"/>
                  </a:lnTo>
                  <a:lnTo>
                    <a:pt x="592" y="157"/>
                  </a:lnTo>
                  <a:lnTo>
                    <a:pt x="608" y="168"/>
                  </a:lnTo>
                  <a:lnTo>
                    <a:pt x="617" y="177"/>
                  </a:lnTo>
                  <a:lnTo>
                    <a:pt x="627" y="185"/>
                  </a:lnTo>
                  <a:lnTo>
                    <a:pt x="624" y="189"/>
                  </a:lnTo>
                  <a:lnTo>
                    <a:pt x="630" y="201"/>
                  </a:lnTo>
                  <a:lnTo>
                    <a:pt x="632" y="222"/>
                  </a:lnTo>
                  <a:lnTo>
                    <a:pt x="639" y="218"/>
                  </a:lnTo>
                  <a:lnTo>
                    <a:pt x="644" y="226"/>
                  </a:lnTo>
                  <a:lnTo>
                    <a:pt x="649" y="223"/>
                  </a:lnTo>
                  <a:lnTo>
                    <a:pt x="647" y="243"/>
                  </a:lnTo>
                  <a:lnTo>
                    <a:pt x="655" y="255"/>
                  </a:lnTo>
                  <a:lnTo>
                    <a:pt x="661" y="262"/>
                  </a:lnTo>
                  <a:lnTo>
                    <a:pt x="669" y="277"/>
                  </a:lnTo>
                  <a:lnTo>
                    <a:pt x="669" y="293"/>
                  </a:lnTo>
                  <a:lnTo>
                    <a:pt x="666" y="304"/>
                  </a:lnTo>
                  <a:lnTo>
                    <a:pt x="661" y="315"/>
                  </a:lnTo>
                  <a:lnTo>
                    <a:pt x="663" y="332"/>
                  </a:lnTo>
                  <a:lnTo>
                    <a:pt x="655" y="349"/>
                  </a:lnTo>
                  <a:lnTo>
                    <a:pt x="649" y="357"/>
                  </a:lnTo>
                  <a:lnTo>
                    <a:pt x="638" y="374"/>
                  </a:lnTo>
                  <a:lnTo>
                    <a:pt x="633" y="386"/>
                  </a:lnTo>
                  <a:lnTo>
                    <a:pt x="624" y="399"/>
                  </a:lnTo>
                  <a:lnTo>
                    <a:pt x="609" y="416"/>
                  </a:lnTo>
                  <a:lnTo>
                    <a:pt x="593" y="426"/>
                  </a:lnTo>
                  <a:lnTo>
                    <a:pt x="580" y="440"/>
                  </a:lnTo>
                  <a:lnTo>
                    <a:pt x="570" y="449"/>
                  </a:lnTo>
                  <a:lnTo>
                    <a:pt x="558" y="466"/>
                  </a:lnTo>
                  <a:lnTo>
                    <a:pt x="547" y="475"/>
                  </a:lnTo>
                  <a:lnTo>
                    <a:pt x="535" y="489"/>
                  </a:lnTo>
                  <a:lnTo>
                    <a:pt x="526" y="503"/>
                  </a:lnTo>
                  <a:lnTo>
                    <a:pt x="524" y="509"/>
                  </a:lnTo>
                  <a:lnTo>
                    <a:pt x="510" y="515"/>
                  </a:lnTo>
                  <a:lnTo>
                    <a:pt x="493" y="516"/>
                  </a:lnTo>
                  <a:lnTo>
                    <a:pt x="474" y="524"/>
                  </a:lnTo>
                  <a:lnTo>
                    <a:pt x="463" y="531"/>
                  </a:lnTo>
                  <a:lnTo>
                    <a:pt x="448" y="540"/>
                  </a:lnTo>
                  <a:lnTo>
                    <a:pt x="441" y="531"/>
                  </a:lnTo>
                  <a:lnTo>
                    <a:pt x="433" y="528"/>
                  </a:lnTo>
                  <a:lnTo>
                    <a:pt x="441" y="517"/>
                  </a:lnTo>
                  <a:lnTo>
                    <a:pt x="430" y="521"/>
                  </a:lnTo>
                  <a:lnTo>
                    <a:pt x="409" y="535"/>
                  </a:lnTo>
                  <a:lnTo>
                    <a:pt x="398" y="530"/>
                  </a:lnTo>
                  <a:lnTo>
                    <a:pt x="391" y="527"/>
                  </a:lnTo>
                  <a:lnTo>
                    <a:pt x="383" y="526"/>
                  </a:lnTo>
                  <a:lnTo>
                    <a:pt x="370" y="520"/>
                  </a:lnTo>
                  <a:lnTo>
                    <a:pt x="367" y="509"/>
                  </a:lnTo>
                  <a:lnTo>
                    <a:pt x="371" y="494"/>
                  </a:lnTo>
                  <a:lnTo>
                    <a:pt x="373" y="484"/>
                  </a:lnTo>
                  <a:lnTo>
                    <a:pt x="368" y="477"/>
                  </a:lnTo>
                  <a:lnTo>
                    <a:pt x="354" y="474"/>
                  </a:lnTo>
                  <a:lnTo>
                    <a:pt x="364" y="465"/>
                  </a:lnTo>
                  <a:lnTo>
                    <a:pt x="367" y="451"/>
                  </a:lnTo>
                  <a:lnTo>
                    <a:pt x="353" y="464"/>
                  </a:lnTo>
                  <a:lnTo>
                    <a:pt x="337" y="468"/>
                  </a:lnTo>
                  <a:lnTo>
                    <a:pt x="350" y="457"/>
                  </a:lnTo>
                  <a:lnTo>
                    <a:pt x="358" y="446"/>
                  </a:lnTo>
                  <a:lnTo>
                    <a:pt x="368" y="437"/>
                  </a:lnTo>
                  <a:lnTo>
                    <a:pt x="373" y="423"/>
                  </a:lnTo>
                  <a:lnTo>
                    <a:pt x="353" y="439"/>
                  </a:lnTo>
                  <a:lnTo>
                    <a:pt x="340" y="446"/>
                  </a:lnTo>
                  <a:lnTo>
                    <a:pt x="327" y="460"/>
                  </a:lnTo>
                  <a:lnTo>
                    <a:pt x="318" y="453"/>
                  </a:lnTo>
                  <a:lnTo>
                    <a:pt x="323" y="443"/>
                  </a:lnTo>
                  <a:lnTo>
                    <a:pt x="319" y="429"/>
                  </a:lnTo>
                  <a:lnTo>
                    <a:pt x="313" y="422"/>
                  </a:lnTo>
                  <a:lnTo>
                    <a:pt x="319" y="417"/>
                  </a:lnTo>
                  <a:lnTo>
                    <a:pt x="303" y="406"/>
                  </a:lnTo>
                  <a:lnTo>
                    <a:pt x="291" y="406"/>
                  </a:lnTo>
                  <a:lnTo>
                    <a:pt x="279" y="396"/>
                  </a:lnTo>
                  <a:lnTo>
                    <a:pt x="250" y="397"/>
                  </a:lnTo>
                  <a:lnTo>
                    <a:pt x="227" y="405"/>
                  </a:lnTo>
                  <a:lnTo>
                    <a:pt x="207" y="411"/>
                  </a:lnTo>
                  <a:lnTo>
                    <a:pt x="192" y="410"/>
                  </a:lnTo>
                  <a:lnTo>
                    <a:pt x="171" y="420"/>
                  </a:lnTo>
                  <a:lnTo>
                    <a:pt x="155" y="424"/>
                  </a:lnTo>
                  <a:lnTo>
                    <a:pt x="148" y="434"/>
                  </a:lnTo>
                  <a:lnTo>
                    <a:pt x="139" y="442"/>
                  </a:lnTo>
                  <a:lnTo>
                    <a:pt x="125" y="442"/>
                  </a:lnTo>
                  <a:lnTo>
                    <a:pt x="115" y="443"/>
                  </a:lnTo>
                  <a:lnTo>
                    <a:pt x="102" y="440"/>
                  </a:lnTo>
                  <a:lnTo>
                    <a:pt x="90" y="443"/>
                  </a:lnTo>
                  <a:lnTo>
                    <a:pt x="79" y="443"/>
                  </a:lnTo>
                  <a:lnTo>
                    <a:pt x="65" y="454"/>
                  </a:lnTo>
                  <a:lnTo>
                    <a:pt x="61" y="452"/>
                  </a:lnTo>
                  <a:lnTo>
                    <a:pt x="51" y="458"/>
                  </a:lnTo>
                  <a:lnTo>
                    <a:pt x="41" y="464"/>
                  </a:lnTo>
                  <a:lnTo>
                    <a:pt x="30" y="463"/>
                  </a:lnTo>
                  <a:lnTo>
                    <a:pt x="19" y="463"/>
                  </a:lnTo>
                  <a:lnTo>
                    <a:pt x="7" y="451"/>
                  </a:lnTo>
                  <a:lnTo>
                    <a:pt x="0" y="448"/>
                  </a:lnTo>
                  <a:lnTo>
                    <a:pt x="5" y="437"/>
                  </a:lnTo>
                  <a:lnTo>
                    <a:pt x="13" y="434"/>
                  </a:lnTo>
                  <a:lnTo>
                    <a:pt x="17" y="430"/>
                  </a:lnTo>
                  <a:lnTo>
                    <a:pt x="19" y="423"/>
                  </a:lnTo>
                  <a:lnTo>
                    <a:pt x="26" y="409"/>
                  </a:lnTo>
                  <a:lnTo>
                    <a:pt x="28" y="398"/>
                  </a:lnTo>
                  <a:lnTo>
                    <a:pt x="26" y="379"/>
                  </a:lnTo>
                  <a:lnTo>
                    <a:pt x="27" y="368"/>
                  </a:lnTo>
                  <a:lnTo>
                    <a:pt x="31" y="357"/>
                  </a:lnTo>
                  <a:lnTo>
                    <a:pt x="28" y="345"/>
                  </a:lnTo>
                  <a:lnTo>
                    <a:pt x="29" y="340"/>
                  </a:lnTo>
                  <a:lnTo>
                    <a:pt x="24" y="332"/>
                  </a:lnTo>
                  <a:lnTo>
                    <a:pt x="26" y="317"/>
                  </a:lnTo>
                  <a:lnTo>
                    <a:pt x="20" y="302"/>
                  </a:lnTo>
                  <a:lnTo>
                    <a:pt x="20" y="294"/>
                  </a:lnTo>
                  <a:lnTo>
                    <a:pt x="25" y="302"/>
                  </a:lnTo>
                  <a:lnTo>
                    <a:pt x="24" y="284"/>
                  </a:lnTo>
                  <a:lnTo>
                    <a:pt x="31" y="290"/>
                  </a:lnTo>
                  <a:lnTo>
                    <a:pt x="34" y="297"/>
                  </a:lnTo>
                  <a:lnTo>
                    <a:pt x="36" y="288"/>
                  </a:lnTo>
                  <a:lnTo>
                    <a:pt x="31" y="272"/>
                  </a:lnTo>
                  <a:lnTo>
                    <a:pt x="31" y="266"/>
                  </a:lnTo>
                  <a:lnTo>
                    <a:pt x="28" y="261"/>
                  </a:lnTo>
                  <a:lnTo>
                    <a:pt x="32" y="250"/>
                  </a:lnTo>
                  <a:lnTo>
                    <a:pt x="36" y="245"/>
                  </a:lnTo>
                  <a:lnTo>
                    <a:pt x="41" y="236"/>
                  </a:lnTo>
                  <a:lnTo>
                    <a:pt x="41" y="224"/>
                  </a:lnTo>
                  <a:lnTo>
                    <a:pt x="50" y="211"/>
                  </a:lnTo>
                  <a:lnTo>
                    <a:pt x="49" y="226"/>
                  </a:lnTo>
                  <a:lnTo>
                    <a:pt x="58" y="212"/>
                  </a:lnTo>
                  <a:lnTo>
                    <a:pt x="73" y="206"/>
                  </a:lnTo>
                  <a:lnTo>
                    <a:pt x="82" y="197"/>
                  </a:lnTo>
                  <a:lnTo>
                    <a:pt x="96" y="191"/>
                  </a:lnTo>
                  <a:lnTo>
                    <a:pt x="104" y="189"/>
                  </a:lnTo>
                  <a:lnTo>
                    <a:pt x="108" y="192"/>
                  </a:lnTo>
                  <a:lnTo>
                    <a:pt x="122" y="184"/>
                  </a:lnTo>
                  <a:lnTo>
                    <a:pt x="133" y="183"/>
                  </a:lnTo>
                  <a:lnTo>
                    <a:pt x="136" y="178"/>
                  </a:lnTo>
                  <a:lnTo>
                    <a:pt x="140" y="177"/>
                  </a:lnTo>
                  <a:lnTo>
                    <a:pt x="149" y="177"/>
                  </a:lnTo>
                  <a:lnTo>
                    <a:pt x="168" y="172"/>
                  </a:lnTo>
                  <a:lnTo>
                    <a:pt x="178" y="163"/>
                  </a:lnTo>
                  <a:lnTo>
                    <a:pt x="184" y="153"/>
                  </a:lnTo>
                  <a:lnTo>
                    <a:pt x="196" y="143"/>
                  </a:lnTo>
                  <a:lnTo>
                    <a:pt x="198" y="135"/>
                  </a:lnTo>
                  <a:lnTo>
                    <a:pt x="199" y="125"/>
                  </a:lnTo>
                  <a:lnTo>
                    <a:pt x="214" y="109"/>
                  </a:lnTo>
                  <a:lnTo>
                    <a:pt x="219" y="126"/>
                  </a:lnTo>
                  <a:lnTo>
                    <a:pt x="226" y="122"/>
                  </a:lnTo>
                  <a:lnTo>
                    <a:pt x="222" y="113"/>
                  </a:lnTo>
                  <a:lnTo>
                    <a:pt x="228" y="103"/>
                  </a:lnTo>
                  <a:lnTo>
                    <a:pt x="235" y="108"/>
                  </a:lnTo>
                  <a:lnTo>
                    <a:pt x="239" y="93"/>
                  </a:lnTo>
                  <a:lnTo>
                    <a:pt x="250" y="83"/>
                  </a:lnTo>
                  <a:lnTo>
                    <a:pt x="255" y="76"/>
                  </a:lnTo>
                  <a:lnTo>
                    <a:pt x="264" y="73"/>
                  </a:lnTo>
                  <a:lnTo>
                    <a:pt x="264" y="68"/>
                  </a:lnTo>
                  <a:lnTo>
                    <a:pt x="272" y="70"/>
                  </a:lnTo>
                  <a:lnTo>
                    <a:pt x="273" y="65"/>
                  </a:lnTo>
                  <a:lnTo>
                    <a:pt x="281" y="63"/>
                  </a:lnTo>
                  <a:lnTo>
                    <a:pt x="289" y="60"/>
                  </a:lnTo>
                  <a:lnTo>
                    <a:pt x="300" y="69"/>
                  </a:lnTo>
                  <a:lnTo>
                    <a:pt x="307" y="80"/>
                  </a:lnTo>
                  <a:lnTo>
                    <a:pt x="318" y="80"/>
                  </a:lnTo>
                  <a:lnTo>
                    <a:pt x="328" y="82"/>
                  </a:lnTo>
                  <a:lnTo>
                    <a:pt x="326" y="72"/>
                  </a:lnTo>
                  <a:lnTo>
                    <a:pt x="336" y="56"/>
                  </a:lnTo>
                  <a:lnTo>
                    <a:pt x="344" y="51"/>
                  </a:lnTo>
                  <a:lnTo>
                    <a:pt x="343" y="46"/>
                  </a:lnTo>
                  <a:lnTo>
                    <a:pt x="351" y="35"/>
                  </a:lnTo>
                  <a:lnTo>
                    <a:pt x="362" y="29"/>
                  </a:lnTo>
                  <a:lnTo>
                    <a:pt x="370" y="31"/>
                  </a:lnTo>
                  <a:lnTo>
                    <a:pt x="384" y="27"/>
                  </a:lnTo>
                  <a:lnTo>
                    <a:pt x="386" y="17"/>
                  </a:lnTo>
                  <a:lnTo>
                    <a:pt x="374" y="12"/>
                  </a:lnTo>
                  <a:lnTo>
                    <a:pt x="383" y="9"/>
                  </a:lnTo>
                  <a:lnTo>
                    <a:pt x="394" y="14"/>
                  </a:lnTo>
                  <a:lnTo>
                    <a:pt x="402" y="21"/>
                  </a:lnTo>
                  <a:lnTo>
                    <a:pt x="416" y="26"/>
                  </a:lnTo>
                  <a:lnTo>
                    <a:pt x="420" y="24"/>
                  </a:lnTo>
                  <a:lnTo>
                    <a:pt x="430" y="30"/>
                  </a:lnTo>
                  <a:lnTo>
                    <a:pt x="441" y="24"/>
                  </a:lnTo>
                  <a:lnTo>
                    <a:pt x="447" y="26"/>
                  </a:lnTo>
                  <a:lnTo>
                    <a:pt x="451" y="23"/>
                  </a:lnTo>
                  <a:lnTo>
                    <a:pt x="457" y="32"/>
                  </a:lnTo>
                  <a:lnTo>
                    <a:pt x="451" y="42"/>
                  </a:lnTo>
                  <a:lnTo>
                    <a:pt x="444" y="50"/>
                  </a:lnTo>
                  <a:lnTo>
                    <a:pt x="438" y="51"/>
                  </a:lnTo>
                  <a:lnTo>
                    <a:pt x="439" y="58"/>
                  </a:lnTo>
                  <a:lnTo>
                    <a:pt x="433" y="67"/>
                  </a:lnTo>
                  <a:lnTo>
                    <a:pt x="425" y="77"/>
                  </a:lnTo>
                  <a:lnTo>
                    <a:pt x="426" y="82"/>
                  </a:lnTo>
                  <a:lnTo>
                    <a:pt x="437" y="93"/>
                  </a:lnTo>
                  <a:lnTo>
                    <a:pt x="449" y="99"/>
                  </a:lnTo>
                  <a:lnTo>
                    <a:pt x="456" y="106"/>
                  </a:lnTo>
                  <a:lnTo>
                    <a:pt x="466" y="117"/>
                  </a:lnTo>
                  <a:lnTo>
                    <a:pt x="471" y="117"/>
                  </a:lnTo>
                  <a:lnTo>
                    <a:pt x="478" y="122"/>
                  </a:lnTo>
                  <a:lnTo>
                    <a:pt x="480" y="128"/>
                  </a:lnTo>
                  <a:lnTo>
                    <a:pt x="495" y="134"/>
                  </a:lnTo>
                  <a:lnTo>
                    <a:pt x="507" y="127"/>
                  </a:lnTo>
                  <a:lnTo>
                    <a:pt x="512" y="117"/>
                  </a:lnTo>
                  <a:lnTo>
                    <a:pt x="517" y="109"/>
                  </a:lnTo>
                  <a:lnTo>
                    <a:pt x="521" y="98"/>
                  </a:lnTo>
                  <a:lnTo>
                    <a:pt x="529" y="83"/>
                  </a:lnTo>
                  <a:lnTo>
                    <a:pt x="528" y="74"/>
                  </a:lnTo>
                  <a:lnTo>
                    <a:pt x="530" y="69"/>
                  </a:lnTo>
                  <a:lnTo>
                    <a:pt x="530" y="57"/>
                  </a:lnTo>
                  <a:lnTo>
                    <a:pt x="534" y="43"/>
                  </a:lnTo>
                  <a:lnTo>
                    <a:pt x="538" y="39"/>
                  </a:lnTo>
                  <a:lnTo>
                    <a:pt x="536" y="33"/>
                  </a:lnTo>
                  <a:lnTo>
                    <a:pt x="541" y="23"/>
                  </a:lnTo>
                  <a:lnTo>
                    <a:pt x="546" y="12"/>
                  </a:lnTo>
                  <a:lnTo>
                    <a:pt x="547" y="7"/>
                  </a:lnTo>
                  <a:lnTo>
                    <a:pt x="554" y="0"/>
                  </a:lnTo>
                  <a:lnTo>
                    <a:pt x="558" y="9"/>
                  </a:lnTo>
                  <a:lnTo>
                    <a:pt x="558" y="21"/>
                  </a:lnTo>
                  <a:lnTo>
                    <a:pt x="561" y="23"/>
                  </a:lnTo>
                  <a:lnTo>
                    <a:pt x="561" y="32"/>
                  </a:lnTo>
                  <a:lnTo>
                    <a:pt x="566" y="41"/>
                  </a:lnTo>
                  <a:lnTo>
                    <a:pt x="565" y="52"/>
                  </a:lnTo>
                  <a:lnTo>
                    <a:pt x="564" y="5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7" name="Freeform 15">
              <a:extLst>
                <a:ext uri="{FF2B5EF4-FFF2-40B4-BE49-F238E27FC236}">
                  <a16:creationId xmlns:a16="http://schemas.microsoft.com/office/drawing/2014/main" id="{C8292CD7-DB7A-9B11-0D18-1C7FFC12D580}"/>
                </a:ext>
              </a:extLst>
            </p:cNvPr>
            <p:cNvSpPr>
              <a:spLocks/>
            </p:cNvSpPr>
            <p:nvPr/>
          </p:nvSpPr>
          <p:spPr bwMode="auto">
            <a:xfrm>
              <a:off x="7963084" y="2935176"/>
              <a:ext cx="174587" cy="77769"/>
            </a:xfrm>
            <a:custGeom>
              <a:avLst/>
              <a:gdLst>
                <a:gd name="T0" fmla="*/ 109 w 110"/>
                <a:gd name="T1" fmla="*/ 8 h 49"/>
                <a:gd name="T2" fmla="*/ 108 w 110"/>
                <a:gd name="T3" fmla="*/ 11 h 49"/>
                <a:gd name="T4" fmla="*/ 110 w 110"/>
                <a:gd name="T5" fmla="*/ 17 h 49"/>
                <a:gd name="T6" fmla="*/ 109 w 110"/>
                <a:gd name="T7" fmla="*/ 25 h 49"/>
                <a:gd name="T8" fmla="*/ 101 w 110"/>
                <a:gd name="T9" fmla="*/ 25 h 49"/>
                <a:gd name="T10" fmla="*/ 104 w 110"/>
                <a:gd name="T11" fmla="*/ 29 h 49"/>
                <a:gd name="T12" fmla="*/ 100 w 110"/>
                <a:gd name="T13" fmla="*/ 41 h 49"/>
                <a:gd name="T14" fmla="*/ 98 w 110"/>
                <a:gd name="T15" fmla="*/ 44 h 49"/>
                <a:gd name="T16" fmla="*/ 85 w 110"/>
                <a:gd name="T17" fmla="*/ 45 h 49"/>
                <a:gd name="T18" fmla="*/ 77 w 110"/>
                <a:gd name="T19" fmla="*/ 49 h 49"/>
                <a:gd name="T20" fmla="*/ 66 w 110"/>
                <a:gd name="T21" fmla="*/ 48 h 49"/>
                <a:gd name="T22" fmla="*/ 43 w 110"/>
                <a:gd name="T23" fmla="*/ 42 h 49"/>
                <a:gd name="T24" fmla="*/ 40 w 110"/>
                <a:gd name="T25" fmla="*/ 36 h 49"/>
                <a:gd name="T26" fmla="*/ 26 w 110"/>
                <a:gd name="T27" fmla="*/ 40 h 49"/>
                <a:gd name="T28" fmla="*/ 24 w 110"/>
                <a:gd name="T29" fmla="*/ 43 h 49"/>
                <a:gd name="T30" fmla="*/ 14 w 110"/>
                <a:gd name="T31" fmla="*/ 40 h 49"/>
                <a:gd name="T32" fmla="*/ 7 w 110"/>
                <a:gd name="T33" fmla="*/ 40 h 49"/>
                <a:gd name="T34" fmla="*/ 0 w 110"/>
                <a:gd name="T35" fmla="*/ 36 h 49"/>
                <a:gd name="T36" fmla="*/ 2 w 110"/>
                <a:gd name="T37" fmla="*/ 31 h 49"/>
                <a:gd name="T38" fmla="*/ 2 w 110"/>
                <a:gd name="T39" fmla="*/ 28 h 49"/>
                <a:gd name="T40" fmla="*/ 6 w 110"/>
                <a:gd name="T41" fmla="*/ 28 h 49"/>
                <a:gd name="T42" fmla="*/ 14 w 110"/>
                <a:gd name="T43" fmla="*/ 33 h 49"/>
                <a:gd name="T44" fmla="*/ 15 w 110"/>
                <a:gd name="T45" fmla="*/ 28 h 49"/>
                <a:gd name="T46" fmla="*/ 29 w 110"/>
                <a:gd name="T47" fmla="*/ 28 h 49"/>
                <a:gd name="T48" fmla="*/ 39 w 110"/>
                <a:gd name="T49" fmla="*/ 25 h 49"/>
                <a:gd name="T50" fmla="*/ 46 w 110"/>
                <a:gd name="T51" fmla="*/ 25 h 49"/>
                <a:gd name="T52" fmla="*/ 51 w 110"/>
                <a:gd name="T53" fmla="*/ 30 h 49"/>
                <a:gd name="T54" fmla="*/ 52 w 110"/>
                <a:gd name="T55" fmla="*/ 26 h 49"/>
                <a:gd name="T56" fmla="*/ 49 w 110"/>
                <a:gd name="T57" fmla="*/ 14 h 49"/>
                <a:gd name="T58" fmla="*/ 54 w 110"/>
                <a:gd name="T59" fmla="*/ 12 h 49"/>
                <a:gd name="T60" fmla="*/ 59 w 110"/>
                <a:gd name="T61" fmla="*/ 3 h 49"/>
                <a:gd name="T62" fmla="*/ 70 w 110"/>
                <a:gd name="T63" fmla="*/ 9 h 49"/>
                <a:gd name="T64" fmla="*/ 78 w 110"/>
                <a:gd name="T65" fmla="*/ 2 h 49"/>
                <a:gd name="T66" fmla="*/ 83 w 110"/>
                <a:gd name="T67" fmla="*/ 0 h 49"/>
                <a:gd name="T68" fmla="*/ 95 w 110"/>
                <a:gd name="T69" fmla="*/ 6 h 49"/>
                <a:gd name="T70" fmla="*/ 102 w 110"/>
                <a:gd name="T71" fmla="*/ 5 h 49"/>
                <a:gd name="T72" fmla="*/ 109 w 110"/>
                <a:gd name="T73" fmla="*/ 8 h 49"/>
                <a:gd name="T74" fmla="*/ 109 w 110"/>
                <a:gd name="T7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49">
                  <a:moveTo>
                    <a:pt x="109" y="8"/>
                  </a:moveTo>
                  <a:lnTo>
                    <a:pt x="108" y="11"/>
                  </a:lnTo>
                  <a:lnTo>
                    <a:pt x="110" y="17"/>
                  </a:lnTo>
                  <a:lnTo>
                    <a:pt x="109" y="25"/>
                  </a:lnTo>
                  <a:lnTo>
                    <a:pt x="101" y="25"/>
                  </a:lnTo>
                  <a:lnTo>
                    <a:pt x="104" y="29"/>
                  </a:lnTo>
                  <a:lnTo>
                    <a:pt x="100" y="41"/>
                  </a:lnTo>
                  <a:lnTo>
                    <a:pt x="98" y="44"/>
                  </a:lnTo>
                  <a:lnTo>
                    <a:pt x="85" y="45"/>
                  </a:lnTo>
                  <a:lnTo>
                    <a:pt x="77" y="49"/>
                  </a:lnTo>
                  <a:lnTo>
                    <a:pt x="66" y="48"/>
                  </a:lnTo>
                  <a:lnTo>
                    <a:pt x="43" y="42"/>
                  </a:lnTo>
                  <a:lnTo>
                    <a:pt x="40" y="36"/>
                  </a:lnTo>
                  <a:lnTo>
                    <a:pt x="26" y="40"/>
                  </a:lnTo>
                  <a:lnTo>
                    <a:pt x="24" y="43"/>
                  </a:lnTo>
                  <a:lnTo>
                    <a:pt x="14" y="40"/>
                  </a:lnTo>
                  <a:lnTo>
                    <a:pt x="7" y="40"/>
                  </a:lnTo>
                  <a:lnTo>
                    <a:pt x="0" y="36"/>
                  </a:lnTo>
                  <a:lnTo>
                    <a:pt x="2" y="31"/>
                  </a:lnTo>
                  <a:lnTo>
                    <a:pt x="2" y="28"/>
                  </a:lnTo>
                  <a:lnTo>
                    <a:pt x="6" y="28"/>
                  </a:lnTo>
                  <a:lnTo>
                    <a:pt x="14" y="33"/>
                  </a:lnTo>
                  <a:lnTo>
                    <a:pt x="15" y="28"/>
                  </a:lnTo>
                  <a:lnTo>
                    <a:pt x="29" y="28"/>
                  </a:lnTo>
                  <a:lnTo>
                    <a:pt x="39" y="25"/>
                  </a:lnTo>
                  <a:lnTo>
                    <a:pt x="46" y="25"/>
                  </a:lnTo>
                  <a:lnTo>
                    <a:pt x="51" y="30"/>
                  </a:lnTo>
                  <a:lnTo>
                    <a:pt x="52" y="26"/>
                  </a:lnTo>
                  <a:lnTo>
                    <a:pt x="49" y="14"/>
                  </a:lnTo>
                  <a:lnTo>
                    <a:pt x="54" y="12"/>
                  </a:lnTo>
                  <a:lnTo>
                    <a:pt x="59" y="3"/>
                  </a:lnTo>
                  <a:lnTo>
                    <a:pt x="70" y="9"/>
                  </a:lnTo>
                  <a:lnTo>
                    <a:pt x="78" y="2"/>
                  </a:lnTo>
                  <a:lnTo>
                    <a:pt x="83" y="0"/>
                  </a:lnTo>
                  <a:lnTo>
                    <a:pt x="95" y="6"/>
                  </a:lnTo>
                  <a:lnTo>
                    <a:pt x="102" y="5"/>
                  </a:lnTo>
                  <a:lnTo>
                    <a:pt x="109" y="8"/>
                  </a:lnTo>
                  <a:lnTo>
                    <a:pt x="10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8" name="Freeform 16">
              <a:extLst>
                <a:ext uri="{FF2B5EF4-FFF2-40B4-BE49-F238E27FC236}">
                  <a16:creationId xmlns:a16="http://schemas.microsoft.com/office/drawing/2014/main" id="{1B701E37-F993-7545-0D33-9BED7151C3B8}"/>
                </a:ext>
              </a:extLst>
            </p:cNvPr>
            <p:cNvSpPr>
              <a:spLocks/>
            </p:cNvSpPr>
            <p:nvPr/>
          </p:nvSpPr>
          <p:spPr bwMode="auto">
            <a:xfrm>
              <a:off x="8840779" y="3211339"/>
              <a:ext cx="39679" cy="31743"/>
            </a:xfrm>
            <a:custGeom>
              <a:avLst/>
              <a:gdLst>
                <a:gd name="T0" fmla="*/ 25 w 25"/>
                <a:gd name="T1" fmla="*/ 20 h 20"/>
                <a:gd name="T2" fmla="*/ 14 w 25"/>
                <a:gd name="T3" fmla="*/ 17 h 20"/>
                <a:gd name="T4" fmla="*/ 4 w 25"/>
                <a:gd name="T5" fmla="*/ 8 h 20"/>
                <a:gd name="T6" fmla="*/ 0 w 25"/>
                <a:gd name="T7" fmla="*/ 1 h 20"/>
                <a:gd name="T8" fmla="*/ 3 w 25"/>
                <a:gd name="T9" fmla="*/ 0 h 20"/>
                <a:gd name="T10" fmla="*/ 9 w 25"/>
                <a:gd name="T11" fmla="*/ 5 h 20"/>
                <a:gd name="T12" fmla="*/ 16 w 25"/>
                <a:gd name="T13" fmla="*/ 5 h 20"/>
                <a:gd name="T14" fmla="*/ 17 w 25"/>
                <a:gd name="T15" fmla="*/ 8 h 20"/>
                <a:gd name="T16" fmla="*/ 25 w 25"/>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0">
                  <a:moveTo>
                    <a:pt x="25" y="20"/>
                  </a:moveTo>
                  <a:lnTo>
                    <a:pt x="14" y="17"/>
                  </a:lnTo>
                  <a:lnTo>
                    <a:pt x="4" y="8"/>
                  </a:lnTo>
                  <a:lnTo>
                    <a:pt x="0" y="1"/>
                  </a:lnTo>
                  <a:lnTo>
                    <a:pt x="3" y="0"/>
                  </a:lnTo>
                  <a:lnTo>
                    <a:pt x="9" y="5"/>
                  </a:lnTo>
                  <a:lnTo>
                    <a:pt x="16" y="5"/>
                  </a:lnTo>
                  <a:lnTo>
                    <a:pt x="17" y="8"/>
                  </a:lnTo>
                  <a:lnTo>
                    <a:pt x="25"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5" name="Freeform 17">
              <a:extLst>
                <a:ext uri="{FF2B5EF4-FFF2-40B4-BE49-F238E27FC236}">
                  <a16:creationId xmlns:a16="http://schemas.microsoft.com/office/drawing/2014/main" id="{96ADA44A-150E-1EDA-D108-7ED91C6586B7}"/>
                </a:ext>
              </a:extLst>
            </p:cNvPr>
            <p:cNvSpPr>
              <a:spLocks/>
            </p:cNvSpPr>
            <p:nvPr/>
          </p:nvSpPr>
          <p:spPr bwMode="auto">
            <a:xfrm>
              <a:off x="8836019" y="3147853"/>
              <a:ext cx="139670" cy="107926"/>
            </a:xfrm>
            <a:custGeom>
              <a:avLst/>
              <a:gdLst>
                <a:gd name="T0" fmla="*/ 46 w 88"/>
                <a:gd name="T1" fmla="*/ 9 h 68"/>
                <a:gd name="T2" fmla="*/ 54 w 88"/>
                <a:gd name="T3" fmla="*/ 1 h 68"/>
                <a:gd name="T4" fmla="*/ 64 w 88"/>
                <a:gd name="T5" fmla="*/ 11 h 68"/>
                <a:gd name="T6" fmla="*/ 75 w 88"/>
                <a:gd name="T7" fmla="*/ 25 h 68"/>
                <a:gd name="T8" fmla="*/ 83 w 88"/>
                <a:gd name="T9" fmla="*/ 25 h 68"/>
                <a:gd name="T10" fmla="*/ 88 w 88"/>
                <a:gd name="T11" fmla="*/ 31 h 68"/>
                <a:gd name="T12" fmla="*/ 75 w 88"/>
                <a:gd name="T13" fmla="*/ 32 h 68"/>
                <a:gd name="T14" fmla="*/ 76 w 88"/>
                <a:gd name="T15" fmla="*/ 47 h 68"/>
                <a:gd name="T16" fmla="*/ 75 w 88"/>
                <a:gd name="T17" fmla="*/ 54 h 68"/>
                <a:gd name="T18" fmla="*/ 69 w 88"/>
                <a:gd name="T19" fmla="*/ 58 h 68"/>
                <a:gd name="T20" fmla="*/ 72 w 88"/>
                <a:gd name="T21" fmla="*/ 67 h 68"/>
                <a:gd name="T22" fmla="*/ 68 w 88"/>
                <a:gd name="T23" fmla="*/ 68 h 68"/>
                <a:gd name="T24" fmla="*/ 57 w 88"/>
                <a:gd name="T25" fmla="*/ 58 h 68"/>
                <a:gd name="T26" fmla="*/ 60 w 88"/>
                <a:gd name="T27" fmla="*/ 49 h 68"/>
                <a:gd name="T28" fmla="*/ 55 w 88"/>
                <a:gd name="T29" fmla="*/ 43 h 68"/>
                <a:gd name="T30" fmla="*/ 49 w 88"/>
                <a:gd name="T31" fmla="*/ 45 h 68"/>
                <a:gd name="T32" fmla="*/ 33 w 88"/>
                <a:gd name="T33" fmla="*/ 59 h 68"/>
                <a:gd name="T34" fmla="*/ 31 w 88"/>
                <a:gd name="T35" fmla="*/ 45 h 68"/>
                <a:gd name="T36" fmla="*/ 23 w 88"/>
                <a:gd name="T37" fmla="*/ 43 h 68"/>
                <a:gd name="T38" fmla="*/ 15 w 88"/>
                <a:gd name="T39" fmla="*/ 37 h 68"/>
                <a:gd name="T40" fmla="*/ 19 w 88"/>
                <a:gd name="T41" fmla="*/ 31 h 68"/>
                <a:gd name="T42" fmla="*/ 9 w 88"/>
                <a:gd name="T43" fmla="*/ 25 h 68"/>
                <a:gd name="T44" fmla="*/ 12 w 88"/>
                <a:gd name="T45" fmla="*/ 20 h 68"/>
                <a:gd name="T46" fmla="*/ 5 w 88"/>
                <a:gd name="T47" fmla="*/ 17 h 68"/>
                <a:gd name="T48" fmla="*/ 0 w 88"/>
                <a:gd name="T49" fmla="*/ 12 h 68"/>
                <a:gd name="T50" fmla="*/ 4 w 88"/>
                <a:gd name="T51" fmla="*/ 8 h 68"/>
                <a:gd name="T52" fmla="*/ 16 w 88"/>
                <a:gd name="T53" fmla="*/ 14 h 68"/>
                <a:gd name="T54" fmla="*/ 25 w 88"/>
                <a:gd name="T55" fmla="*/ 15 h 68"/>
                <a:gd name="T56" fmla="*/ 26 w 88"/>
                <a:gd name="T57" fmla="*/ 13 h 68"/>
                <a:gd name="T58" fmla="*/ 17 w 88"/>
                <a:gd name="T59" fmla="*/ 3 h 68"/>
                <a:gd name="T60" fmla="*/ 20 w 88"/>
                <a:gd name="T61" fmla="*/ 0 h 68"/>
                <a:gd name="T62" fmla="*/ 25 w 88"/>
                <a:gd name="T63" fmla="*/ 1 h 68"/>
                <a:gd name="T64" fmla="*/ 38 w 88"/>
                <a:gd name="T65" fmla="*/ 12 h 68"/>
                <a:gd name="T66" fmla="*/ 45 w 88"/>
                <a:gd name="T67" fmla="*/ 14 h 68"/>
                <a:gd name="T68" fmla="*/ 46 w 88"/>
                <a:gd name="T69"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68">
                  <a:moveTo>
                    <a:pt x="46" y="9"/>
                  </a:moveTo>
                  <a:lnTo>
                    <a:pt x="54" y="1"/>
                  </a:lnTo>
                  <a:lnTo>
                    <a:pt x="64" y="11"/>
                  </a:lnTo>
                  <a:lnTo>
                    <a:pt x="75" y="25"/>
                  </a:lnTo>
                  <a:lnTo>
                    <a:pt x="83" y="25"/>
                  </a:lnTo>
                  <a:lnTo>
                    <a:pt x="88" y="31"/>
                  </a:lnTo>
                  <a:lnTo>
                    <a:pt x="75" y="32"/>
                  </a:lnTo>
                  <a:lnTo>
                    <a:pt x="76" y="47"/>
                  </a:lnTo>
                  <a:lnTo>
                    <a:pt x="75" y="54"/>
                  </a:lnTo>
                  <a:lnTo>
                    <a:pt x="69" y="58"/>
                  </a:lnTo>
                  <a:lnTo>
                    <a:pt x="72" y="67"/>
                  </a:lnTo>
                  <a:lnTo>
                    <a:pt x="68" y="68"/>
                  </a:lnTo>
                  <a:lnTo>
                    <a:pt x="57" y="58"/>
                  </a:lnTo>
                  <a:lnTo>
                    <a:pt x="60" y="49"/>
                  </a:lnTo>
                  <a:lnTo>
                    <a:pt x="55" y="43"/>
                  </a:lnTo>
                  <a:lnTo>
                    <a:pt x="49" y="45"/>
                  </a:lnTo>
                  <a:lnTo>
                    <a:pt x="33" y="59"/>
                  </a:lnTo>
                  <a:lnTo>
                    <a:pt x="31" y="45"/>
                  </a:lnTo>
                  <a:lnTo>
                    <a:pt x="23" y="43"/>
                  </a:lnTo>
                  <a:lnTo>
                    <a:pt x="15" y="37"/>
                  </a:lnTo>
                  <a:lnTo>
                    <a:pt x="19" y="31"/>
                  </a:lnTo>
                  <a:lnTo>
                    <a:pt x="9" y="25"/>
                  </a:lnTo>
                  <a:lnTo>
                    <a:pt x="12" y="20"/>
                  </a:lnTo>
                  <a:lnTo>
                    <a:pt x="5" y="17"/>
                  </a:lnTo>
                  <a:lnTo>
                    <a:pt x="0" y="12"/>
                  </a:lnTo>
                  <a:lnTo>
                    <a:pt x="4" y="8"/>
                  </a:lnTo>
                  <a:lnTo>
                    <a:pt x="16" y="14"/>
                  </a:lnTo>
                  <a:lnTo>
                    <a:pt x="25" y="15"/>
                  </a:lnTo>
                  <a:lnTo>
                    <a:pt x="26" y="13"/>
                  </a:lnTo>
                  <a:lnTo>
                    <a:pt x="17" y="3"/>
                  </a:lnTo>
                  <a:lnTo>
                    <a:pt x="20" y="0"/>
                  </a:lnTo>
                  <a:lnTo>
                    <a:pt x="25" y="1"/>
                  </a:lnTo>
                  <a:lnTo>
                    <a:pt x="38" y="12"/>
                  </a:lnTo>
                  <a:lnTo>
                    <a:pt x="45" y="14"/>
                  </a:lnTo>
                  <a:lnTo>
                    <a:pt x="46"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6" name="Freeform 18">
              <a:extLst>
                <a:ext uri="{FF2B5EF4-FFF2-40B4-BE49-F238E27FC236}">
                  <a16:creationId xmlns:a16="http://schemas.microsoft.com/office/drawing/2014/main" id="{A43BCC83-6E51-9140-F8F5-1F3B3E082B2A}"/>
                </a:ext>
              </a:extLst>
            </p:cNvPr>
            <p:cNvSpPr>
              <a:spLocks/>
            </p:cNvSpPr>
            <p:nvPr/>
          </p:nvSpPr>
          <p:spPr bwMode="auto">
            <a:xfrm>
              <a:off x="8512240" y="4482637"/>
              <a:ext cx="46027" cy="63486"/>
            </a:xfrm>
            <a:custGeom>
              <a:avLst/>
              <a:gdLst>
                <a:gd name="T0" fmla="*/ 13 w 29"/>
                <a:gd name="T1" fmla="*/ 40 h 40"/>
                <a:gd name="T2" fmla="*/ 11 w 29"/>
                <a:gd name="T3" fmla="*/ 40 h 40"/>
                <a:gd name="T4" fmla="*/ 11 w 29"/>
                <a:gd name="T5" fmla="*/ 39 h 40"/>
                <a:gd name="T6" fmla="*/ 5 w 29"/>
                <a:gd name="T7" fmla="*/ 21 h 40"/>
                <a:gd name="T8" fmla="*/ 5 w 29"/>
                <a:gd name="T9" fmla="*/ 21 h 40"/>
                <a:gd name="T10" fmla="*/ 5 w 29"/>
                <a:gd name="T11" fmla="*/ 18 h 40"/>
                <a:gd name="T12" fmla="*/ 0 w 29"/>
                <a:gd name="T13" fmla="*/ 9 h 40"/>
                <a:gd name="T14" fmla="*/ 11 w 29"/>
                <a:gd name="T15" fmla="*/ 10 h 40"/>
                <a:gd name="T16" fmla="*/ 16 w 29"/>
                <a:gd name="T17" fmla="*/ 0 h 40"/>
                <a:gd name="T18" fmla="*/ 25 w 29"/>
                <a:gd name="T19" fmla="*/ 1 h 40"/>
                <a:gd name="T20" fmla="*/ 26 w 29"/>
                <a:gd name="T21" fmla="*/ 8 h 40"/>
                <a:gd name="T22" fmla="*/ 29 w 29"/>
                <a:gd name="T23" fmla="*/ 13 h 40"/>
                <a:gd name="T24" fmla="*/ 29 w 29"/>
                <a:gd name="T25" fmla="*/ 19 h 40"/>
                <a:gd name="T26" fmla="*/ 25 w 29"/>
                <a:gd name="T27" fmla="*/ 23 h 40"/>
                <a:gd name="T28" fmla="*/ 19 w 29"/>
                <a:gd name="T29" fmla="*/ 33 h 40"/>
                <a:gd name="T30" fmla="*/ 13 w 29"/>
                <a:gd name="T31" fmla="*/ 40 h 40"/>
                <a:gd name="T32" fmla="*/ 13 w 29"/>
                <a:gd name="T3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40">
                  <a:moveTo>
                    <a:pt x="13" y="40"/>
                  </a:moveTo>
                  <a:lnTo>
                    <a:pt x="11" y="40"/>
                  </a:lnTo>
                  <a:lnTo>
                    <a:pt x="11" y="39"/>
                  </a:lnTo>
                  <a:lnTo>
                    <a:pt x="5" y="21"/>
                  </a:lnTo>
                  <a:lnTo>
                    <a:pt x="5" y="21"/>
                  </a:lnTo>
                  <a:lnTo>
                    <a:pt x="5" y="18"/>
                  </a:lnTo>
                  <a:lnTo>
                    <a:pt x="0" y="9"/>
                  </a:lnTo>
                  <a:lnTo>
                    <a:pt x="11" y="10"/>
                  </a:lnTo>
                  <a:lnTo>
                    <a:pt x="16" y="0"/>
                  </a:lnTo>
                  <a:lnTo>
                    <a:pt x="25" y="1"/>
                  </a:lnTo>
                  <a:lnTo>
                    <a:pt x="26" y="8"/>
                  </a:lnTo>
                  <a:lnTo>
                    <a:pt x="29" y="13"/>
                  </a:lnTo>
                  <a:lnTo>
                    <a:pt x="29" y="19"/>
                  </a:lnTo>
                  <a:lnTo>
                    <a:pt x="25" y="23"/>
                  </a:lnTo>
                  <a:lnTo>
                    <a:pt x="19" y="33"/>
                  </a:lnTo>
                  <a:lnTo>
                    <a:pt x="13" y="40"/>
                  </a:lnTo>
                  <a:lnTo>
                    <a:pt x="13" y="4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7" name="Freeform 19">
              <a:extLst>
                <a:ext uri="{FF2B5EF4-FFF2-40B4-BE49-F238E27FC236}">
                  <a16:creationId xmlns:a16="http://schemas.microsoft.com/office/drawing/2014/main" id="{E756C210-B988-6FD6-0470-4B48056F1247}"/>
                </a:ext>
              </a:extLst>
            </p:cNvPr>
            <p:cNvSpPr>
              <a:spLocks/>
            </p:cNvSpPr>
            <p:nvPr/>
          </p:nvSpPr>
          <p:spPr bwMode="auto">
            <a:xfrm>
              <a:off x="7796432" y="2865343"/>
              <a:ext cx="85707" cy="55550"/>
            </a:xfrm>
            <a:custGeom>
              <a:avLst/>
              <a:gdLst>
                <a:gd name="T0" fmla="*/ 54 w 54"/>
                <a:gd name="T1" fmla="*/ 12 h 35"/>
                <a:gd name="T2" fmla="*/ 52 w 54"/>
                <a:gd name="T3" fmla="*/ 24 h 35"/>
                <a:gd name="T4" fmla="*/ 48 w 54"/>
                <a:gd name="T5" fmla="*/ 25 h 35"/>
                <a:gd name="T6" fmla="*/ 48 w 54"/>
                <a:gd name="T7" fmla="*/ 35 h 35"/>
                <a:gd name="T8" fmla="*/ 34 w 54"/>
                <a:gd name="T9" fmla="*/ 26 h 35"/>
                <a:gd name="T10" fmla="*/ 27 w 54"/>
                <a:gd name="T11" fmla="*/ 28 h 35"/>
                <a:gd name="T12" fmla="*/ 17 w 54"/>
                <a:gd name="T13" fmla="*/ 20 h 35"/>
                <a:gd name="T14" fmla="*/ 9 w 54"/>
                <a:gd name="T15" fmla="*/ 12 h 35"/>
                <a:gd name="T16" fmla="*/ 3 w 54"/>
                <a:gd name="T17" fmla="*/ 12 h 35"/>
                <a:gd name="T18" fmla="*/ 0 w 54"/>
                <a:gd name="T19" fmla="*/ 6 h 35"/>
                <a:gd name="T20" fmla="*/ 12 w 54"/>
                <a:gd name="T21" fmla="*/ 2 h 35"/>
                <a:gd name="T22" fmla="*/ 22 w 54"/>
                <a:gd name="T23" fmla="*/ 4 h 35"/>
                <a:gd name="T24" fmla="*/ 36 w 54"/>
                <a:gd name="T25" fmla="*/ 0 h 35"/>
                <a:gd name="T26" fmla="*/ 45 w 54"/>
                <a:gd name="T27" fmla="*/ 7 h 35"/>
                <a:gd name="T28" fmla="*/ 54 w 54"/>
                <a:gd name="T29" fmla="*/ 12 h 35"/>
                <a:gd name="T30" fmla="*/ 54 w 54"/>
                <a:gd name="T3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35">
                  <a:moveTo>
                    <a:pt x="54" y="12"/>
                  </a:moveTo>
                  <a:lnTo>
                    <a:pt x="52" y="24"/>
                  </a:lnTo>
                  <a:lnTo>
                    <a:pt x="48" y="25"/>
                  </a:lnTo>
                  <a:lnTo>
                    <a:pt x="48" y="35"/>
                  </a:lnTo>
                  <a:lnTo>
                    <a:pt x="34" y="26"/>
                  </a:lnTo>
                  <a:lnTo>
                    <a:pt x="27" y="28"/>
                  </a:lnTo>
                  <a:lnTo>
                    <a:pt x="17" y="20"/>
                  </a:lnTo>
                  <a:lnTo>
                    <a:pt x="9" y="12"/>
                  </a:lnTo>
                  <a:lnTo>
                    <a:pt x="3" y="12"/>
                  </a:lnTo>
                  <a:lnTo>
                    <a:pt x="0" y="6"/>
                  </a:lnTo>
                  <a:lnTo>
                    <a:pt x="12" y="2"/>
                  </a:lnTo>
                  <a:lnTo>
                    <a:pt x="22" y="4"/>
                  </a:lnTo>
                  <a:lnTo>
                    <a:pt x="36" y="0"/>
                  </a:lnTo>
                  <a:lnTo>
                    <a:pt x="45" y="7"/>
                  </a:lnTo>
                  <a:lnTo>
                    <a:pt x="54" y="12"/>
                  </a:lnTo>
                  <a:lnTo>
                    <a:pt x="54"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29" name="Freeform 20">
              <a:extLst>
                <a:ext uri="{FF2B5EF4-FFF2-40B4-BE49-F238E27FC236}">
                  <a16:creationId xmlns:a16="http://schemas.microsoft.com/office/drawing/2014/main" id="{57FDCA9C-6745-94E5-255C-F657D32C09B9}"/>
                </a:ext>
              </a:extLst>
            </p:cNvPr>
            <p:cNvSpPr>
              <a:spLocks/>
            </p:cNvSpPr>
            <p:nvPr/>
          </p:nvSpPr>
          <p:spPr bwMode="auto">
            <a:xfrm>
              <a:off x="7759928" y="4041412"/>
              <a:ext cx="80944" cy="184108"/>
            </a:xfrm>
            <a:custGeom>
              <a:avLst/>
              <a:gdLst>
                <a:gd name="T0" fmla="*/ 48 w 51"/>
                <a:gd name="T1" fmla="*/ 11 h 116"/>
                <a:gd name="T2" fmla="*/ 47 w 51"/>
                <a:gd name="T3" fmla="*/ 17 h 116"/>
                <a:gd name="T4" fmla="*/ 51 w 51"/>
                <a:gd name="T5" fmla="*/ 29 h 116"/>
                <a:gd name="T6" fmla="*/ 48 w 51"/>
                <a:gd name="T7" fmla="*/ 36 h 116"/>
                <a:gd name="T8" fmla="*/ 49 w 51"/>
                <a:gd name="T9" fmla="*/ 42 h 116"/>
                <a:gd name="T10" fmla="*/ 41 w 51"/>
                <a:gd name="T11" fmla="*/ 54 h 116"/>
                <a:gd name="T12" fmla="*/ 36 w 51"/>
                <a:gd name="T13" fmla="*/ 59 h 116"/>
                <a:gd name="T14" fmla="*/ 33 w 51"/>
                <a:gd name="T15" fmla="*/ 71 h 116"/>
                <a:gd name="T16" fmla="*/ 34 w 51"/>
                <a:gd name="T17" fmla="*/ 83 h 116"/>
                <a:gd name="T18" fmla="*/ 32 w 51"/>
                <a:gd name="T19" fmla="*/ 114 h 116"/>
                <a:gd name="T20" fmla="*/ 19 w 51"/>
                <a:gd name="T21" fmla="*/ 116 h 116"/>
                <a:gd name="T22" fmla="*/ 14 w 51"/>
                <a:gd name="T23" fmla="*/ 103 h 116"/>
                <a:gd name="T24" fmla="*/ 15 w 51"/>
                <a:gd name="T25" fmla="*/ 59 h 116"/>
                <a:gd name="T26" fmla="*/ 11 w 51"/>
                <a:gd name="T27" fmla="*/ 56 h 116"/>
                <a:gd name="T28" fmla="*/ 11 w 51"/>
                <a:gd name="T29" fmla="*/ 46 h 116"/>
                <a:gd name="T30" fmla="*/ 6 w 51"/>
                <a:gd name="T31" fmla="*/ 39 h 116"/>
                <a:gd name="T32" fmla="*/ 0 w 51"/>
                <a:gd name="T33" fmla="*/ 34 h 116"/>
                <a:gd name="T34" fmla="*/ 3 w 51"/>
                <a:gd name="T35" fmla="*/ 24 h 116"/>
                <a:gd name="T36" fmla="*/ 8 w 51"/>
                <a:gd name="T37" fmla="*/ 22 h 116"/>
                <a:gd name="T38" fmla="*/ 11 w 51"/>
                <a:gd name="T39" fmla="*/ 14 h 116"/>
                <a:gd name="T40" fmla="*/ 20 w 51"/>
                <a:gd name="T41" fmla="*/ 11 h 116"/>
                <a:gd name="T42" fmla="*/ 23 w 51"/>
                <a:gd name="T43" fmla="*/ 6 h 116"/>
                <a:gd name="T44" fmla="*/ 29 w 51"/>
                <a:gd name="T45" fmla="*/ 0 h 116"/>
                <a:gd name="T46" fmla="*/ 35 w 51"/>
                <a:gd name="T47" fmla="*/ 0 h 116"/>
                <a:gd name="T48" fmla="*/ 48 w 51"/>
                <a:gd name="T49" fmla="*/ 11 h 116"/>
                <a:gd name="T50" fmla="*/ 48 w 51"/>
                <a:gd name="T51"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16">
                  <a:moveTo>
                    <a:pt x="48" y="11"/>
                  </a:moveTo>
                  <a:lnTo>
                    <a:pt x="47" y="17"/>
                  </a:lnTo>
                  <a:lnTo>
                    <a:pt x="51" y="29"/>
                  </a:lnTo>
                  <a:lnTo>
                    <a:pt x="48" y="36"/>
                  </a:lnTo>
                  <a:lnTo>
                    <a:pt x="49" y="42"/>
                  </a:lnTo>
                  <a:lnTo>
                    <a:pt x="41" y="54"/>
                  </a:lnTo>
                  <a:lnTo>
                    <a:pt x="36" y="59"/>
                  </a:lnTo>
                  <a:lnTo>
                    <a:pt x="33" y="71"/>
                  </a:lnTo>
                  <a:lnTo>
                    <a:pt x="34" y="83"/>
                  </a:lnTo>
                  <a:lnTo>
                    <a:pt x="32" y="114"/>
                  </a:lnTo>
                  <a:lnTo>
                    <a:pt x="19" y="116"/>
                  </a:lnTo>
                  <a:lnTo>
                    <a:pt x="14" y="103"/>
                  </a:lnTo>
                  <a:lnTo>
                    <a:pt x="15" y="59"/>
                  </a:lnTo>
                  <a:lnTo>
                    <a:pt x="11" y="56"/>
                  </a:lnTo>
                  <a:lnTo>
                    <a:pt x="11" y="46"/>
                  </a:lnTo>
                  <a:lnTo>
                    <a:pt x="6" y="39"/>
                  </a:lnTo>
                  <a:lnTo>
                    <a:pt x="0" y="34"/>
                  </a:lnTo>
                  <a:lnTo>
                    <a:pt x="3" y="24"/>
                  </a:lnTo>
                  <a:lnTo>
                    <a:pt x="8" y="22"/>
                  </a:lnTo>
                  <a:lnTo>
                    <a:pt x="11" y="14"/>
                  </a:lnTo>
                  <a:lnTo>
                    <a:pt x="20" y="11"/>
                  </a:lnTo>
                  <a:lnTo>
                    <a:pt x="23" y="6"/>
                  </a:lnTo>
                  <a:lnTo>
                    <a:pt x="29" y="0"/>
                  </a:lnTo>
                  <a:lnTo>
                    <a:pt x="35" y="0"/>
                  </a:lnTo>
                  <a:lnTo>
                    <a:pt x="48" y="11"/>
                  </a:lnTo>
                  <a:lnTo>
                    <a:pt x="48"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0" name="Freeform 21">
              <a:extLst>
                <a:ext uri="{FF2B5EF4-FFF2-40B4-BE49-F238E27FC236}">
                  <a16:creationId xmlns:a16="http://schemas.microsoft.com/office/drawing/2014/main" id="{ACCFEDC5-D7F3-7BE1-C352-545084AE1C79}"/>
                </a:ext>
              </a:extLst>
            </p:cNvPr>
            <p:cNvSpPr>
              <a:spLocks/>
            </p:cNvSpPr>
            <p:nvPr/>
          </p:nvSpPr>
          <p:spPr bwMode="auto">
            <a:xfrm>
              <a:off x="7594864" y="3954120"/>
              <a:ext cx="201568" cy="166649"/>
            </a:xfrm>
            <a:custGeom>
              <a:avLst/>
              <a:gdLst>
                <a:gd name="T0" fmla="*/ 98 w 127"/>
                <a:gd name="T1" fmla="*/ 4 h 105"/>
                <a:gd name="T2" fmla="*/ 96 w 127"/>
                <a:gd name="T3" fmla="*/ 13 h 105"/>
                <a:gd name="T4" fmla="*/ 98 w 127"/>
                <a:gd name="T5" fmla="*/ 22 h 105"/>
                <a:gd name="T6" fmla="*/ 108 w 127"/>
                <a:gd name="T7" fmla="*/ 34 h 105"/>
                <a:gd name="T8" fmla="*/ 108 w 127"/>
                <a:gd name="T9" fmla="*/ 43 h 105"/>
                <a:gd name="T10" fmla="*/ 127 w 127"/>
                <a:gd name="T11" fmla="*/ 48 h 105"/>
                <a:gd name="T12" fmla="*/ 127 w 127"/>
                <a:gd name="T13" fmla="*/ 61 h 105"/>
                <a:gd name="T14" fmla="*/ 124 w 127"/>
                <a:gd name="T15" fmla="*/ 66 h 105"/>
                <a:gd name="T16" fmla="*/ 115 w 127"/>
                <a:gd name="T17" fmla="*/ 69 h 105"/>
                <a:gd name="T18" fmla="*/ 112 w 127"/>
                <a:gd name="T19" fmla="*/ 77 h 105"/>
                <a:gd name="T20" fmla="*/ 107 w 127"/>
                <a:gd name="T21" fmla="*/ 79 h 105"/>
                <a:gd name="T22" fmla="*/ 92 w 127"/>
                <a:gd name="T23" fmla="*/ 78 h 105"/>
                <a:gd name="T24" fmla="*/ 84 w 127"/>
                <a:gd name="T25" fmla="*/ 77 h 105"/>
                <a:gd name="T26" fmla="*/ 78 w 127"/>
                <a:gd name="T27" fmla="*/ 80 h 105"/>
                <a:gd name="T28" fmla="*/ 71 w 127"/>
                <a:gd name="T29" fmla="*/ 78 h 105"/>
                <a:gd name="T30" fmla="*/ 42 w 127"/>
                <a:gd name="T31" fmla="*/ 80 h 105"/>
                <a:gd name="T32" fmla="*/ 41 w 127"/>
                <a:gd name="T33" fmla="*/ 90 h 105"/>
                <a:gd name="T34" fmla="*/ 44 w 127"/>
                <a:gd name="T35" fmla="*/ 105 h 105"/>
                <a:gd name="T36" fmla="*/ 33 w 127"/>
                <a:gd name="T37" fmla="*/ 100 h 105"/>
                <a:gd name="T38" fmla="*/ 25 w 127"/>
                <a:gd name="T39" fmla="*/ 100 h 105"/>
                <a:gd name="T40" fmla="*/ 19 w 127"/>
                <a:gd name="T41" fmla="*/ 105 h 105"/>
                <a:gd name="T42" fmla="*/ 12 w 127"/>
                <a:gd name="T43" fmla="*/ 101 h 105"/>
                <a:gd name="T44" fmla="*/ 9 w 127"/>
                <a:gd name="T45" fmla="*/ 94 h 105"/>
                <a:gd name="T46" fmla="*/ 1 w 127"/>
                <a:gd name="T47" fmla="*/ 91 h 105"/>
                <a:gd name="T48" fmla="*/ 0 w 127"/>
                <a:gd name="T49" fmla="*/ 80 h 105"/>
                <a:gd name="T50" fmla="*/ 4 w 127"/>
                <a:gd name="T51" fmla="*/ 71 h 105"/>
                <a:gd name="T52" fmla="*/ 4 w 127"/>
                <a:gd name="T53" fmla="*/ 65 h 105"/>
                <a:gd name="T54" fmla="*/ 18 w 127"/>
                <a:gd name="T55" fmla="*/ 49 h 105"/>
                <a:gd name="T56" fmla="*/ 20 w 127"/>
                <a:gd name="T57" fmla="*/ 37 h 105"/>
                <a:gd name="T58" fmla="*/ 24 w 127"/>
                <a:gd name="T59" fmla="*/ 32 h 105"/>
                <a:gd name="T60" fmla="*/ 33 w 127"/>
                <a:gd name="T61" fmla="*/ 34 h 105"/>
                <a:gd name="T62" fmla="*/ 40 w 127"/>
                <a:gd name="T63" fmla="*/ 31 h 105"/>
                <a:gd name="T64" fmla="*/ 42 w 127"/>
                <a:gd name="T65" fmla="*/ 26 h 105"/>
                <a:gd name="T66" fmla="*/ 55 w 127"/>
                <a:gd name="T67" fmla="*/ 17 h 105"/>
                <a:gd name="T68" fmla="*/ 58 w 127"/>
                <a:gd name="T69" fmla="*/ 12 h 105"/>
                <a:gd name="T70" fmla="*/ 74 w 127"/>
                <a:gd name="T71" fmla="*/ 3 h 105"/>
                <a:gd name="T72" fmla="*/ 83 w 127"/>
                <a:gd name="T73" fmla="*/ 0 h 105"/>
                <a:gd name="T74" fmla="*/ 87 w 127"/>
                <a:gd name="T75" fmla="*/ 4 h 105"/>
                <a:gd name="T76" fmla="*/ 98 w 127"/>
                <a:gd name="T77" fmla="*/ 4 h 105"/>
                <a:gd name="T78" fmla="*/ 98 w 127"/>
                <a:gd name="T7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05">
                  <a:moveTo>
                    <a:pt x="98" y="4"/>
                  </a:moveTo>
                  <a:lnTo>
                    <a:pt x="96" y="13"/>
                  </a:lnTo>
                  <a:lnTo>
                    <a:pt x="98" y="22"/>
                  </a:lnTo>
                  <a:lnTo>
                    <a:pt x="108" y="34"/>
                  </a:lnTo>
                  <a:lnTo>
                    <a:pt x="108" y="43"/>
                  </a:lnTo>
                  <a:lnTo>
                    <a:pt x="127" y="48"/>
                  </a:lnTo>
                  <a:lnTo>
                    <a:pt x="127" y="61"/>
                  </a:lnTo>
                  <a:lnTo>
                    <a:pt x="124" y="66"/>
                  </a:lnTo>
                  <a:lnTo>
                    <a:pt x="115" y="69"/>
                  </a:lnTo>
                  <a:lnTo>
                    <a:pt x="112" y="77"/>
                  </a:lnTo>
                  <a:lnTo>
                    <a:pt x="107" y="79"/>
                  </a:lnTo>
                  <a:lnTo>
                    <a:pt x="92" y="78"/>
                  </a:lnTo>
                  <a:lnTo>
                    <a:pt x="84" y="77"/>
                  </a:lnTo>
                  <a:lnTo>
                    <a:pt x="78" y="80"/>
                  </a:lnTo>
                  <a:lnTo>
                    <a:pt x="71" y="78"/>
                  </a:lnTo>
                  <a:lnTo>
                    <a:pt x="42" y="80"/>
                  </a:lnTo>
                  <a:lnTo>
                    <a:pt x="41" y="90"/>
                  </a:lnTo>
                  <a:lnTo>
                    <a:pt x="44" y="105"/>
                  </a:lnTo>
                  <a:lnTo>
                    <a:pt x="33" y="100"/>
                  </a:lnTo>
                  <a:lnTo>
                    <a:pt x="25" y="100"/>
                  </a:lnTo>
                  <a:lnTo>
                    <a:pt x="19" y="105"/>
                  </a:lnTo>
                  <a:lnTo>
                    <a:pt x="12" y="101"/>
                  </a:lnTo>
                  <a:lnTo>
                    <a:pt x="9" y="94"/>
                  </a:lnTo>
                  <a:lnTo>
                    <a:pt x="1" y="91"/>
                  </a:lnTo>
                  <a:lnTo>
                    <a:pt x="0" y="80"/>
                  </a:lnTo>
                  <a:lnTo>
                    <a:pt x="4" y="71"/>
                  </a:lnTo>
                  <a:lnTo>
                    <a:pt x="4" y="65"/>
                  </a:lnTo>
                  <a:lnTo>
                    <a:pt x="18" y="49"/>
                  </a:lnTo>
                  <a:lnTo>
                    <a:pt x="20" y="37"/>
                  </a:lnTo>
                  <a:lnTo>
                    <a:pt x="24" y="32"/>
                  </a:lnTo>
                  <a:lnTo>
                    <a:pt x="33" y="34"/>
                  </a:lnTo>
                  <a:lnTo>
                    <a:pt x="40" y="31"/>
                  </a:lnTo>
                  <a:lnTo>
                    <a:pt x="42" y="26"/>
                  </a:lnTo>
                  <a:lnTo>
                    <a:pt x="55" y="17"/>
                  </a:lnTo>
                  <a:lnTo>
                    <a:pt x="58" y="12"/>
                  </a:lnTo>
                  <a:lnTo>
                    <a:pt x="74" y="3"/>
                  </a:lnTo>
                  <a:lnTo>
                    <a:pt x="83" y="0"/>
                  </a:lnTo>
                  <a:lnTo>
                    <a:pt x="87" y="4"/>
                  </a:lnTo>
                  <a:lnTo>
                    <a:pt x="98" y="4"/>
                  </a:lnTo>
                  <a:lnTo>
                    <a:pt x="98"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31" name="Freeform 22">
              <a:extLst>
                <a:ext uri="{FF2B5EF4-FFF2-40B4-BE49-F238E27FC236}">
                  <a16:creationId xmlns:a16="http://schemas.microsoft.com/office/drawing/2014/main" id="{4D2DD3C8-16A9-154B-C585-8B822839B90C}"/>
                </a:ext>
              </a:extLst>
            </p:cNvPr>
            <p:cNvSpPr>
              <a:spLocks/>
            </p:cNvSpPr>
            <p:nvPr/>
          </p:nvSpPr>
          <p:spPr bwMode="auto">
            <a:xfrm>
              <a:off x="10023210" y="3612885"/>
              <a:ext cx="136495" cy="172998"/>
            </a:xfrm>
            <a:custGeom>
              <a:avLst/>
              <a:gdLst>
                <a:gd name="T0" fmla="*/ 84 w 86"/>
                <a:gd name="T1" fmla="*/ 84 h 109"/>
                <a:gd name="T2" fmla="*/ 86 w 86"/>
                <a:gd name="T3" fmla="*/ 98 h 109"/>
                <a:gd name="T4" fmla="*/ 79 w 86"/>
                <a:gd name="T5" fmla="*/ 95 h 109"/>
                <a:gd name="T6" fmla="*/ 83 w 86"/>
                <a:gd name="T7" fmla="*/ 109 h 109"/>
                <a:gd name="T8" fmla="*/ 76 w 86"/>
                <a:gd name="T9" fmla="*/ 100 h 109"/>
                <a:gd name="T10" fmla="*/ 74 w 86"/>
                <a:gd name="T11" fmla="*/ 90 h 109"/>
                <a:gd name="T12" fmla="*/ 70 w 86"/>
                <a:gd name="T13" fmla="*/ 81 h 109"/>
                <a:gd name="T14" fmla="*/ 62 w 86"/>
                <a:gd name="T15" fmla="*/ 70 h 109"/>
                <a:gd name="T16" fmla="*/ 46 w 86"/>
                <a:gd name="T17" fmla="*/ 69 h 109"/>
                <a:gd name="T18" fmla="*/ 49 w 86"/>
                <a:gd name="T19" fmla="*/ 77 h 109"/>
                <a:gd name="T20" fmla="*/ 45 w 86"/>
                <a:gd name="T21" fmla="*/ 87 h 109"/>
                <a:gd name="T22" fmla="*/ 38 w 86"/>
                <a:gd name="T23" fmla="*/ 84 h 109"/>
                <a:gd name="T24" fmla="*/ 36 w 86"/>
                <a:gd name="T25" fmla="*/ 87 h 109"/>
                <a:gd name="T26" fmla="*/ 31 w 86"/>
                <a:gd name="T27" fmla="*/ 85 h 109"/>
                <a:gd name="T28" fmla="*/ 25 w 86"/>
                <a:gd name="T29" fmla="*/ 84 h 109"/>
                <a:gd name="T30" fmla="*/ 19 w 86"/>
                <a:gd name="T31" fmla="*/ 68 h 109"/>
                <a:gd name="T32" fmla="*/ 12 w 86"/>
                <a:gd name="T33" fmla="*/ 53 h 109"/>
                <a:gd name="T34" fmla="*/ 13 w 86"/>
                <a:gd name="T35" fmla="*/ 42 h 109"/>
                <a:gd name="T36" fmla="*/ 2 w 86"/>
                <a:gd name="T37" fmla="*/ 37 h 109"/>
                <a:gd name="T38" fmla="*/ 5 w 86"/>
                <a:gd name="T39" fmla="*/ 30 h 109"/>
                <a:gd name="T40" fmla="*/ 14 w 86"/>
                <a:gd name="T41" fmla="*/ 23 h 109"/>
                <a:gd name="T42" fmla="*/ 0 w 86"/>
                <a:gd name="T43" fmla="*/ 13 h 109"/>
                <a:gd name="T44" fmla="*/ 3 w 86"/>
                <a:gd name="T45" fmla="*/ 0 h 109"/>
                <a:gd name="T46" fmla="*/ 18 w 86"/>
                <a:gd name="T47" fmla="*/ 8 h 109"/>
                <a:gd name="T48" fmla="*/ 26 w 86"/>
                <a:gd name="T49" fmla="*/ 9 h 109"/>
                <a:gd name="T50" fmla="*/ 29 w 86"/>
                <a:gd name="T51" fmla="*/ 22 h 109"/>
                <a:gd name="T52" fmla="*/ 45 w 86"/>
                <a:gd name="T53" fmla="*/ 25 h 109"/>
                <a:gd name="T54" fmla="*/ 60 w 86"/>
                <a:gd name="T55" fmla="*/ 25 h 109"/>
                <a:gd name="T56" fmla="*/ 71 w 86"/>
                <a:gd name="T57" fmla="*/ 28 h 109"/>
                <a:gd name="T58" fmla="*/ 66 w 86"/>
                <a:gd name="T59" fmla="*/ 44 h 109"/>
                <a:gd name="T60" fmla="*/ 59 w 86"/>
                <a:gd name="T61" fmla="*/ 45 h 109"/>
                <a:gd name="T62" fmla="*/ 55 w 86"/>
                <a:gd name="T63" fmla="*/ 56 h 109"/>
                <a:gd name="T64" fmla="*/ 66 w 86"/>
                <a:gd name="T65" fmla="*/ 66 h 109"/>
                <a:gd name="T66" fmla="*/ 67 w 86"/>
                <a:gd name="T67" fmla="*/ 53 h 109"/>
                <a:gd name="T68" fmla="*/ 71 w 86"/>
                <a:gd name="T69" fmla="*/ 53 h 109"/>
                <a:gd name="T70" fmla="*/ 84 w 86"/>
                <a:gd name="T71" fmla="*/ 84 h 109"/>
                <a:gd name="T72" fmla="*/ 84 w 86"/>
                <a:gd name="T73" fmla="*/ 8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109">
                  <a:moveTo>
                    <a:pt x="84" y="84"/>
                  </a:moveTo>
                  <a:lnTo>
                    <a:pt x="86" y="98"/>
                  </a:lnTo>
                  <a:lnTo>
                    <a:pt x="79" y="95"/>
                  </a:lnTo>
                  <a:lnTo>
                    <a:pt x="83" y="109"/>
                  </a:lnTo>
                  <a:lnTo>
                    <a:pt x="76" y="100"/>
                  </a:lnTo>
                  <a:lnTo>
                    <a:pt x="74" y="90"/>
                  </a:lnTo>
                  <a:lnTo>
                    <a:pt x="70" y="81"/>
                  </a:lnTo>
                  <a:lnTo>
                    <a:pt x="62" y="70"/>
                  </a:lnTo>
                  <a:lnTo>
                    <a:pt x="46" y="69"/>
                  </a:lnTo>
                  <a:lnTo>
                    <a:pt x="49" y="77"/>
                  </a:lnTo>
                  <a:lnTo>
                    <a:pt x="45" y="87"/>
                  </a:lnTo>
                  <a:lnTo>
                    <a:pt x="38" y="84"/>
                  </a:lnTo>
                  <a:lnTo>
                    <a:pt x="36" y="87"/>
                  </a:lnTo>
                  <a:lnTo>
                    <a:pt x="31" y="85"/>
                  </a:lnTo>
                  <a:lnTo>
                    <a:pt x="25" y="84"/>
                  </a:lnTo>
                  <a:lnTo>
                    <a:pt x="19" y="68"/>
                  </a:lnTo>
                  <a:lnTo>
                    <a:pt x="12" y="53"/>
                  </a:lnTo>
                  <a:lnTo>
                    <a:pt x="13" y="42"/>
                  </a:lnTo>
                  <a:lnTo>
                    <a:pt x="2" y="37"/>
                  </a:lnTo>
                  <a:lnTo>
                    <a:pt x="5" y="30"/>
                  </a:lnTo>
                  <a:lnTo>
                    <a:pt x="14" y="23"/>
                  </a:lnTo>
                  <a:lnTo>
                    <a:pt x="0" y="13"/>
                  </a:lnTo>
                  <a:lnTo>
                    <a:pt x="3" y="0"/>
                  </a:lnTo>
                  <a:lnTo>
                    <a:pt x="18" y="8"/>
                  </a:lnTo>
                  <a:lnTo>
                    <a:pt x="26" y="9"/>
                  </a:lnTo>
                  <a:lnTo>
                    <a:pt x="29" y="22"/>
                  </a:lnTo>
                  <a:lnTo>
                    <a:pt x="45" y="25"/>
                  </a:lnTo>
                  <a:lnTo>
                    <a:pt x="60" y="25"/>
                  </a:lnTo>
                  <a:lnTo>
                    <a:pt x="71" y="28"/>
                  </a:lnTo>
                  <a:lnTo>
                    <a:pt x="66" y="44"/>
                  </a:lnTo>
                  <a:lnTo>
                    <a:pt x="59" y="45"/>
                  </a:lnTo>
                  <a:lnTo>
                    <a:pt x="55" y="56"/>
                  </a:lnTo>
                  <a:lnTo>
                    <a:pt x="66" y="66"/>
                  </a:lnTo>
                  <a:lnTo>
                    <a:pt x="67" y="53"/>
                  </a:lnTo>
                  <a:lnTo>
                    <a:pt x="71" y="53"/>
                  </a:lnTo>
                  <a:lnTo>
                    <a:pt x="84" y="84"/>
                  </a:lnTo>
                  <a:lnTo>
                    <a:pt x="84" y="8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4" name="Freeform 23">
              <a:extLst>
                <a:ext uri="{FF2B5EF4-FFF2-40B4-BE49-F238E27FC236}">
                  <a16:creationId xmlns:a16="http://schemas.microsoft.com/office/drawing/2014/main" id="{4C96BC28-ADB5-6F10-09A9-58BDCA689473}"/>
                </a:ext>
              </a:extLst>
            </p:cNvPr>
            <p:cNvSpPr>
              <a:spLocks/>
            </p:cNvSpPr>
            <p:nvPr/>
          </p:nvSpPr>
          <p:spPr bwMode="auto">
            <a:xfrm>
              <a:off x="8278927" y="3078019"/>
              <a:ext cx="147605" cy="88880"/>
            </a:xfrm>
            <a:custGeom>
              <a:avLst/>
              <a:gdLst>
                <a:gd name="T0" fmla="*/ 93 w 93"/>
                <a:gd name="T1" fmla="*/ 10 h 56"/>
                <a:gd name="T2" fmla="*/ 86 w 93"/>
                <a:gd name="T3" fmla="*/ 18 h 56"/>
                <a:gd name="T4" fmla="*/ 83 w 93"/>
                <a:gd name="T5" fmla="*/ 31 h 56"/>
                <a:gd name="T6" fmla="*/ 89 w 93"/>
                <a:gd name="T7" fmla="*/ 41 h 56"/>
                <a:gd name="T8" fmla="*/ 75 w 93"/>
                <a:gd name="T9" fmla="*/ 39 h 56"/>
                <a:gd name="T10" fmla="*/ 61 w 93"/>
                <a:gd name="T11" fmla="*/ 45 h 56"/>
                <a:gd name="T12" fmla="*/ 61 w 93"/>
                <a:gd name="T13" fmla="*/ 55 h 56"/>
                <a:gd name="T14" fmla="*/ 48 w 93"/>
                <a:gd name="T15" fmla="*/ 56 h 56"/>
                <a:gd name="T16" fmla="*/ 36 w 93"/>
                <a:gd name="T17" fmla="*/ 49 h 56"/>
                <a:gd name="T18" fmla="*/ 24 w 93"/>
                <a:gd name="T19" fmla="*/ 55 h 56"/>
                <a:gd name="T20" fmla="*/ 13 w 93"/>
                <a:gd name="T21" fmla="*/ 54 h 56"/>
                <a:gd name="T22" fmla="*/ 11 w 93"/>
                <a:gd name="T23" fmla="*/ 42 h 56"/>
                <a:gd name="T24" fmla="*/ 3 w 93"/>
                <a:gd name="T25" fmla="*/ 35 h 56"/>
                <a:gd name="T26" fmla="*/ 4 w 93"/>
                <a:gd name="T27" fmla="*/ 33 h 56"/>
                <a:gd name="T28" fmla="*/ 3 w 93"/>
                <a:gd name="T29" fmla="*/ 31 h 56"/>
                <a:gd name="T30" fmla="*/ 4 w 93"/>
                <a:gd name="T31" fmla="*/ 25 h 56"/>
                <a:gd name="T32" fmla="*/ 10 w 93"/>
                <a:gd name="T33" fmla="*/ 19 h 56"/>
                <a:gd name="T34" fmla="*/ 1 w 93"/>
                <a:gd name="T35" fmla="*/ 11 h 56"/>
                <a:gd name="T36" fmla="*/ 0 w 93"/>
                <a:gd name="T37" fmla="*/ 4 h 56"/>
                <a:gd name="T38" fmla="*/ 3 w 93"/>
                <a:gd name="T39" fmla="*/ 0 h 56"/>
                <a:gd name="T40" fmla="*/ 8 w 93"/>
                <a:gd name="T41" fmla="*/ 7 h 56"/>
                <a:gd name="T42" fmla="*/ 14 w 93"/>
                <a:gd name="T43" fmla="*/ 7 h 56"/>
                <a:gd name="T44" fmla="*/ 26 w 93"/>
                <a:gd name="T45" fmla="*/ 9 h 56"/>
                <a:gd name="T46" fmla="*/ 48 w 93"/>
                <a:gd name="T47" fmla="*/ 10 h 56"/>
                <a:gd name="T48" fmla="*/ 55 w 93"/>
                <a:gd name="T49" fmla="*/ 5 h 56"/>
                <a:gd name="T50" fmla="*/ 72 w 93"/>
                <a:gd name="T51" fmla="*/ 1 h 56"/>
                <a:gd name="T52" fmla="*/ 84 w 93"/>
                <a:gd name="T53" fmla="*/ 8 h 56"/>
                <a:gd name="T54" fmla="*/ 93 w 93"/>
                <a:gd name="T55" fmla="*/ 10 h 56"/>
                <a:gd name="T56" fmla="*/ 93 w 93"/>
                <a:gd name="T5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56">
                  <a:moveTo>
                    <a:pt x="93" y="10"/>
                  </a:moveTo>
                  <a:lnTo>
                    <a:pt x="86" y="18"/>
                  </a:lnTo>
                  <a:lnTo>
                    <a:pt x="83" y="31"/>
                  </a:lnTo>
                  <a:lnTo>
                    <a:pt x="89" y="41"/>
                  </a:lnTo>
                  <a:lnTo>
                    <a:pt x="75" y="39"/>
                  </a:lnTo>
                  <a:lnTo>
                    <a:pt x="61" y="45"/>
                  </a:lnTo>
                  <a:lnTo>
                    <a:pt x="61" y="55"/>
                  </a:lnTo>
                  <a:lnTo>
                    <a:pt x="48" y="56"/>
                  </a:lnTo>
                  <a:lnTo>
                    <a:pt x="36" y="49"/>
                  </a:lnTo>
                  <a:lnTo>
                    <a:pt x="24" y="55"/>
                  </a:lnTo>
                  <a:lnTo>
                    <a:pt x="13" y="54"/>
                  </a:lnTo>
                  <a:lnTo>
                    <a:pt x="11" y="42"/>
                  </a:lnTo>
                  <a:lnTo>
                    <a:pt x="3" y="35"/>
                  </a:lnTo>
                  <a:lnTo>
                    <a:pt x="4" y="33"/>
                  </a:lnTo>
                  <a:lnTo>
                    <a:pt x="3" y="31"/>
                  </a:lnTo>
                  <a:lnTo>
                    <a:pt x="4" y="25"/>
                  </a:lnTo>
                  <a:lnTo>
                    <a:pt x="10" y="19"/>
                  </a:lnTo>
                  <a:lnTo>
                    <a:pt x="1" y="11"/>
                  </a:lnTo>
                  <a:lnTo>
                    <a:pt x="0" y="4"/>
                  </a:lnTo>
                  <a:lnTo>
                    <a:pt x="3" y="0"/>
                  </a:lnTo>
                  <a:lnTo>
                    <a:pt x="8" y="7"/>
                  </a:lnTo>
                  <a:lnTo>
                    <a:pt x="14" y="7"/>
                  </a:lnTo>
                  <a:lnTo>
                    <a:pt x="26" y="9"/>
                  </a:lnTo>
                  <a:lnTo>
                    <a:pt x="48" y="10"/>
                  </a:lnTo>
                  <a:lnTo>
                    <a:pt x="55" y="5"/>
                  </a:lnTo>
                  <a:lnTo>
                    <a:pt x="72" y="1"/>
                  </a:lnTo>
                  <a:lnTo>
                    <a:pt x="84" y="8"/>
                  </a:lnTo>
                  <a:lnTo>
                    <a:pt x="93" y="10"/>
                  </a:lnTo>
                  <a:lnTo>
                    <a:pt x="93"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5" name="Freeform 24">
              <a:extLst>
                <a:ext uri="{FF2B5EF4-FFF2-40B4-BE49-F238E27FC236}">
                  <a16:creationId xmlns:a16="http://schemas.microsoft.com/office/drawing/2014/main" id="{336852E2-7AE6-3C9D-CA1F-4CEA51BFFB28}"/>
                </a:ext>
              </a:extLst>
            </p:cNvPr>
            <p:cNvSpPr>
              <a:spLocks/>
            </p:cNvSpPr>
            <p:nvPr/>
          </p:nvSpPr>
          <p:spPr bwMode="auto">
            <a:xfrm>
              <a:off x="8117037" y="3047863"/>
              <a:ext cx="93642" cy="77769"/>
            </a:xfrm>
            <a:custGeom>
              <a:avLst/>
              <a:gdLst>
                <a:gd name="T0" fmla="*/ 49 w 59"/>
                <a:gd name="T1" fmla="*/ 7 h 49"/>
                <a:gd name="T2" fmla="*/ 54 w 59"/>
                <a:gd name="T3" fmla="*/ 7 h 49"/>
                <a:gd name="T4" fmla="*/ 51 w 59"/>
                <a:gd name="T5" fmla="*/ 15 h 49"/>
                <a:gd name="T6" fmla="*/ 59 w 59"/>
                <a:gd name="T7" fmla="*/ 23 h 49"/>
                <a:gd name="T8" fmla="*/ 57 w 59"/>
                <a:gd name="T9" fmla="*/ 31 h 49"/>
                <a:gd name="T10" fmla="*/ 54 w 59"/>
                <a:gd name="T11" fmla="*/ 32 h 49"/>
                <a:gd name="T12" fmla="*/ 51 w 59"/>
                <a:gd name="T13" fmla="*/ 34 h 49"/>
                <a:gd name="T14" fmla="*/ 47 w 59"/>
                <a:gd name="T15" fmla="*/ 38 h 49"/>
                <a:gd name="T16" fmla="*/ 46 w 59"/>
                <a:gd name="T17" fmla="*/ 49 h 49"/>
                <a:gd name="T18" fmla="*/ 31 w 59"/>
                <a:gd name="T19" fmla="*/ 42 h 49"/>
                <a:gd name="T20" fmla="*/ 25 w 59"/>
                <a:gd name="T21" fmla="*/ 34 h 49"/>
                <a:gd name="T22" fmla="*/ 19 w 59"/>
                <a:gd name="T23" fmla="*/ 29 h 49"/>
                <a:gd name="T24" fmla="*/ 12 w 59"/>
                <a:gd name="T25" fmla="*/ 23 h 49"/>
                <a:gd name="T26" fmla="*/ 8 w 59"/>
                <a:gd name="T27" fmla="*/ 17 h 49"/>
                <a:gd name="T28" fmla="*/ 0 w 59"/>
                <a:gd name="T29" fmla="*/ 8 h 49"/>
                <a:gd name="T30" fmla="*/ 2 w 59"/>
                <a:gd name="T31" fmla="*/ 0 h 49"/>
                <a:gd name="T32" fmla="*/ 8 w 59"/>
                <a:gd name="T33" fmla="*/ 5 h 49"/>
                <a:gd name="T34" fmla="*/ 11 w 59"/>
                <a:gd name="T35" fmla="*/ 0 h 49"/>
                <a:gd name="T36" fmla="*/ 17 w 59"/>
                <a:gd name="T37" fmla="*/ 0 h 49"/>
                <a:gd name="T38" fmla="*/ 31 w 59"/>
                <a:gd name="T39" fmla="*/ 3 h 49"/>
                <a:gd name="T40" fmla="*/ 41 w 59"/>
                <a:gd name="T41" fmla="*/ 3 h 49"/>
                <a:gd name="T42" fmla="*/ 49 w 59"/>
                <a:gd name="T43" fmla="*/ 7 h 49"/>
                <a:gd name="T44" fmla="*/ 49 w 59"/>
                <a:gd name="T4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49">
                  <a:moveTo>
                    <a:pt x="49" y="7"/>
                  </a:moveTo>
                  <a:lnTo>
                    <a:pt x="54" y="7"/>
                  </a:lnTo>
                  <a:lnTo>
                    <a:pt x="51" y="15"/>
                  </a:lnTo>
                  <a:lnTo>
                    <a:pt x="59" y="23"/>
                  </a:lnTo>
                  <a:lnTo>
                    <a:pt x="57" y="31"/>
                  </a:lnTo>
                  <a:lnTo>
                    <a:pt x="54" y="32"/>
                  </a:lnTo>
                  <a:lnTo>
                    <a:pt x="51" y="34"/>
                  </a:lnTo>
                  <a:lnTo>
                    <a:pt x="47" y="38"/>
                  </a:lnTo>
                  <a:lnTo>
                    <a:pt x="46" y="49"/>
                  </a:lnTo>
                  <a:lnTo>
                    <a:pt x="31" y="42"/>
                  </a:lnTo>
                  <a:lnTo>
                    <a:pt x="25" y="34"/>
                  </a:lnTo>
                  <a:lnTo>
                    <a:pt x="19" y="29"/>
                  </a:lnTo>
                  <a:lnTo>
                    <a:pt x="12" y="23"/>
                  </a:lnTo>
                  <a:lnTo>
                    <a:pt x="8" y="17"/>
                  </a:lnTo>
                  <a:lnTo>
                    <a:pt x="0" y="8"/>
                  </a:lnTo>
                  <a:lnTo>
                    <a:pt x="2" y="0"/>
                  </a:lnTo>
                  <a:lnTo>
                    <a:pt x="8" y="5"/>
                  </a:lnTo>
                  <a:lnTo>
                    <a:pt x="11" y="0"/>
                  </a:lnTo>
                  <a:lnTo>
                    <a:pt x="17" y="0"/>
                  </a:lnTo>
                  <a:lnTo>
                    <a:pt x="31" y="3"/>
                  </a:lnTo>
                  <a:lnTo>
                    <a:pt x="41" y="3"/>
                  </a:lnTo>
                  <a:lnTo>
                    <a:pt x="49" y="7"/>
                  </a:lnTo>
                  <a:lnTo>
                    <a:pt x="49"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6" name="Freeform 25">
              <a:extLst>
                <a:ext uri="{FF2B5EF4-FFF2-40B4-BE49-F238E27FC236}">
                  <a16:creationId xmlns:a16="http://schemas.microsoft.com/office/drawing/2014/main" id="{9FB721F2-1CC5-4C25-1959-4936F2FD6832}"/>
                </a:ext>
              </a:extLst>
            </p:cNvPr>
            <p:cNvSpPr>
              <a:spLocks/>
            </p:cNvSpPr>
            <p:nvPr/>
          </p:nvSpPr>
          <p:spPr bwMode="auto">
            <a:xfrm>
              <a:off x="8266230" y="2730435"/>
              <a:ext cx="211091" cy="139668"/>
            </a:xfrm>
            <a:custGeom>
              <a:avLst/>
              <a:gdLst>
                <a:gd name="T0" fmla="*/ 128 w 133"/>
                <a:gd name="T1" fmla="*/ 54 h 88"/>
                <a:gd name="T2" fmla="*/ 117 w 133"/>
                <a:gd name="T3" fmla="*/ 54 h 88"/>
                <a:gd name="T4" fmla="*/ 114 w 133"/>
                <a:gd name="T5" fmla="*/ 55 h 88"/>
                <a:gd name="T6" fmla="*/ 119 w 133"/>
                <a:gd name="T7" fmla="*/ 61 h 88"/>
                <a:gd name="T8" fmla="*/ 125 w 133"/>
                <a:gd name="T9" fmla="*/ 73 h 88"/>
                <a:gd name="T10" fmla="*/ 112 w 133"/>
                <a:gd name="T11" fmla="*/ 74 h 88"/>
                <a:gd name="T12" fmla="*/ 109 w 133"/>
                <a:gd name="T13" fmla="*/ 78 h 88"/>
                <a:gd name="T14" fmla="*/ 109 w 133"/>
                <a:gd name="T15" fmla="*/ 88 h 88"/>
                <a:gd name="T16" fmla="*/ 103 w 133"/>
                <a:gd name="T17" fmla="*/ 86 h 88"/>
                <a:gd name="T18" fmla="*/ 91 w 133"/>
                <a:gd name="T19" fmla="*/ 86 h 88"/>
                <a:gd name="T20" fmla="*/ 86 w 133"/>
                <a:gd name="T21" fmla="*/ 82 h 88"/>
                <a:gd name="T22" fmla="*/ 81 w 133"/>
                <a:gd name="T23" fmla="*/ 86 h 88"/>
                <a:gd name="T24" fmla="*/ 75 w 133"/>
                <a:gd name="T25" fmla="*/ 83 h 88"/>
                <a:gd name="T26" fmla="*/ 64 w 133"/>
                <a:gd name="T27" fmla="*/ 83 h 88"/>
                <a:gd name="T28" fmla="*/ 47 w 133"/>
                <a:gd name="T29" fmla="*/ 78 h 88"/>
                <a:gd name="T30" fmla="*/ 32 w 133"/>
                <a:gd name="T31" fmla="*/ 77 h 88"/>
                <a:gd name="T32" fmla="*/ 21 w 133"/>
                <a:gd name="T33" fmla="*/ 77 h 88"/>
                <a:gd name="T34" fmla="*/ 14 w 133"/>
                <a:gd name="T35" fmla="*/ 82 h 88"/>
                <a:gd name="T36" fmla="*/ 7 w 133"/>
                <a:gd name="T37" fmla="*/ 83 h 88"/>
                <a:gd name="T38" fmla="*/ 6 w 133"/>
                <a:gd name="T39" fmla="*/ 74 h 88"/>
                <a:gd name="T40" fmla="*/ 0 w 133"/>
                <a:gd name="T41" fmla="*/ 66 h 88"/>
                <a:gd name="T42" fmla="*/ 9 w 133"/>
                <a:gd name="T43" fmla="*/ 63 h 88"/>
                <a:gd name="T44" fmla="*/ 7 w 133"/>
                <a:gd name="T45" fmla="*/ 55 h 88"/>
                <a:gd name="T46" fmla="*/ 2 w 133"/>
                <a:gd name="T47" fmla="*/ 49 h 88"/>
                <a:gd name="T48" fmla="*/ 0 w 133"/>
                <a:gd name="T49" fmla="*/ 40 h 88"/>
                <a:gd name="T50" fmla="*/ 14 w 133"/>
                <a:gd name="T51" fmla="*/ 40 h 88"/>
                <a:gd name="T52" fmla="*/ 29 w 133"/>
                <a:gd name="T53" fmla="*/ 34 h 88"/>
                <a:gd name="T54" fmla="*/ 30 w 133"/>
                <a:gd name="T55" fmla="*/ 23 h 88"/>
                <a:gd name="T56" fmla="*/ 40 w 133"/>
                <a:gd name="T57" fmla="*/ 17 h 88"/>
                <a:gd name="T58" fmla="*/ 37 w 133"/>
                <a:gd name="T59" fmla="*/ 9 h 88"/>
                <a:gd name="T60" fmla="*/ 46 w 133"/>
                <a:gd name="T61" fmla="*/ 6 h 88"/>
                <a:gd name="T62" fmla="*/ 60 w 133"/>
                <a:gd name="T63" fmla="*/ 0 h 88"/>
                <a:gd name="T64" fmla="*/ 75 w 133"/>
                <a:gd name="T65" fmla="*/ 4 h 88"/>
                <a:gd name="T66" fmla="*/ 77 w 133"/>
                <a:gd name="T67" fmla="*/ 9 h 88"/>
                <a:gd name="T68" fmla="*/ 85 w 133"/>
                <a:gd name="T69" fmla="*/ 6 h 88"/>
                <a:gd name="T70" fmla="*/ 99 w 133"/>
                <a:gd name="T71" fmla="*/ 11 h 88"/>
                <a:gd name="T72" fmla="*/ 103 w 133"/>
                <a:gd name="T73" fmla="*/ 20 h 88"/>
                <a:gd name="T74" fmla="*/ 100 w 133"/>
                <a:gd name="T75" fmla="*/ 24 h 88"/>
                <a:gd name="T76" fmla="*/ 111 w 133"/>
                <a:gd name="T77" fmla="*/ 36 h 88"/>
                <a:gd name="T78" fmla="*/ 117 w 133"/>
                <a:gd name="T79" fmla="*/ 39 h 88"/>
                <a:gd name="T80" fmla="*/ 117 w 133"/>
                <a:gd name="T81" fmla="*/ 43 h 88"/>
                <a:gd name="T82" fmla="*/ 128 w 133"/>
                <a:gd name="T83" fmla="*/ 46 h 88"/>
                <a:gd name="T84" fmla="*/ 133 w 133"/>
                <a:gd name="T85" fmla="*/ 51 h 88"/>
                <a:gd name="T86" fmla="*/ 128 w 133"/>
                <a:gd name="T87" fmla="*/ 54 h 88"/>
                <a:gd name="T88" fmla="*/ 128 w 133"/>
                <a:gd name="T89" fmla="*/ 5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88">
                  <a:moveTo>
                    <a:pt x="128" y="54"/>
                  </a:moveTo>
                  <a:lnTo>
                    <a:pt x="117" y="54"/>
                  </a:lnTo>
                  <a:lnTo>
                    <a:pt x="114" y="55"/>
                  </a:lnTo>
                  <a:lnTo>
                    <a:pt x="119" y="61"/>
                  </a:lnTo>
                  <a:lnTo>
                    <a:pt x="125" y="73"/>
                  </a:lnTo>
                  <a:lnTo>
                    <a:pt x="112" y="74"/>
                  </a:lnTo>
                  <a:lnTo>
                    <a:pt x="109" y="78"/>
                  </a:lnTo>
                  <a:lnTo>
                    <a:pt x="109" y="88"/>
                  </a:lnTo>
                  <a:lnTo>
                    <a:pt x="103" y="86"/>
                  </a:lnTo>
                  <a:lnTo>
                    <a:pt x="91" y="86"/>
                  </a:lnTo>
                  <a:lnTo>
                    <a:pt x="86" y="82"/>
                  </a:lnTo>
                  <a:lnTo>
                    <a:pt x="81" y="86"/>
                  </a:lnTo>
                  <a:lnTo>
                    <a:pt x="75" y="83"/>
                  </a:lnTo>
                  <a:lnTo>
                    <a:pt x="64" y="83"/>
                  </a:lnTo>
                  <a:lnTo>
                    <a:pt x="47" y="78"/>
                  </a:lnTo>
                  <a:lnTo>
                    <a:pt x="32" y="77"/>
                  </a:lnTo>
                  <a:lnTo>
                    <a:pt x="21" y="77"/>
                  </a:lnTo>
                  <a:lnTo>
                    <a:pt x="14" y="82"/>
                  </a:lnTo>
                  <a:lnTo>
                    <a:pt x="7" y="83"/>
                  </a:lnTo>
                  <a:lnTo>
                    <a:pt x="6" y="74"/>
                  </a:lnTo>
                  <a:lnTo>
                    <a:pt x="0" y="66"/>
                  </a:lnTo>
                  <a:lnTo>
                    <a:pt x="9" y="63"/>
                  </a:lnTo>
                  <a:lnTo>
                    <a:pt x="7" y="55"/>
                  </a:lnTo>
                  <a:lnTo>
                    <a:pt x="2" y="49"/>
                  </a:lnTo>
                  <a:lnTo>
                    <a:pt x="0" y="40"/>
                  </a:lnTo>
                  <a:lnTo>
                    <a:pt x="14" y="40"/>
                  </a:lnTo>
                  <a:lnTo>
                    <a:pt x="29" y="34"/>
                  </a:lnTo>
                  <a:lnTo>
                    <a:pt x="30" y="23"/>
                  </a:lnTo>
                  <a:lnTo>
                    <a:pt x="40" y="17"/>
                  </a:lnTo>
                  <a:lnTo>
                    <a:pt x="37" y="9"/>
                  </a:lnTo>
                  <a:lnTo>
                    <a:pt x="46" y="6"/>
                  </a:lnTo>
                  <a:lnTo>
                    <a:pt x="60" y="0"/>
                  </a:lnTo>
                  <a:lnTo>
                    <a:pt x="75" y="4"/>
                  </a:lnTo>
                  <a:lnTo>
                    <a:pt x="77" y="9"/>
                  </a:lnTo>
                  <a:lnTo>
                    <a:pt x="85" y="6"/>
                  </a:lnTo>
                  <a:lnTo>
                    <a:pt x="99" y="11"/>
                  </a:lnTo>
                  <a:lnTo>
                    <a:pt x="103" y="20"/>
                  </a:lnTo>
                  <a:lnTo>
                    <a:pt x="100" y="24"/>
                  </a:lnTo>
                  <a:lnTo>
                    <a:pt x="111" y="36"/>
                  </a:lnTo>
                  <a:lnTo>
                    <a:pt x="117" y="39"/>
                  </a:lnTo>
                  <a:lnTo>
                    <a:pt x="117" y="43"/>
                  </a:lnTo>
                  <a:lnTo>
                    <a:pt x="128" y="46"/>
                  </a:lnTo>
                  <a:lnTo>
                    <a:pt x="133" y="51"/>
                  </a:lnTo>
                  <a:lnTo>
                    <a:pt x="128" y="54"/>
                  </a:lnTo>
                  <a:lnTo>
                    <a:pt x="128" y="5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7" name="Freeform 26">
              <a:extLst>
                <a:ext uri="{FF2B5EF4-FFF2-40B4-BE49-F238E27FC236}">
                  <a16:creationId xmlns:a16="http://schemas.microsoft.com/office/drawing/2014/main" id="{E7ADF9DB-EA8E-42AE-AB62-BA69C53FD78C}"/>
                </a:ext>
              </a:extLst>
            </p:cNvPr>
            <p:cNvSpPr>
              <a:spLocks/>
            </p:cNvSpPr>
            <p:nvPr/>
          </p:nvSpPr>
          <p:spPr bwMode="auto">
            <a:xfrm>
              <a:off x="5388720" y="3852543"/>
              <a:ext cx="38092" cy="79357"/>
            </a:xfrm>
            <a:custGeom>
              <a:avLst/>
              <a:gdLst>
                <a:gd name="T0" fmla="*/ 5 w 24"/>
                <a:gd name="T1" fmla="*/ 50 h 50"/>
                <a:gd name="T2" fmla="*/ 0 w 24"/>
                <a:gd name="T3" fmla="*/ 50 h 50"/>
                <a:gd name="T4" fmla="*/ 4 w 24"/>
                <a:gd name="T5" fmla="*/ 28 h 50"/>
                <a:gd name="T6" fmla="*/ 6 w 24"/>
                <a:gd name="T7" fmla="*/ 13 h 50"/>
                <a:gd name="T8" fmla="*/ 6 w 24"/>
                <a:gd name="T9" fmla="*/ 10 h 50"/>
                <a:gd name="T10" fmla="*/ 8 w 24"/>
                <a:gd name="T11" fmla="*/ 10 h 50"/>
                <a:gd name="T12" fmla="*/ 11 w 24"/>
                <a:gd name="T13" fmla="*/ 12 h 50"/>
                <a:gd name="T14" fmla="*/ 18 w 24"/>
                <a:gd name="T15" fmla="*/ 0 h 50"/>
                <a:gd name="T16" fmla="*/ 22 w 24"/>
                <a:gd name="T17" fmla="*/ 0 h 50"/>
                <a:gd name="T18" fmla="*/ 21 w 24"/>
                <a:gd name="T19" fmla="*/ 3 h 50"/>
                <a:gd name="T20" fmla="*/ 24 w 24"/>
                <a:gd name="T21" fmla="*/ 3 h 50"/>
                <a:gd name="T22" fmla="*/ 23 w 24"/>
                <a:gd name="T23" fmla="*/ 8 h 50"/>
                <a:gd name="T24" fmla="*/ 20 w 24"/>
                <a:gd name="T25" fmla="*/ 16 h 50"/>
                <a:gd name="T26" fmla="*/ 20 w 24"/>
                <a:gd name="T27" fmla="*/ 19 h 50"/>
                <a:gd name="T28" fmla="*/ 18 w 24"/>
                <a:gd name="T29" fmla="*/ 26 h 50"/>
                <a:gd name="T30" fmla="*/ 19 w 24"/>
                <a:gd name="T31" fmla="*/ 28 h 50"/>
                <a:gd name="T32" fmla="*/ 16 w 24"/>
                <a:gd name="T33" fmla="*/ 38 h 50"/>
                <a:gd name="T34" fmla="*/ 12 w 24"/>
                <a:gd name="T35" fmla="*/ 43 h 50"/>
                <a:gd name="T36" fmla="*/ 8 w 24"/>
                <a:gd name="T37" fmla="*/ 43 h 50"/>
                <a:gd name="T38" fmla="*/ 5 w 24"/>
                <a:gd name="T39" fmla="*/ 50 h 50"/>
                <a:gd name="T40" fmla="*/ 5 w 24"/>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0">
                  <a:moveTo>
                    <a:pt x="5" y="50"/>
                  </a:moveTo>
                  <a:lnTo>
                    <a:pt x="0" y="50"/>
                  </a:lnTo>
                  <a:lnTo>
                    <a:pt x="4" y="28"/>
                  </a:lnTo>
                  <a:lnTo>
                    <a:pt x="6" y="13"/>
                  </a:lnTo>
                  <a:lnTo>
                    <a:pt x="6" y="10"/>
                  </a:lnTo>
                  <a:lnTo>
                    <a:pt x="8" y="10"/>
                  </a:lnTo>
                  <a:lnTo>
                    <a:pt x="11" y="12"/>
                  </a:lnTo>
                  <a:lnTo>
                    <a:pt x="18" y="0"/>
                  </a:lnTo>
                  <a:lnTo>
                    <a:pt x="22" y="0"/>
                  </a:lnTo>
                  <a:lnTo>
                    <a:pt x="21" y="3"/>
                  </a:lnTo>
                  <a:lnTo>
                    <a:pt x="24" y="3"/>
                  </a:lnTo>
                  <a:lnTo>
                    <a:pt x="23" y="8"/>
                  </a:lnTo>
                  <a:lnTo>
                    <a:pt x="20" y="16"/>
                  </a:lnTo>
                  <a:lnTo>
                    <a:pt x="20" y="19"/>
                  </a:lnTo>
                  <a:lnTo>
                    <a:pt x="18" y="26"/>
                  </a:lnTo>
                  <a:lnTo>
                    <a:pt x="19" y="28"/>
                  </a:lnTo>
                  <a:lnTo>
                    <a:pt x="16" y="38"/>
                  </a:lnTo>
                  <a:lnTo>
                    <a:pt x="12" y="43"/>
                  </a:lnTo>
                  <a:lnTo>
                    <a:pt x="8" y="43"/>
                  </a:lnTo>
                  <a:lnTo>
                    <a:pt x="5" y="50"/>
                  </a:lnTo>
                  <a:lnTo>
                    <a:pt x="5" y="5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8" name="Freeform 27">
              <a:extLst>
                <a:ext uri="{FF2B5EF4-FFF2-40B4-BE49-F238E27FC236}">
                  <a16:creationId xmlns:a16="http://schemas.microsoft.com/office/drawing/2014/main" id="{069CC80D-B8A7-5840-E2FB-B11EF44B4C92}"/>
                </a:ext>
              </a:extLst>
            </p:cNvPr>
            <p:cNvSpPr>
              <a:spLocks/>
            </p:cNvSpPr>
            <p:nvPr/>
          </p:nvSpPr>
          <p:spPr bwMode="auto">
            <a:xfrm>
              <a:off x="5896609" y="4706424"/>
              <a:ext cx="333302" cy="395197"/>
            </a:xfrm>
            <a:custGeom>
              <a:avLst/>
              <a:gdLst>
                <a:gd name="T0" fmla="*/ 202 w 210"/>
                <a:gd name="T1" fmla="*/ 198 h 249"/>
                <a:gd name="T2" fmla="*/ 202 w 210"/>
                <a:gd name="T3" fmla="*/ 192 h 249"/>
                <a:gd name="T4" fmla="*/ 185 w 210"/>
                <a:gd name="T5" fmla="*/ 182 h 249"/>
                <a:gd name="T6" fmla="*/ 170 w 210"/>
                <a:gd name="T7" fmla="*/ 182 h 249"/>
                <a:gd name="T8" fmla="*/ 142 w 210"/>
                <a:gd name="T9" fmla="*/ 188 h 249"/>
                <a:gd name="T10" fmla="*/ 136 w 210"/>
                <a:gd name="T11" fmla="*/ 204 h 249"/>
                <a:gd name="T12" fmla="*/ 136 w 210"/>
                <a:gd name="T13" fmla="*/ 214 h 249"/>
                <a:gd name="T14" fmla="*/ 131 w 210"/>
                <a:gd name="T15" fmla="*/ 237 h 249"/>
                <a:gd name="T16" fmla="*/ 128 w 210"/>
                <a:gd name="T17" fmla="*/ 233 h 249"/>
                <a:gd name="T18" fmla="*/ 110 w 210"/>
                <a:gd name="T19" fmla="*/ 232 h 249"/>
                <a:gd name="T20" fmla="*/ 105 w 210"/>
                <a:gd name="T21" fmla="*/ 248 h 249"/>
                <a:gd name="T22" fmla="*/ 94 w 210"/>
                <a:gd name="T23" fmla="*/ 234 h 249"/>
                <a:gd name="T24" fmla="*/ 72 w 210"/>
                <a:gd name="T25" fmla="*/ 229 h 249"/>
                <a:gd name="T26" fmla="*/ 60 w 210"/>
                <a:gd name="T27" fmla="*/ 246 h 249"/>
                <a:gd name="T28" fmla="*/ 48 w 210"/>
                <a:gd name="T29" fmla="*/ 249 h 249"/>
                <a:gd name="T30" fmla="*/ 39 w 210"/>
                <a:gd name="T31" fmla="*/ 223 h 249"/>
                <a:gd name="T32" fmla="*/ 28 w 210"/>
                <a:gd name="T33" fmla="*/ 201 h 249"/>
                <a:gd name="T34" fmla="*/ 31 w 210"/>
                <a:gd name="T35" fmla="*/ 183 h 249"/>
                <a:gd name="T36" fmla="*/ 22 w 210"/>
                <a:gd name="T37" fmla="*/ 175 h 249"/>
                <a:gd name="T38" fmla="*/ 19 w 210"/>
                <a:gd name="T39" fmla="*/ 161 h 249"/>
                <a:gd name="T40" fmla="*/ 9 w 210"/>
                <a:gd name="T41" fmla="*/ 149 h 249"/>
                <a:gd name="T42" fmla="*/ 17 w 210"/>
                <a:gd name="T43" fmla="*/ 128 h 249"/>
                <a:gd name="T44" fmla="*/ 9 w 210"/>
                <a:gd name="T45" fmla="*/ 112 h 249"/>
                <a:gd name="T46" fmla="*/ 12 w 210"/>
                <a:gd name="T47" fmla="*/ 106 h 249"/>
                <a:gd name="T48" fmla="*/ 8 w 210"/>
                <a:gd name="T49" fmla="*/ 98 h 249"/>
                <a:gd name="T50" fmla="*/ 14 w 210"/>
                <a:gd name="T51" fmla="*/ 89 h 249"/>
                <a:gd name="T52" fmla="*/ 13 w 210"/>
                <a:gd name="T53" fmla="*/ 73 h 249"/>
                <a:gd name="T54" fmla="*/ 13 w 210"/>
                <a:gd name="T55" fmla="*/ 59 h 249"/>
                <a:gd name="T56" fmla="*/ 16 w 210"/>
                <a:gd name="T57" fmla="*/ 53 h 249"/>
                <a:gd name="T58" fmla="*/ 0 w 210"/>
                <a:gd name="T59" fmla="*/ 22 h 249"/>
                <a:gd name="T60" fmla="*/ 13 w 210"/>
                <a:gd name="T61" fmla="*/ 24 h 249"/>
                <a:gd name="T62" fmla="*/ 22 w 210"/>
                <a:gd name="T63" fmla="*/ 23 h 249"/>
                <a:gd name="T64" fmla="*/ 25 w 210"/>
                <a:gd name="T65" fmla="*/ 17 h 249"/>
                <a:gd name="T66" fmla="*/ 39 w 210"/>
                <a:gd name="T67" fmla="*/ 10 h 249"/>
                <a:gd name="T68" fmla="*/ 48 w 210"/>
                <a:gd name="T69" fmla="*/ 3 h 249"/>
                <a:gd name="T70" fmla="*/ 69 w 210"/>
                <a:gd name="T71" fmla="*/ 0 h 249"/>
                <a:gd name="T72" fmla="*/ 68 w 210"/>
                <a:gd name="T73" fmla="*/ 14 h 249"/>
                <a:gd name="T74" fmla="*/ 70 w 210"/>
                <a:gd name="T75" fmla="*/ 21 h 249"/>
                <a:gd name="T76" fmla="*/ 70 w 210"/>
                <a:gd name="T77" fmla="*/ 34 h 249"/>
                <a:gd name="T78" fmla="*/ 89 w 210"/>
                <a:gd name="T79" fmla="*/ 51 h 249"/>
                <a:gd name="T80" fmla="*/ 107 w 210"/>
                <a:gd name="T81" fmla="*/ 54 h 249"/>
                <a:gd name="T82" fmla="*/ 115 w 210"/>
                <a:gd name="T83" fmla="*/ 61 h 249"/>
                <a:gd name="T84" fmla="*/ 126 w 210"/>
                <a:gd name="T85" fmla="*/ 65 h 249"/>
                <a:gd name="T86" fmla="*/ 133 w 210"/>
                <a:gd name="T87" fmla="*/ 71 h 249"/>
                <a:gd name="T88" fmla="*/ 144 w 210"/>
                <a:gd name="T89" fmla="*/ 71 h 249"/>
                <a:gd name="T90" fmla="*/ 154 w 210"/>
                <a:gd name="T91" fmla="*/ 76 h 249"/>
                <a:gd name="T92" fmla="*/ 156 w 210"/>
                <a:gd name="T93" fmla="*/ 87 h 249"/>
                <a:gd name="T94" fmla="*/ 159 w 210"/>
                <a:gd name="T95" fmla="*/ 93 h 249"/>
                <a:gd name="T96" fmla="*/ 160 w 210"/>
                <a:gd name="T97" fmla="*/ 100 h 249"/>
                <a:gd name="T98" fmla="*/ 155 w 210"/>
                <a:gd name="T99" fmla="*/ 101 h 249"/>
                <a:gd name="T100" fmla="*/ 163 w 210"/>
                <a:gd name="T101" fmla="*/ 123 h 249"/>
                <a:gd name="T102" fmla="*/ 195 w 210"/>
                <a:gd name="T103" fmla="*/ 124 h 249"/>
                <a:gd name="T104" fmla="*/ 193 w 210"/>
                <a:gd name="T105" fmla="*/ 135 h 249"/>
                <a:gd name="T106" fmla="*/ 196 w 210"/>
                <a:gd name="T107" fmla="*/ 143 h 249"/>
                <a:gd name="T108" fmla="*/ 205 w 210"/>
                <a:gd name="T109" fmla="*/ 148 h 249"/>
                <a:gd name="T110" fmla="*/ 210 w 210"/>
                <a:gd name="T111" fmla="*/ 160 h 249"/>
                <a:gd name="T112" fmla="*/ 208 w 210"/>
                <a:gd name="T113" fmla="*/ 174 h 249"/>
                <a:gd name="T114" fmla="*/ 204 w 210"/>
                <a:gd name="T115" fmla="*/ 183 h 249"/>
                <a:gd name="T116" fmla="*/ 207 w 210"/>
                <a:gd name="T117" fmla="*/ 194 h 249"/>
                <a:gd name="T118" fmla="*/ 202 w 210"/>
                <a:gd name="T119" fmla="*/ 198 h 249"/>
                <a:gd name="T120" fmla="*/ 202 w 210"/>
                <a:gd name="T121" fmla="*/ 19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 h="249">
                  <a:moveTo>
                    <a:pt x="202" y="198"/>
                  </a:moveTo>
                  <a:lnTo>
                    <a:pt x="202" y="192"/>
                  </a:lnTo>
                  <a:lnTo>
                    <a:pt x="185" y="182"/>
                  </a:lnTo>
                  <a:lnTo>
                    <a:pt x="170" y="182"/>
                  </a:lnTo>
                  <a:lnTo>
                    <a:pt x="142" y="188"/>
                  </a:lnTo>
                  <a:lnTo>
                    <a:pt x="136" y="204"/>
                  </a:lnTo>
                  <a:lnTo>
                    <a:pt x="136" y="214"/>
                  </a:lnTo>
                  <a:lnTo>
                    <a:pt x="131" y="237"/>
                  </a:lnTo>
                  <a:lnTo>
                    <a:pt x="128" y="233"/>
                  </a:lnTo>
                  <a:lnTo>
                    <a:pt x="110" y="232"/>
                  </a:lnTo>
                  <a:lnTo>
                    <a:pt x="105" y="248"/>
                  </a:lnTo>
                  <a:lnTo>
                    <a:pt x="94" y="234"/>
                  </a:lnTo>
                  <a:lnTo>
                    <a:pt x="72" y="229"/>
                  </a:lnTo>
                  <a:lnTo>
                    <a:pt x="60" y="246"/>
                  </a:lnTo>
                  <a:lnTo>
                    <a:pt x="48" y="249"/>
                  </a:lnTo>
                  <a:lnTo>
                    <a:pt x="39" y="223"/>
                  </a:lnTo>
                  <a:lnTo>
                    <a:pt x="28" y="201"/>
                  </a:lnTo>
                  <a:lnTo>
                    <a:pt x="31" y="183"/>
                  </a:lnTo>
                  <a:lnTo>
                    <a:pt x="22" y="175"/>
                  </a:lnTo>
                  <a:lnTo>
                    <a:pt x="19" y="161"/>
                  </a:lnTo>
                  <a:lnTo>
                    <a:pt x="9" y="149"/>
                  </a:lnTo>
                  <a:lnTo>
                    <a:pt x="17" y="128"/>
                  </a:lnTo>
                  <a:lnTo>
                    <a:pt x="9" y="112"/>
                  </a:lnTo>
                  <a:lnTo>
                    <a:pt x="12" y="106"/>
                  </a:lnTo>
                  <a:lnTo>
                    <a:pt x="8" y="98"/>
                  </a:lnTo>
                  <a:lnTo>
                    <a:pt x="14" y="89"/>
                  </a:lnTo>
                  <a:lnTo>
                    <a:pt x="13" y="73"/>
                  </a:lnTo>
                  <a:lnTo>
                    <a:pt x="13" y="59"/>
                  </a:lnTo>
                  <a:lnTo>
                    <a:pt x="16" y="53"/>
                  </a:lnTo>
                  <a:lnTo>
                    <a:pt x="0" y="22"/>
                  </a:lnTo>
                  <a:lnTo>
                    <a:pt x="13" y="24"/>
                  </a:lnTo>
                  <a:lnTo>
                    <a:pt x="22" y="23"/>
                  </a:lnTo>
                  <a:lnTo>
                    <a:pt x="25" y="17"/>
                  </a:lnTo>
                  <a:lnTo>
                    <a:pt x="39" y="10"/>
                  </a:lnTo>
                  <a:lnTo>
                    <a:pt x="48" y="3"/>
                  </a:lnTo>
                  <a:lnTo>
                    <a:pt x="69" y="0"/>
                  </a:lnTo>
                  <a:lnTo>
                    <a:pt x="68" y="14"/>
                  </a:lnTo>
                  <a:lnTo>
                    <a:pt x="70" y="21"/>
                  </a:lnTo>
                  <a:lnTo>
                    <a:pt x="70" y="34"/>
                  </a:lnTo>
                  <a:lnTo>
                    <a:pt x="89" y="51"/>
                  </a:lnTo>
                  <a:lnTo>
                    <a:pt x="107" y="54"/>
                  </a:lnTo>
                  <a:lnTo>
                    <a:pt x="115" y="61"/>
                  </a:lnTo>
                  <a:lnTo>
                    <a:pt x="126" y="65"/>
                  </a:lnTo>
                  <a:lnTo>
                    <a:pt x="133" y="71"/>
                  </a:lnTo>
                  <a:lnTo>
                    <a:pt x="144" y="71"/>
                  </a:lnTo>
                  <a:lnTo>
                    <a:pt x="154" y="76"/>
                  </a:lnTo>
                  <a:lnTo>
                    <a:pt x="156" y="87"/>
                  </a:lnTo>
                  <a:lnTo>
                    <a:pt x="159" y="93"/>
                  </a:lnTo>
                  <a:lnTo>
                    <a:pt x="160" y="100"/>
                  </a:lnTo>
                  <a:lnTo>
                    <a:pt x="155" y="101"/>
                  </a:lnTo>
                  <a:lnTo>
                    <a:pt x="163" y="123"/>
                  </a:lnTo>
                  <a:lnTo>
                    <a:pt x="195" y="124"/>
                  </a:lnTo>
                  <a:lnTo>
                    <a:pt x="193" y="135"/>
                  </a:lnTo>
                  <a:lnTo>
                    <a:pt x="196" y="143"/>
                  </a:lnTo>
                  <a:lnTo>
                    <a:pt x="205" y="148"/>
                  </a:lnTo>
                  <a:lnTo>
                    <a:pt x="210" y="160"/>
                  </a:lnTo>
                  <a:lnTo>
                    <a:pt x="208" y="174"/>
                  </a:lnTo>
                  <a:lnTo>
                    <a:pt x="204" y="183"/>
                  </a:lnTo>
                  <a:lnTo>
                    <a:pt x="207" y="194"/>
                  </a:lnTo>
                  <a:lnTo>
                    <a:pt x="202" y="198"/>
                  </a:lnTo>
                  <a:lnTo>
                    <a:pt x="202" y="19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29" name="Freeform 28">
              <a:extLst>
                <a:ext uri="{FF2B5EF4-FFF2-40B4-BE49-F238E27FC236}">
                  <a16:creationId xmlns:a16="http://schemas.microsoft.com/office/drawing/2014/main" id="{02FB0294-3448-34C5-583D-B747976343E8}"/>
                </a:ext>
              </a:extLst>
            </p:cNvPr>
            <p:cNvSpPr>
              <a:spLocks/>
            </p:cNvSpPr>
            <p:nvPr/>
          </p:nvSpPr>
          <p:spPr bwMode="auto">
            <a:xfrm>
              <a:off x="5772810" y="4254089"/>
              <a:ext cx="1044348" cy="1176069"/>
            </a:xfrm>
            <a:custGeom>
              <a:avLst/>
              <a:gdLst>
                <a:gd name="T0" fmla="*/ 298 w 658"/>
                <a:gd name="T1" fmla="*/ 57 h 741"/>
                <a:gd name="T2" fmla="*/ 324 w 658"/>
                <a:gd name="T3" fmla="*/ 55 h 741"/>
                <a:gd name="T4" fmla="*/ 342 w 658"/>
                <a:gd name="T5" fmla="*/ 60 h 741"/>
                <a:gd name="T6" fmla="*/ 373 w 658"/>
                <a:gd name="T7" fmla="*/ 20 h 741"/>
                <a:gd name="T8" fmla="*/ 400 w 658"/>
                <a:gd name="T9" fmla="*/ 66 h 741"/>
                <a:gd name="T10" fmla="*/ 423 w 658"/>
                <a:gd name="T11" fmla="*/ 103 h 741"/>
                <a:gd name="T12" fmla="*/ 485 w 658"/>
                <a:gd name="T13" fmla="*/ 128 h 741"/>
                <a:gd name="T14" fmla="*/ 543 w 658"/>
                <a:gd name="T15" fmla="*/ 154 h 741"/>
                <a:gd name="T16" fmla="*/ 628 w 658"/>
                <a:gd name="T17" fmla="*/ 196 h 741"/>
                <a:gd name="T18" fmla="*/ 658 w 658"/>
                <a:gd name="T19" fmla="*/ 239 h 741"/>
                <a:gd name="T20" fmla="*/ 610 w 658"/>
                <a:gd name="T21" fmla="*/ 331 h 741"/>
                <a:gd name="T22" fmla="*/ 593 w 658"/>
                <a:gd name="T23" fmla="*/ 397 h 741"/>
                <a:gd name="T24" fmla="*/ 583 w 658"/>
                <a:gd name="T25" fmla="*/ 472 h 741"/>
                <a:gd name="T26" fmla="*/ 550 w 658"/>
                <a:gd name="T27" fmla="*/ 536 h 741"/>
                <a:gd name="T28" fmla="*/ 479 w 658"/>
                <a:gd name="T29" fmla="*/ 557 h 741"/>
                <a:gd name="T30" fmla="*/ 451 w 658"/>
                <a:gd name="T31" fmla="*/ 616 h 741"/>
                <a:gd name="T32" fmla="*/ 425 w 658"/>
                <a:gd name="T33" fmla="*/ 688 h 741"/>
                <a:gd name="T34" fmla="*/ 391 w 658"/>
                <a:gd name="T35" fmla="*/ 741 h 741"/>
                <a:gd name="T36" fmla="*/ 364 w 658"/>
                <a:gd name="T37" fmla="*/ 698 h 741"/>
                <a:gd name="T38" fmla="*/ 311 w 658"/>
                <a:gd name="T39" fmla="*/ 674 h 741"/>
                <a:gd name="T40" fmla="*/ 367 w 658"/>
                <a:gd name="T41" fmla="*/ 611 h 741"/>
                <a:gd name="T42" fmla="*/ 351 w 658"/>
                <a:gd name="T43" fmla="*/ 578 h 741"/>
                <a:gd name="T44" fmla="*/ 338 w 658"/>
                <a:gd name="T45" fmla="*/ 556 h 741"/>
                <a:gd name="T46" fmla="*/ 323 w 658"/>
                <a:gd name="T47" fmla="*/ 525 h 741"/>
                <a:gd name="T48" fmla="*/ 286 w 658"/>
                <a:gd name="T49" fmla="*/ 494 h 741"/>
                <a:gd name="T50" fmla="*/ 286 w 658"/>
                <a:gd name="T51" fmla="*/ 459 h 741"/>
                <a:gd name="T52" fmla="*/ 271 w 658"/>
                <a:gd name="T53" fmla="*/ 420 h 741"/>
                <a:gd name="T54" fmla="*/ 238 w 658"/>
                <a:gd name="T55" fmla="*/ 385 h 741"/>
                <a:gd name="T56" fmla="*/ 222 w 658"/>
                <a:gd name="T57" fmla="*/ 356 h 741"/>
                <a:gd name="T58" fmla="*/ 185 w 658"/>
                <a:gd name="T59" fmla="*/ 339 h 741"/>
                <a:gd name="T60" fmla="*/ 146 w 658"/>
                <a:gd name="T61" fmla="*/ 299 h 741"/>
                <a:gd name="T62" fmla="*/ 103 w 658"/>
                <a:gd name="T63" fmla="*/ 302 h 741"/>
                <a:gd name="T64" fmla="*/ 69 w 658"/>
                <a:gd name="T65" fmla="*/ 311 h 741"/>
                <a:gd name="T66" fmla="*/ 33 w 658"/>
                <a:gd name="T67" fmla="*/ 291 h 741"/>
                <a:gd name="T68" fmla="*/ 8 w 658"/>
                <a:gd name="T69" fmla="*/ 259 h 741"/>
                <a:gd name="T70" fmla="*/ 14 w 658"/>
                <a:gd name="T71" fmla="*/ 225 h 741"/>
                <a:gd name="T72" fmla="*/ 36 w 658"/>
                <a:gd name="T73" fmla="*/ 186 h 741"/>
                <a:gd name="T74" fmla="*/ 74 w 658"/>
                <a:gd name="T75" fmla="*/ 128 h 741"/>
                <a:gd name="T76" fmla="*/ 64 w 658"/>
                <a:gd name="T77" fmla="*/ 88 h 741"/>
                <a:gd name="T78" fmla="*/ 67 w 658"/>
                <a:gd name="T79" fmla="*/ 78 h 741"/>
                <a:gd name="T80" fmla="*/ 110 w 658"/>
                <a:gd name="T81" fmla="*/ 66 h 741"/>
                <a:gd name="T82" fmla="*/ 139 w 658"/>
                <a:gd name="T83" fmla="*/ 84 h 741"/>
                <a:gd name="T84" fmla="*/ 163 w 658"/>
                <a:gd name="T85" fmla="*/ 62 h 741"/>
                <a:gd name="T86" fmla="*/ 159 w 658"/>
                <a:gd name="T87" fmla="*/ 40 h 741"/>
                <a:gd name="T88" fmla="*/ 168 w 658"/>
                <a:gd name="T89" fmla="*/ 22 h 741"/>
                <a:gd name="T90" fmla="*/ 217 w 658"/>
                <a:gd name="T91" fmla="*/ 13 h 741"/>
                <a:gd name="T92" fmla="*/ 234 w 658"/>
                <a:gd name="T93" fmla="*/ 3 h 741"/>
                <a:gd name="T94" fmla="*/ 236 w 658"/>
                <a:gd name="T95" fmla="*/ 31 h 741"/>
                <a:gd name="T96" fmla="*/ 248 w 658"/>
                <a:gd name="T97" fmla="*/ 74 h 741"/>
                <a:gd name="T98" fmla="*/ 271 w 658"/>
                <a:gd name="T99" fmla="*/ 67 h 741"/>
                <a:gd name="T100" fmla="*/ 290 w 658"/>
                <a:gd name="T101" fmla="*/ 6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8" h="741">
                  <a:moveTo>
                    <a:pt x="290" y="62"/>
                  </a:moveTo>
                  <a:lnTo>
                    <a:pt x="300" y="65"/>
                  </a:lnTo>
                  <a:lnTo>
                    <a:pt x="301" y="60"/>
                  </a:lnTo>
                  <a:lnTo>
                    <a:pt x="298" y="57"/>
                  </a:lnTo>
                  <a:lnTo>
                    <a:pt x="300" y="51"/>
                  </a:lnTo>
                  <a:lnTo>
                    <a:pt x="307" y="53"/>
                  </a:lnTo>
                  <a:lnTo>
                    <a:pt x="314" y="51"/>
                  </a:lnTo>
                  <a:lnTo>
                    <a:pt x="324" y="55"/>
                  </a:lnTo>
                  <a:lnTo>
                    <a:pt x="331" y="59"/>
                  </a:lnTo>
                  <a:lnTo>
                    <a:pt x="337" y="54"/>
                  </a:lnTo>
                  <a:lnTo>
                    <a:pt x="340" y="54"/>
                  </a:lnTo>
                  <a:lnTo>
                    <a:pt x="342" y="60"/>
                  </a:lnTo>
                  <a:lnTo>
                    <a:pt x="351" y="59"/>
                  </a:lnTo>
                  <a:lnTo>
                    <a:pt x="357" y="51"/>
                  </a:lnTo>
                  <a:lnTo>
                    <a:pt x="362" y="37"/>
                  </a:lnTo>
                  <a:lnTo>
                    <a:pt x="373" y="20"/>
                  </a:lnTo>
                  <a:lnTo>
                    <a:pt x="379" y="19"/>
                  </a:lnTo>
                  <a:lnTo>
                    <a:pt x="382" y="30"/>
                  </a:lnTo>
                  <a:lnTo>
                    <a:pt x="391" y="62"/>
                  </a:lnTo>
                  <a:lnTo>
                    <a:pt x="400" y="66"/>
                  </a:lnTo>
                  <a:lnTo>
                    <a:pt x="401" y="79"/>
                  </a:lnTo>
                  <a:lnTo>
                    <a:pt x="388" y="95"/>
                  </a:lnTo>
                  <a:lnTo>
                    <a:pt x="393" y="100"/>
                  </a:lnTo>
                  <a:lnTo>
                    <a:pt x="423" y="103"/>
                  </a:lnTo>
                  <a:lnTo>
                    <a:pt x="424" y="122"/>
                  </a:lnTo>
                  <a:lnTo>
                    <a:pt x="436" y="110"/>
                  </a:lnTo>
                  <a:lnTo>
                    <a:pt x="457" y="117"/>
                  </a:lnTo>
                  <a:lnTo>
                    <a:pt x="485" y="128"/>
                  </a:lnTo>
                  <a:lnTo>
                    <a:pt x="493" y="140"/>
                  </a:lnTo>
                  <a:lnTo>
                    <a:pt x="491" y="150"/>
                  </a:lnTo>
                  <a:lnTo>
                    <a:pt x="511" y="144"/>
                  </a:lnTo>
                  <a:lnTo>
                    <a:pt x="543" y="154"/>
                  </a:lnTo>
                  <a:lnTo>
                    <a:pt x="568" y="154"/>
                  </a:lnTo>
                  <a:lnTo>
                    <a:pt x="593" y="169"/>
                  </a:lnTo>
                  <a:lnTo>
                    <a:pt x="615" y="191"/>
                  </a:lnTo>
                  <a:lnTo>
                    <a:pt x="628" y="196"/>
                  </a:lnTo>
                  <a:lnTo>
                    <a:pt x="642" y="197"/>
                  </a:lnTo>
                  <a:lnTo>
                    <a:pt x="649" y="203"/>
                  </a:lnTo>
                  <a:lnTo>
                    <a:pt x="655" y="227"/>
                  </a:lnTo>
                  <a:lnTo>
                    <a:pt x="658" y="239"/>
                  </a:lnTo>
                  <a:lnTo>
                    <a:pt x="652" y="270"/>
                  </a:lnTo>
                  <a:lnTo>
                    <a:pt x="644" y="282"/>
                  </a:lnTo>
                  <a:lnTo>
                    <a:pt x="621" y="309"/>
                  </a:lnTo>
                  <a:lnTo>
                    <a:pt x="610" y="331"/>
                  </a:lnTo>
                  <a:lnTo>
                    <a:pt x="599" y="347"/>
                  </a:lnTo>
                  <a:lnTo>
                    <a:pt x="595" y="348"/>
                  </a:lnTo>
                  <a:lnTo>
                    <a:pt x="591" y="362"/>
                  </a:lnTo>
                  <a:lnTo>
                    <a:pt x="593" y="397"/>
                  </a:lnTo>
                  <a:lnTo>
                    <a:pt x="590" y="426"/>
                  </a:lnTo>
                  <a:lnTo>
                    <a:pt x="590" y="439"/>
                  </a:lnTo>
                  <a:lnTo>
                    <a:pt x="585" y="446"/>
                  </a:lnTo>
                  <a:lnTo>
                    <a:pt x="583" y="472"/>
                  </a:lnTo>
                  <a:lnTo>
                    <a:pt x="568" y="496"/>
                  </a:lnTo>
                  <a:lnTo>
                    <a:pt x="566" y="516"/>
                  </a:lnTo>
                  <a:lnTo>
                    <a:pt x="553" y="525"/>
                  </a:lnTo>
                  <a:lnTo>
                    <a:pt x="550" y="536"/>
                  </a:lnTo>
                  <a:lnTo>
                    <a:pt x="533" y="536"/>
                  </a:lnTo>
                  <a:lnTo>
                    <a:pt x="508" y="543"/>
                  </a:lnTo>
                  <a:lnTo>
                    <a:pt x="496" y="551"/>
                  </a:lnTo>
                  <a:lnTo>
                    <a:pt x="479" y="557"/>
                  </a:lnTo>
                  <a:lnTo>
                    <a:pt x="461" y="572"/>
                  </a:lnTo>
                  <a:lnTo>
                    <a:pt x="448" y="591"/>
                  </a:lnTo>
                  <a:lnTo>
                    <a:pt x="448" y="605"/>
                  </a:lnTo>
                  <a:lnTo>
                    <a:pt x="451" y="616"/>
                  </a:lnTo>
                  <a:lnTo>
                    <a:pt x="451" y="635"/>
                  </a:lnTo>
                  <a:lnTo>
                    <a:pt x="448" y="645"/>
                  </a:lnTo>
                  <a:lnTo>
                    <a:pt x="438" y="655"/>
                  </a:lnTo>
                  <a:lnTo>
                    <a:pt x="425" y="688"/>
                  </a:lnTo>
                  <a:lnTo>
                    <a:pt x="413" y="703"/>
                  </a:lnTo>
                  <a:lnTo>
                    <a:pt x="403" y="713"/>
                  </a:lnTo>
                  <a:lnTo>
                    <a:pt x="399" y="731"/>
                  </a:lnTo>
                  <a:lnTo>
                    <a:pt x="391" y="741"/>
                  </a:lnTo>
                  <a:lnTo>
                    <a:pt x="384" y="731"/>
                  </a:lnTo>
                  <a:lnTo>
                    <a:pt x="390" y="722"/>
                  </a:lnTo>
                  <a:lnTo>
                    <a:pt x="378" y="708"/>
                  </a:lnTo>
                  <a:lnTo>
                    <a:pt x="364" y="698"/>
                  </a:lnTo>
                  <a:lnTo>
                    <a:pt x="345" y="686"/>
                  </a:lnTo>
                  <a:lnTo>
                    <a:pt x="339" y="686"/>
                  </a:lnTo>
                  <a:lnTo>
                    <a:pt x="321" y="671"/>
                  </a:lnTo>
                  <a:lnTo>
                    <a:pt x="311" y="674"/>
                  </a:lnTo>
                  <a:lnTo>
                    <a:pt x="329" y="648"/>
                  </a:lnTo>
                  <a:lnTo>
                    <a:pt x="345" y="629"/>
                  </a:lnTo>
                  <a:lnTo>
                    <a:pt x="354" y="622"/>
                  </a:lnTo>
                  <a:lnTo>
                    <a:pt x="367" y="611"/>
                  </a:lnTo>
                  <a:lnTo>
                    <a:pt x="365" y="596"/>
                  </a:lnTo>
                  <a:lnTo>
                    <a:pt x="356" y="585"/>
                  </a:lnTo>
                  <a:lnTo>
                    <a:pt x="348" y="588"/>
                  </a:lnTo>
                  <a:lnTo>
                    <a:pt x="351" y="578"/>
                  </a:lnTo>
                  <a:lnTo>
                    <a:pt x="351" y="566"/>
                  </a:lnTo>
                  <a:lnTo>
                    <a:pt x="351" y="556"/>
                  </a:lnTo>
                  <a:lnTo>
                    <a:pt x="344" y="553"/>
                  </a:lnTo>
                  <a:lnTo>
                    <a:pt x="338" y="556"/>
                  </a:lnTo>
                  <a:lnTo>
                    <a:pt x="332" y="554"/>
                  </a:lnTo>
                  <a:lnTo>
                    <a:pt x="330" y="548"/>
                  </a:lnTo>
                  <a:lnTo>
                    <a:pt x="326" y="530"/>
                  </a:lnTo>
                  <a:lnTo>
                    <a:pt x="323" y="525"/>
                  </a:lnTo>
                  <a:lnTo>
                    <a:pt x="311" y="519"/>
                  </a:lnTo>
                  <a:lnTo>
                    <a:pt x="305" y="523"/>
                  </a:lnTo>
                  <a:lnTo>
                    <a:pt x="288" y="519"/>
                  </a:lnTo>
                  <a:lnTo>
                    <a:pt x="286" y="494"/>
                  </a:lnTo>
                  <a:lnTo>
                    <a:pt x="280" y="483"/>
                  </a:lnTo>
                  <a:lnTo>
                    <a:pt x="285" y="479"/>
                  </a:lnTo>
                  <a:lnTo>
                    <a:pt x="282" y="468"/>
                  </a:lnTo>
                  <a:lnTo>
                    <a:pt x="286" y="459"/>
                  </a:lnTo>
                  <a:lnTo>
                    <a:pt x="288" y="445"/>
                  </a:lnTo>
                  <a:lnTo>
                    <a:pt x="283" y="433"/>
                  </a:lnTo>
                  <a:lnTo>
                    <a:pt x="274" y="428"/>
                  </a:lnTo>
                  <a:lnTo>
                    <a:pt x="271" y="420"/>
                  </a:lnTo>
                  <a:lnTo>
                    <a:pt x="273" y="409"/>
                  </a:lnTo>
                  <a:lnTo>
                    <a:pt x="241" y="408"/>
                  </a:lnTo>
                  <a:lnTo>
                    <a:pt x="233" y="386"/>
                  </a:lnTo>
                  <a:lnTo>
                    <a:pt x="238" y="385"/>
                  </a:lnTo>
                  <a:lnTo>
                    <a:pt x="237" y="378"/>
                  </a:lnTo>
                  <a:lnTo>
                    <a:pt x="234" y="372"/>
                  </a:lnTo>
                  <a:lnTo>
                    <a:pt x="232" y="361"/>
                  </a:lnTo>
                  <a:lnTo>
                    <a:pt x="222" y="356"/>
                  </a:lnTo>
                  <a:lnTo>
                    <a:pt x="211" y="356"/>
                  </a:lnTo>
                  <a:lnTo>
                    <a:pt x="204" y="350"/>
                  </a:lnTo>
                  <a:lnTo>
                    <a:pt x="193" y="346"/>
                  </a:lnTo>
                  <a:lnTo>
                    <a:pt x="185" y="339"/>
                  </a:lnTo>
                  <a:lnTo>
                    <a:pt x="167" y="336"/>
                  </a:lnTo>
                  <a:lnTo>
                    <a:pt x="148" y="319"/>
                  </a:lnTo>
                  <a:lnTo>
                    <a:pt x="148" y="306"/>
                  </a:lnTo>
                  <a:lnTo>
                    <a:pt x="146" y="299"/>
                  </a:lnTo>
                  <a:lnTo>
                    <a:pt x="147" y="285"/>
                  </a:lnTo>
                  <a:lnTo>
                    <a:pt x="126" y="288"/>
                  </a:lnTo>
                  <a:lnTo>
                    <a:pt x="117" y="295"/>
                  </a:lnTo>
                  <a:lnTo>
                    <a:pt x="103" y="302"/>
                  </a:lnTo>
                  <a:lnTo>
                    <a:pt x="100" y="308"/>
                  </a:lnTo>
                  <a:lnTo>
                    <a:pt x="91" y="309"/>
                  </a:lnTo>
                  <a:lnTo>
                    <a:pt x="78" y="307"/>
                  </a:lnTo>
                  <a:lnTo>
                    <a:pt x="69" y="311"/>
                  </a:lnTo>
                  <a:lnTo>
                    <a:pt x="61" y="308"/>
                  </a:lnTo>
                  <a:lnTo>
                    <a:pt x="61" y="279"/>
                  </a:lnTo>
                  <a:lnTo>
                    <a:pt x="48" y="291"/>
                  </a:lnTo>
                  <a:lnTo>
                    <a:pt x="33" y="291"/>
                  </a:lnTo>
                  <a:lnTo>
                    <a:pt x="26" y="280"/>
                  </a:lnTo>
                  <a:lnTo>
                    <a:pt x="15" y="279"/>
                  </a:lnTo>
                  <a:lnTo>
                    <a:pt x="18" y="271"/>
                  </a:lnTo>
                  <a:lnTo>
                    <a:pt x="8" y="259"/>
                  </a:lnTo>
                  <a:lnTo>
                    <a:pt x="0" y="242"/>
                  </a:lnTo>
                  <a:lnTo>
                    <a:pt x="5" y="239"/>
                  </a:lnTo>
                  <a:lnTo>
                    <a:pt x="4" y="231"/>
                  </a:lnTo>
                  <a:lnTo>
                    <a:pt x="14" y="225"/>
                  </a:lnTo>
                  <a:lnTo>
                    <a:pt x="12" y="215"/>
                  </a:lnTo>
                  <a:lnTo>
                    <a:pt x="17" y="208"/>
                  </a:lnTo>
                  <a:lnTo>
                    <a:pt x="17" y="199"/>
                  </a:lnTo>
                  <a:lnTo>
                    <a:pt x="36" y="186"/>
                  </a:lnTo>
                  <a:lnTo>
                    <a:pt x="49" y="182"/>
                  </a:lnTo>
                  <a:lnTo>
                    <a:pt x="52" y="179"/>
                  </a:lnTo>
                  <a:lnTo>
                    <a:pt x="67" y="181"/>
                  </a:lnTo>
                  <a:lnTo>
                    <a:pt x="74" y="128"/>
                  </a:lnTo>
                  <a:lnTo>
                    <a:pt x="74" y="120"/>
                  </a:lnTo>
                  <a:lnTo>
                    <a:pt x="71" y="110"/>
                  </a:lnTo>
                  <a:lnTo>
                    <a:pt x="63" y="102"/>
                  </a:lnTo>
                  <a:lnTo>
                    <a:pt x="64" y="88"/>
                  </a:lnTo>
                  <a:lnTo>
                    <a:pt x="73" y="85"/>
                  </a:lnTo>
                  <a:lnTo>
                    <a:pt x="77" y="88"/>
                  </a:lnTo>
                  <a:lnTo>
                    <a:pt x="77" y="80"/>
                  </a:lnTo>
                  <a:lnTo>
                    <a:pt x="67" y="78"/>
                  </a:lnTo>
                  <a:lnTo>
                    <a:pt x="67" y="66"/>
                  </a:lnTo>
                  <a:lnTo>
                    <a:pt x="100" y="67"/>
                  </a:lnTo>
                  <a:lnTo>
                    <a:pt x="106" y="60"/>
                  </a:lnTo>
                  <a:lnTo>
                    <a:pt x="110" y="66"/>
                  </a:lnTo>
                  <a:lnTo>
                    <a:pt x="113" y="77"/>
                  </a:lnTo>
                  <a:lnTo>
                    <a:pt x="117" y="75"/>
                  </a:lnTo>
                  <a:lnTo>
                    <a:pt x="126" y="85"/>
                  </a:lnTo>
                  <a:lnTo>
                    <a:pt x="139" y="84"/>
                  </a:lnTo>
                  <a:lnTo>
                    <a:pt x="142" y="78"/>
                  </a:lnTo>
                  <a:lnTo>
                    <a:pt x="154" y="74"/>
                  </a:lnTo>
                  <a:lnTo>
                    <a:pt x="162" y="71"/>
                  </a:lnTo>
                  <a:lnTo>
                    <a:pt x="163" y="62"/>
                  </a:lnTo>
                  <a:lnTo>
                    <a:pt x="176" y="57"/>
                  </a:lnTo>
                  <a:lnTo>
                    <a:pt x="175" y="53"/>
                  </a:lnTo>
                  <a:lnTo>
                    <a:pt x="160" y="51"/>
                  </a:lnTo>
                  <a:lnTo>
                    <a:pt x="159" y="40"/>
                  </a:lnTo>
                  <a:lnTo>
                    <a:pt x="160" y="27"/>
                  </a:lnTo>
                  <a:lnTo>
                    <a:pt x="152" y="22"/>
                  </a:lnTo>
                  <a:lnTo>
                    <a:pt x="155" y="20"/>
                  </a:lnTo>
                  <a:lnTo>
                    <a:pt x="168" y="22"/>
                  </a:lnTo>
                  <a:lnTo>
                    <a:pt x="181" y="27"/>
                  </a:lnTo>
                  <a:lnTo>
                    <a:pt x="185" y="22"/>
                  </a:lnTo>
                  <a:lnTo>
                    <a:pt x="198" y="20"/>
                  </a:lnTo>
                  <a:lnTo>
                    <a:pt x="217" y="13"/>
                  </a:lnTo>
                  <a:lnTo>
                    <a:pt x="223" y="5"/>
                  </a:lnTo>
                  <a:lnTo>
                    <a:pt x="221" y="0"/>
                  </a:lnTo>
                  <a:lnTo>
                    <a:pt x="230" y="0"/>
                  </a:lnTo>
                  <a:lnTo>
                    <a:pt x="234" y="3"/>
                  </a:lnTo>
                  <a:lnTo>
                    <a:pt x="231" y="12"/>
                  </a:lnTo>
                  <a:lnTo>
                    <a:pt x="237" y="15"/>
                  </a:lnTo>
                  <a:lnTo>
                    <a:pt x="240" y="24"/>
                  </a:lnTo>
                  <a:lnTo>
                    <a:pt x="236" y="31"/>
                  </a:lnTo>
                  <a:lnTo>
                    <a:pt x="233" y="46"/>
                  </a:lnTo>
                  <a:lnTo>
                    <a:pt x="237" y="57"/>
                  </a:lnTo>
                  <a:lnTo>
                    <a:pt x="238" y="65"/>
                  </a:lnTo>
                  <a:lnTo>
                    <a:pt x="248" y="74"/>
                  </a:lnTo>
                  <a:lnTo>
                    <a:pt x="257" y="75"/>
                  </a:lnTo>
                  <a:lnTo>
                    <a:pt x="258" y="71"/>
                  </a:lnTo>
                  <a:lnTo>
                    <a:pt x="264" y="70"/>
                  </a:lnTo>
                  <a:lnTo>
                    <a:pt x="271" y="67"/>
                  </a:lnTo>
                  <a:lnTo>
                    <a:pt x="277" y="62"/>
                  </a:lnTo>
                  <a:lnTo>
                    <a:pt x="286" y="64"/>
                  </a:lnTo>
                  <a:lnTo>
                    <a:pt x="290" y="62"/>
                  </a:lnTo>
                  <a:lnTo>
                    <a:pt x="290" y="6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1" name="Freeform 29">
              <a:extLst>
                <a:ext uri="{FF2B5EF4-FFF2-40B4-BE49-F238E27FC236}">
                  <a16:creationId xmlns:a16="http://schemas.microsoft.com/office/drawing/2014/main" id="{9ADFA819-FE0C-D6E5-89B9-3348E8E94DEA}"/>
                </a:ext>
              </a:extLst>
            </p:cNvPr>
            <p:cNvSpPr>
              <a:spLocks/>
            </p:cNvSpPr>
            <p:nvPr/>
          </p:nvSpPr>
          <p:spPr bwMode="auto">
            <a:xfrm>
              <a:off x="10778695" y="4246153"/>
              <a:ext cx="33330" cy="42852"/>
            </a:xfrm>
            <a:custGeom>
              <a:avLst/>
              <a:gdLst>
                <a:gd name="T0" fmla="*/ 0 w 21"/>
                <a:gd name="T1" fmla="*/ 18 h 27"/>
                <a:gd name="T2" fmla="*/ 7 w 21"/>
                <a:gd name="T3" fmla="*/ 11 h 27"/>
                <a:gd name="T4" fmla="*/ 21 w 21"/>
                <a:gd name="T5" fmla="*/ 0 h 27"/>
                <a:gd name="T6" fmla="*/ 20 w 21"/>
                <a:gd name="T7" fmla="*/ 10 h 27"/>
                <a:gd name="T8" fmla="*/ 20 w 21"/>
                <a:gd name="T9" fmla="*/ 22 h 27"/>
                <a:gd name="T10" fmla="*/ 12 w 21"/>
                <a:gd name="T11" fmla="*/ 22 h 27"/>
                <a:gd name="T12" fmla="*/ 9 w 21"/>
                <a:gd name="T13" fmla="*/ 27 h 27"/>
                <a:gd name="T14" fmla="*/ 0 w 21"/>
                <a:gd name="T15" fmla="*/ 18 h 27"/>
                <a:gd name="T16" fmla="*/ 0 w 21"/>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7">
                  <a:moveTo>
                    <a:pt x="0" y="18"/>
                  </a:moveTo>
                  <a:lnTo>
                    <a:pt x="7" y="11"/>
                  </a:lnTo>
                  <a:lnTo>
                    <a:pt x="21" y="0"/>
                  </a:lnTo>
                  <a:lnTo>
                    <a:pt x="20" y="10"/>
                  </a:lnTo>
                  <a:lnTo>
                    <a:pt x="20" y="22"/>
                  </a:lnTo>
                  <a:lnTo>
                    <a:pt x="12" y="22"/>
                  </a:lnTo>
                  <a:lnTo>
                    <a:pt x="9" y="27"/>
                  </a:lnTo>
                  <a:lnTo>
                    <a:pt x="0" y="18"/>
                  </a:lnTo>
                  <a:lnTo>
                    <a:pt x="0"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3" name="Freeform 30">
              <a:extLst>
                <a:ext uri="{FF2B5EF4-FFF2-40B4-BE49-F238E27FC236}">
                  <a16:creationId xmlns:a16="http://schemas.microsoft.com/office/drawing/2014/main" id="{7BFB5DF3-79E1-0A0D-0744-2D5E3DCF5E7A}"/>
                </a:ext>
              </a:extLst>
            </p:cNvPr>
            <p:cNvSpPr>
              <a:spLocks/>
            </p:cNvSpPr>
            <p:nvPr/>
          </p:nvSpPr>
          <p:spPr bwMode="auto">
            <a:xfrm>
              <a:off x="10029559" y="3557335"/>
              <a:ext cx="87293" cy="47614"/>
            </a:xfrm>
            <a:custGeom>
              <a:avLst/>
              <a:gdLst>
                <a:gd name="T0" fmla="*/ 45 w 55"/>
                <a:gd name="T1" fmla="*/ 10 h 30"/>
                <a:gd name="T2" fmla="*/ 53 w 55"/>
                <a:gd name="T3" fmla="*/ 16 h 30"/>
                <a:gd name="T4" fmla="*/ 55 w 55"/>
                <a:gd name="T5" fmla="*/ 27 h 30"/>
                <a:gd name="T6" fmla="*/ 41 w 55"/>
                <a:gd name="T7" fmla="*/ 28 h 30"/>
                <a:gd name="T8" fmla="*/ 27 w 55"/>
                <a:gd name="T9" fmla="*/ 27 h 30"/>
                <a:gd name="T10" fmla="*/ 18 w 55"/>
                <a:gd name="T11" fmla="*/ 30 h 30"/>
                <a:gd name="T12" fmla="*/ 1 w 55"/>
                <a:gd name="T13" fmla="*/ 22 h 30"/>
                <a:gd name="T14" fmla="*/ 0 w 55"/>
                <a:gd name="T15" fmla="*/ 19 h 30"/>
                <a:gd name="T16" fmla="*/ 8 w 55"/>
                <a:gd name="T17" fmla="*/ 5 h 30"/>
                <a:gd name="T18" fmla="*/ 15 w 55"/>
                <a:gd name="T19" fmla="*/ 0 h 30"/>
                <a:gd name="T20" fmla="*/ 28 w 55"/>
                <a:gd name="T21" fmla="*/ 4 h 30"/>
                <a:gd name="T22" fmla="*/ 37 w 55"/>
                <a:gd name="T23" fmla="*/ 5 h 30"/>
                <a:gd name="T24" fmla="*/ 45 w 55"/>
                <a:gd name="T25" fmla="*/ 10 h 30"/>
                <a:gd name="T26" fmla="*/ 45 w 55"/>
                <a:gd name="T2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0">
                  <a:moveTo>
                    <a:pt x="45" y="10"/>
                  </a:moveTo>
                  <a:lnTo>
                    <a:pt x="53" y="16"/>
                  </a:lnTo>
                  <a:lnTo>
                    <a:pt x="55" y="27"/>
                  </a:lnTo>
                  <a:lnTo>
                    <a:pt x="41" y="28"/>
                  </a:lnTo>
                  <a:lnTo>
                    <a:pt x="27" y="27"/>
                  </a:lnTo>
                  <a:lnTo>
                    <a:pt x="18" y="30"/>
                  </a:lnTo>
                  <a:lnTo>
                    <a:pt x="1" y="22"/>
                  </a:lnTo>
                  <a:lnTo>
                    <a:pt x="0" y="19"/>
                  </a:lnTo>
                  <a:lnTo>
                    <a:pt x="8" y="5"/>
                  </a:lnTo>
                  <a:lnTo>
                    <a:pt x="15" y="0"/>
                  </a:lnTo>
                  <a:lnTo>
                    <a:pt x="28" y="4"/>
                  </a:lnTo>
                  <a:lnTo>
                    <a:pt x="37" y="5"/>
                  </a:lnTo>
                  <a:lnTo>
                    <a:pt x="45" y="10"/>
                  </a:lnTo>
                  <a:lnTo>
                    <a:pt x="45"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4" name="Freeform 31">
              <a:extLst>
                <a:ext uri="{FF2B5EF4-FFF2-40B4-BE49-F238E27FC236}">
                  <a16:creationId xmlns:a16="http://schemas.microsoft.com/office/drawing/2014/main" id="{696769F6-C32E-ABF2-BDFF-F5845E4E6CFA}"/>
                </a:ext>
              </a:extLst>
            </p:cNvPr>
            <p:cNvSpPr>
              <a:spLocks/>
            </p:cNvSpPr>
            <p:nvPr/>
          </p:nvSpPr>
          <p:spPr bwMode="auto">
            <a:xfrm>
              <a:off x="8256707" y="4944495"/>
              <a:ext cx="250771" cy="276163"/>
            </a:xfrm>
            <a:custGeom>
              <a:avLst/>
              <a:gdLst>
                <a:gd name="T0" fmla="*/ 92 w 158"/>
                <a:gd name="T1" fmla="*/ 1 h 174"/>
                <a:gd name="T2" fmla="*/ 98 w 158"/>
                <a:gd name="T3" fmla="*/ 16 h 174"/>
                <a:gd name="T4" fmla="*/ 101 w 158"/>
                <a:gd name="T5" fmla="*/ 20 h 174"/>
                <a:gd name="T6" fmla="*/ 106 w 158"/>
                <a:gd name="T7" fmla="*/ 31 h 174"/>
                <a:gd name="T8" fmla="*/ 124 w 158"/>
                <a:gd name="T9" fmla="*/ 52 h 174"/>
                <a:gd name="T10" fmla="*/ 131 w 158"/>
                <a:gd name="T11" fmla="*/ 54 h 174"/>
                <a:gd name="T12" fmla="*/ 131 w 158"/>
                <a:gd name="T13" fmla="*/ 61 h 174"/>
                <a:gd name="T14" fmla="*/ 135 w 158"/>
                <a:gd name="T15" fmla="*/ 73 h 174"/>
                <a:gd name="T16" fmla="*/ 148 w 158"/>
                <a:gd name="T17" fmla="*/ 76 h 174"/>
                <a:gd name="T18" fmla="*/ 158 w 158"/>
                <a:gd name="T19" fmla="*/ 84 h 174"/>
                <a:gd name="T20" fmla="*/ 134 w 158"/>
                <a:gd name="T21" fmla="*/ 99 h 174"/>
                <a:gd name="T22" fmla="*/ 119 w 158"/>
                <a:gd name="T23" fmla="*/ 113 h 174"/>
                <a:gd name="T24" fmla="*/ 113 w 158"/>
                <a:gd name="T25" fmla="*/ 125 h 174"/>
                <a:gd name="T26" fmla="*/ 107 w 158"/>
                <a:gd name="T27" fmla="*/ 133 h 174"/>
                <a:gd name="T28" fmla="*/ 98 w 158"/>
                <a:gd name="T29" fmla="*/ 134 h 174"/>
                <a:gd name="T30" fmla="*/ 95 w 158"/>
                <a:gd name="T31" fmla="*/ 143 h 174"/>
                <a:gd name="T32" fmla="*/ 93 w 158"/>
                <a:gd name="T33" fmla="*/ 149 h 174"/>
                <a:gd name="T34" fmla="*/ 83 w 158"/>
                <a:gd name="T35" fmla="*/ 153 h 174"/>
                <a:gd name="T36" fmla="*/ 69 w 158"/>
                <a:gd name="T37" fmla="*/ 152 h 174"/>
                <a:gd name="T38" fmla="*/ 62 w 158"/>
                <a:gd name="T39" fmla="*/ 147 h 174"/>
                <a:gd name="T40" fmla="*/ 55 w 158"/>
                <a:gd name="T41" fmla="*/ 144 h 174"/>
                <a:gd name="T42" fmla="*/ 46 w 158"/>
                <a:gd name="T43" fmla="*/ 149 h 174"/>
                <a:gd name="T44" fmla="*/ 42 w 158"/>
                <a:gd name="T45" fmla="*/ 158 h 174"/>
                <a:gd name="T46" fmla="*/ 35 w 158"/>
                <a:gd name="T47" fmla="*/ 164 h 174"/>
                <a:gd name="T48" fmla="*/ 26 w 158"/>
                <a:gd name="T49" fmla="*/ 173 h 174"/>
                <a:gd name="T50" fmla="*/ 14 w 158"/>
                <a:gd name="T51" fmla="*/ 174 h 174"/>
                <a:gd name="T52" fmla="*/ 11 w 158"/>
                <a:gd name="T53" fmla="*/ 167 h 174"/>
                <a:gd name="T54" fmla="*/ 12 w 158"/>
                <a:gd name="T55" fmla="*/ 156 h 174"/>
                <a:gd name="T56" fmla="*/ 3 w 158"/>
                <a:gd name="T57" fmla="*/ 138 h 174"/>
                <a:gd name="T58" fmla="*/ 0 w 158"/>
                <a:gd name="T59" fmla="*/ 135 h 174"/>
                <a:gd name="T60" fmla="*/ 1 w 158"/>
                <a:gd name="T61" fmla="*/ 79 h 174"/>
                <a:gd name="T62" fmla="*/ 18 w 158"/>
                <a:gd name="T63" fmla="*/ 79 h 174"/>
                <a:gd name="T64" fmla="*/ 20 w 158"/>
                <a:gd name="T65" fmla="*/ 11 h 174"/>
                <a:gd name="T66" fmla="*/ 32 w 158"/>
                <a:gd name="T67" fmla="*/ 10 h 174"/>
                <a:gd name="T68" fmla="*/ 58 w 158"/>
                <a:gd name="T69" fmla="*/ 4 h 174"/>
                <a:gd name="T70" fmla="*/ 64 w 158"/>
                <a:gd name="T71" fmla="*/ 12 h 174"/>
                <a:gd name="T72" fmla="*/ 75 w 158"/>
                <a:gd name="T73" fmla="*/ 4 h 174"/>
                <a:gd name="T74" fmla="*/ 80 w 158"/>
                <a:gd name="T75" fmla="*/ 4 h 174"/>
                <a:gd name="T76" fmla="*/ 89 w 158"/>
                <a:gd name="T77" fmla="*/ 0 h 174"/>
                <a:gd name="T78" fmla="*/ 92 w 158"/>
                <a:gd name="T79" fmla="*/ 1 h 174"/>
                <a:gd name="T80" fmla="*/ 92 w 158"/>
                <a:gd name="T81"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74">
                  <a:moveTo>
                    <a:pt x="92" y="1"/>
                  </a:moveTo>
                  <a:lnTo>
                    <a:pt x="98" y="16"/>
                  </a:lnTo>
                  <a:lnTo>
                    <a:pt x="101" y="20"/>
                  </a:lnTo>
                  <a:lnTo>
                    <a:pt x="106" y="31"/>
                  </a:lnTo>
                  <a:lnTo>
                    <a:pt x="124" y="52"/>
                  </a:lnTo>
                  <a:lnTo>
                    <a:pt x="131" y="54"/>
                  </a:lnTo>
                  <a:lnTo>
                    <a:pt x="131" y="61"/>
                  </a:lnTo>
                  <a:lnTo>
                    <a:pt x="135" y="73"/>
                  </a:lnTo>
                  <a:lnTo>
                    <a:pt x="148" y="76"/>
                  </a:lnTo>
                  <a:lnTo>
                    <a:pt x="158" y="84"/>
                  </a:lnTo>
                  <a:lnTo>
                    <a:pt x="134" y="99"/>
                  </a:lnTo>
                  <a:lnTo>
                    <a:pt x="119" y="113"/>
                  </a:lnTo>
                  <a:lnTo>
                    <a:pt x="113" y="125"/>
                  </a:lnTo>
                  <a:lnTo>
                    <a:pt x="107" y="133"/>
                  </a:lnTo>
                  <a:lnTo>
                    <a:pt x="98" y="134"/>
                  </a:lnTo>
                  <a:lnTo>
                    <a:pt x="95" y="143"/>
                  </a:lnTo>
                  <a:lnTo>
                    <a:pt x="93" y="149"/>
                  </a:lnTo>
                  <a:lnTo>
                    <a:pt x="83" y="153"/>
                  </a:lnTo>
                  <a:lnTo>
                    <a:pt x="69" y="152"/>
                  </a:lnTo>
                  <a:lnTo>
                    <a:pt x="62" y="147"/>
                  </a:lnTo>
                  <a:lnTo>
                    <a:pt x="55" y="144"/>
                  </a:lnTo>
                  <a:lnTo>
                    <a:pt x="46" y="149"/>
                  </a:lnTo>
                  <a:lnTo>
                    <a:pt x="42" y="158"/>
                  </a:lnTo>
                  <a:lnTo>
                    <a:pt x="35" y="164"/>
                  </a:lnTo>
                  <a:lnTo>
                    <a:pt x="26" y="173"/>
                  </a:lnTo>
                  <a:lnTo>
                    <a:pt x="14" y="174"/>
                  </a:lnTo>
                  <a:lnTo>
                    <a:pt x="11" y="167"/>
                  </a:lnTo>
                  <a:lnTo>
                    <a:pt x="12" y="156"/>
                  </a:lnTo>
                  <a:lnTo>
                    <a:pt x="3" y="138"/>
                  </a:lnTo>
                  <a:lnTo>
                    <a:pt x="0" y="135"/>
                  </a:lnTo>
                  <a:lnTo>
                    <a:pt x="1" y="79"/>
                  </a:lnTo>
                  <a:lnTo>
                    <a:pt x="18" y="79"/>
                  </a:lnTo>
                  <a:lnTo>
                    <a:pt x="20" y="11"/>
                  </a:lnTo>
                  <a:lnTo>
                    <a:pt x="32" y="10"/>
                  </a:lnTo>
                  <a:lnTo>
                    <a:pt x="58" y="4"/>
                  </a:lnTo>
                  <a:lnTo>
                    <a:pt x="64" y="12"/>
                  </a:lnTo>
                  <a:lnTo>
                    <a:pt x="75" y="4"/>
                  </a:lnTo>
                  <a:lnTo>
                    <a:pt x="80" y="4"/>
                  </a:lnTo>
                  <a:lnTo>
                    <a:pt x="89" y="0"/>
                  </a:lnTo>
                  <a:lnTo>
                    <a:pt x="92" y="1"/>
                  </a:lnTo>
                  <a:lnTo>
                    <a:pt x="9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5" name="Freeform 32">
              <a:extLst>
                <a:ext uri="{FF2B5EF4-FFF2-40B4-BE49-F238E27FC236}">
                  <a16:creationId xmlns:a16="http://schemas.microsoft.com/office/drawing/2014/main" id="{A53DD19C-39FC-4081-DDD4-E8602B7D665F}"/>
                </a:ext>
              </a:extLst>
            </p:cNvPr>
            <p:cNvSpPr>
              <a:spLocks/>
            </p:cNvSpPr>
            <p:nvPr/>
          </p:nvSpPr>
          <p:spPr bwMode="auto">
            <a:xfrm>
              <a:off x="8124974" y="4074742"/>
              <a:ext cx="342825" cy="268226"/>
            </a:xfrm>
            <a:custGeom>
              <a:avLst/>
              <a:gdLst>
                <a:gd name="T0" fmla="*/ 169 w 216"/>
                <a:gd name="T1" fmla="*/ 55 h 169"/>
                <a:gd name="T2" fmla="*/ 178 w 216"/>
                <a:gd name="T3" fmla="*/ 70 h 169"/>
                <a:gd name="T4" fmla="*/ 197 w 216"/>
                <a:gd name="T5" fmla="*/ 87 h 169"/>
                <a:gd name="T6" fmla="*/ 214 w 216"/>
                <a:gd name="T7" fmla="*/ 107 h 169"/>
                <a:gd name="T8" fmla="*/ 211 w 216"/>
                <a:gd name="T9" fmla="*/ 115 h 169"/>
                <a:gd name="T10" fmla="*/ 187 w 216"/>
                <a:gd name="T11" fmla="*/ 112 h 169"/>
                <a:gd name="T12" fmla="*/ 178 w 216"/>
                <a:gd name="T13" fmla="*/ 118 h 169"/>
                <a:gd name="T14" fmla="*/ 166 w 216"/>
                <a:gd name="T15" fmla="*/ 115 h 169"/>
                <a:gd name="T16" fmla="*/ 141 w 216"/>
                <a:gd name="T17" fmla="*/ 122 h 169"/>
                <a:gd name="T18" fmla="*/ 133 w 216"/>
                <a:gd name="T19" fmla="*/ 135 h 169"/>
                <a:gd name="T20" fmla="*/ 109 w 216"/>
                <a:gd name="T21" fmla="*/ 130 h 169"/>
                <a:gd name="T22" fmla="*/ 84 w 216"/>
                <a:gd name="T23" fmla="*/ 116 h 169"/>
                <a:gd name="T24" fmla="*/ 69 w 216"/>
                <a:gd name="T25" fmla="*/ 132 h 169"/>
                <a:gd name="T26" fmla="*/ 56 w 216"/>
                <a:gd name="T27" fmla="*/ 144 h 169"/>
                <a:gd name="T28" fmla="*/ 35 w 216"/>
                <a:gd name="T29" fmla="*/ 151 h 169"/>
                <a:gd name="T30" fmla="*/ 24 w 216"/>
                <a:gd name="T31" fmla="*/ 164 h 169"/>
                <a:gd name="T32" fmla="*/ 15 w 216"/>
                <a:gd name="T33" fmla="*/ 149 h 169"/>
                <a:gd name="T34" fmla="*/ 8 w 216"/>
                <a:gd name="T35" fmla="*/ 132 h 169"/>
                <a:gd name="T36" fmla="*/ 1 w 216"/>
                <a:gd name="T37" fmla="*/ 116 h 169"/>
                <a:gd name="T38" fmla="*/ 1 w 216"/>
                <a:gd name="T39" fmla="*/ 93 h 169"/>
                <a:gd name="T40" fmla="*/ 13 w 216"/>
                <a:gd name="T41" fmla="*/ 71 h 169"/>
                <a:gd name="T42" fmla="*/ 30 w 216"/>
                <a:gd name="T43" fmla="*/ 64 h 169"/>
                <a:gd name="T44" fmla="*/ 37 w 216"/>
                <a:gd name="T45" fmla="*/ 69 h 169"/>
                <a:gd name="T46" fmla="*/ 65 w 216"/>
                <a:gd name="T47" fmla="*/ 55 h 169"/>
                <a:gd name="T48" fmla="*/ 72 w 216"/>
                <a:gd name="T49" fmla="*/ 41 h 169"/>
                <a:gd name="T50" fmla="*/ 93 w 216"/>
                <a:gd name="T51" fmla="*/ 41 h 169"/>
                <a:gd name="T52" fmla="*/ 121 w 216"/>
                <a:gd name="T53" fmla="*/ 11 h 169"/>
                <a:gd name="T54" fmla="*/ 139 w 216"/>
                <a:gd name="T55" fmla="*/ 0 h 169"/>
                <a:gd name="T56" fmla="*/ 151 w 216"/>
                <a:gd name="T57" fmla="*/ 20 h 169"/>
                <a:gd name="T58" fmla="*/ 149 w 216"/>
                <a:gd name="T59" fmla="*/ 35 h 169"/>
                <a:gd name="T60" fmla="*/ 155 w 216"/>
                <a:gd name="T61" fmla="*/ 47 h 169"/>
                <a:gd name="T62" fmla="*/ 157 w 216"/>
                <a:gd name="T63" fmla="*/ 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69">
                  <a:moveTo>
                    <a:pt x="157" y="48"/>
                  </a:moveTo>
                  <a:lnTo>
                    <a:pt x="169" y="55"/>
                  </a:lnTo>
                  <a:lnTo>
                    <a:pt x="178" y="63"/>
                  </a:lnTo>
                  <a:lnTo>
                    <a:pt x="178" y="70"/>
                  </a:lnTo>
                  <a:lnTo>
                    <a:pt x="189" y="79"/>
                  </a:lnTo>
                  <a:lnTo>
                    <a:pt x="197" y="87"/>
                  </a:lnTo>
                  <a:lnTo>
                    <a:pt x="200" y="98"/>
                  </a:lnTo>
                  <a:lnTo>
                    <a:pt x="214" y="107"/>
                  </a:lnTo>
                  <a:lnTo>
                    <a:pt x="216" y="113"/>
                  </a:lnTo>
                  <a:lnTo>
                    <a:pt x="211" y="115"/>
                  </a:lnTo>
                  <a:lnTo>
                    <a:pt x="200" y="114"/>
                  </a:lnTo>
                  <a:lnTo>
                    <a:pt x="187" y="112"/>
                  </a:lnTo>
                  <a:lnTo>
                    <a:pt x="181" y="113"/>
                  </a:lnTo>
                  <a:lnTo>
                    <a:pt x="178" y="118"/>
                  </a:lnTo>
                  <a:lnTo>
                    <a:pt x="173" y="119"/>
                  </a:lnTo>
                  <a:lnTo>
                    <a:pt x="166" y="115"/>
                  </a:lnTo>
                  <a:lnTo>
                    <a:pt x="148" y="124"/>
                  </a:lnTo>
                  <a:lnTo>
                    <a:pt x="141" y="122"/>
                  </a:lnTo>
                  <a:lnTo>
                    <a:pt x="138" y="124"/>
                  </a:lnTo>
                  <a:lnTo>
                    <a:pt x="133" y="135"/>
                  </a:lnTo>
                  <a:lnTo>
                    <a:pt x="121" y="132"/>
                  </a:lnTo>
                  <a:lnTo>
                    <a:pt x="109" y="130"/>
                  </a:lnTo>
                  <a:lnTo>
                    <a:pt x="98" y="123"/>
                  </a:lnTo>
                  <a:lnTo>
                    <a:pt x="84" y="116"/>
                  </a:lnTo>
                  <a:lnTo>
                    <a:pt x="75" y="122"/>
                  </a:lnTo>
                  <a:lnTo>
                    <a:pt x="69" y="132"/>
                  </a:lnTo>
                  <a:lnTo>
                    <a:pt x="67" y="145"/>
                  </a:lnTo>
                  <a:lnTo>
                    <a:pt x="56" y="144"/>
                  </a:lnTo>
                  <a:lnTo>
                    <a:pt x="45" y="141"/>
                  </a:lnTo>
                  <a:lnTo>
                    <a:pt x="35" y="151"/>
                  </a:lnTo>
                  <a:lnTo>
                    <a:pt x="26" y="169"/>
                  </a:lnTo>
                  <a:lnTo>
                    <a:pt x="24" y="164"/>
                  </a:lnTo>
                  <a:lnTo>
                    <a:pt x="24" y="155"/>
                  </a:lnTo>
                  <a:lnTo>
                    <a:pt x="15" y="149"/>
                  </a:lnTo>
                  <a:lnTo>
                    <a:pt x="9" y="138"/>
                  </a:lnTo>
                  <a:lnTo>
                    <a:pt x="8" y="132"/>
                  </a:lnTo>
                  <a:lnTo>
                    <a:pt x="0" y="122"/>
                  </a:lnTo>
                  <a:lnTo>
                    <a:pt x="1" y="116"/>
                  </a:lnTo>
                  <a:lnTo>
                    <a:pt x="0" y="108"/>
                  </a:lnTo>
                  <a:lnTo>
                    <a:pt x="1" y="93"/>
                  </a:lnTo>
                  <a:lnTo>
                    <a:pt x="5" y="90"/>
                  </a:lnTo>
                  <a:lnTo>
                    <a:pt x="13" y="71"/>
                  </a:lnTo>
                  <a:lnTo>
                    <a:pt x="27" y="70"/>
                  </a:lnTo>
                  <a:lnTo>
                    <a:pt x="30" y="64"/>
                  </a:lnTo>
                  <a:lnTo>
                    <a:pt x="33" y="65"/>
                  </a:lnTo>
                  <a:lnTo>
                    <a:pt x="37" y="69"/>
                  </a:lnTo>
                  <a:lnTo>
                    <a:pt x="58" y="62"/>
                  </a:lnTo>
                  <a:lnTo>
                    <a:pt x="65" y="55"/>
                  </a:lnTo>
                  <a:lnTo>
                    <a:pt x="74" y="48"/>
                  </a:lnTo>
                  <a:lnTo>
                    <a:pt x="72" y="41"/>
                  </a:lnTo>
                  <a:lnTo>
                    <a:pt x="77" y="39"/>
                  </a:lnTo>
                  <a:lnTo>
                    <a:pt x="93" y="41"/>
                  </a:lnTo>
                  <a:lnTo>
                    <a:pt x="109" y="32"/>
                  </a:lnTo>
                  <a:lnTo>
                    <a:pt x="121" y="11"/>
                  </a:lnTo>
                  <a:lnTo>
                    <a:pt x="129" y="4"/>
                  </a:lnTo>
                  <a:lnTo>
                    <a:pt x="139" y="0"/>
                  </a:lnTo>
                  <a:lnTo>
                    <a:pt x="141" y="8"/>
                  </a:lnTo>
                  <a:lnTo>
                    <a:pt x="151" y="20"/>
                  </a:lnTo>
                  <a:lnTo>
                    <a:pt x="151" y="28"/>
                  </a:lnTo>
                  <a:lnTo>
                    <a:pt x="149" y="35"/>
                  </a:lnTo>
                  <a:lnTo>
                    <a:pt x="150" y="41"/>
                  </a:lnTo>
                  <a:lnTo>
                    <a:pt x="155" y="47"/>
                  </a:lnTo>
                  <a:lnTo>
                    <a:pt x="157" y="48"/>
                  </a:lnTo>
                  <a:lnTo>
                    <a:pt x="157" y="4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6" name="Freeform 33">
              <a:extLst>
                <a:ext uri="{FF2B5EF4-FFF2-40B4-BE49-F238E27FC236}">
                  <a16:creationId xmlns:a16="http://schemas.microsoft.com/office/drawing/2014/main" id="{76AD2B14-BD78-42DB-D7A2-EFC47969D22C}"/>
                </a:ext>
              </a:extLst>
            </p:cNvPr>
            <p:cNvSpPr>
              <a:spLocks/>
            </p:cNvSpPr>
            <p:nvPr/>
          </p:nvSpPr>
          <p:spPr bwMode="auto">
            <a:xfrm>
              <a:off x="6217214" y="2993900"/>
              <a:ext cx="53963" cy="31743"/>
            </a:xfrm>
            <a:custGeom>
              <a:avLst/>
              <a:gdLst>
                <a:gd name="T0" fmla="*/ 11 w 34"/>
                <a:gd name="T1" fmla="*/ 9 h 20"/>
                <a:gd name="T2" fmla="*/ 20 w 34"/>
                <a:gd name="T3" fmla="*/ 12 h 20"/>
                <a:gd name="T4" fmla="*/ 34 w 34"/>
                <a:gd name="T5" fmla="*/ 11 h 20"/>
                <a:gd name="T6" fmla="*/ 25 w 34"/>
                <a:gd name="T7" fmla="*/ 20 h 20"/>
                <a:gd name="T8" fmla="*/ 19 w 34"/>
                <a:gd name="T9" fmla="*/ 20 h 20"/>
                <a:gd name="T10" fmla="*/ 2 w 34"/>
                <a:gd name="T11" fmla="*/ 12 h 20"/>
                <a:gd name="T12" fmla="*/ 0 w 34"/>
                <a:gd name="T13" fmla="*/ 6 h 20"/>
                <a:gd name="T14" fmla="*/ 8 w 34"/>
                <a:gd name="T15" fmla="*/ 0 h 20"/>
                <a:gd name="T16" fmla="*/ 11 w 34"/>
                <a:gd name="T1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11" y="9"/>
                  </a:moveTo>
                  <a:lnTo>
                    <a:pt x="20" y="12"/>
                  </a:lnTo>
                  <a:lnTo>
                    <a:pt x="34" y="11"/>
                  </a:lnTo>
                  <a:lnTo>
                    <a:pt x="25" y="20"/>
                  </a:lnTo>
                  <a:lnTo>
                    <a:pt x="19" y="20"/>
                  </a:lnTo>
                  <a:lnTo>
                    <a:pt x="2" y="12"/>
                  </a:lnTo>
                  <a:lnTo>
                    <a:pt x="0" y="6"/>
                  </a:lnTo>
                  <a:lnTo>
                    <a:pt x="8" y="0"/>
                  </a:lnTo>
                  <a:lnTo>
                    <a:pt x="11"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7" name="Freeform 34">
              <a:extLst>
                <a:ext uri="{FF2B5EF4-FFF2-40B4-BE49-F238E27FC236}">
                  <a16:creationId xmlns:a16="http://schemas.microsoft.com/office/drawing/2014/main" id="{A3DF77B6-A0E1-7E5B-237B-01C4C9080EF6}"/>
                </a:ext>
              </a:extLst>
            </p:cNvPr>
            <p:cNvSpPr>
              <a:spLocks/>
            </p:cNvSpPr>
            <p:nvPr/>
          </p:nvSpPr>
          <p:spPr bwMode="auto">
            <a:xfrm>
              <a:off x="6245783" y="2908195"/>
              <a:ext cx="57137" cy="26981"/>
            </a:xfrm>
            <a:custGeom>
              <a:avLst/>
              <a:gdLst>
                <a:gd name="T0" fmla="*/ 35 w 36"/>
                <a:gd name="T1" fmla="*/ 16 h 17"/>
                <a:gd name="T2" fmla="*/ 28 w 36"/>
                <a:gd name="T3" fmla="*/ 17 h 17"/>
                <a:gd name="T4" fmla="*/ 10 w 36"/>
                <a:gd name="T5" fmla="*/ 11 h 17"/>
                <a:gd name="T6" fmla="*/ 0 w 36"/>
                <a:gd name="T7" fmla="*/ 2 h 17"/>
                <a:gd name="T8" fmla="*/ 6 w 36"/>
                <a:gd name="T9" fmla="*/ 0 h 17"/>
                <a:gd name="T10" fmla="*/ 24 w 36"/>
                <a:gd name="T11" fmla="*/ 5 h 17"/>
                <a:gd name="T12" fmla="*/ 36 w 36"/>
                <a:gd name="T13" fmla="*/ 13 h 17"/>
                <a:gd name="T14" fmla="*/ 35 w 36"/>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7">
                  <a:moveTo>
                    <a:pt x="35" y="16"/>
                  </a:moveTo>
                  <a:lnTo>
                    <a:pt x="28" y="17"/>
                  </a:lnTo>
                  <a:lnTo>
                    <a:pt x="10" y="11"/>
                  </a:lnTo>
                  <a:lnTo>
                    <a:pt x="0" y="2"/>
                  </a:lnTo>
                  <a:lnTo>
                    <a:pt x="6" y="0"/>
                  </a:lnTo>
                  <a:lnTo>
                    <a:pt x="24" y="5"/>
                  </a:lnTo>
                  <a:lnTo>
                    <a:pt x="36" y="13"/>
                  </a:lnTo>
                  <a:lnTo>
                    <a:pt x="35"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8" name="Freeform 35">
              <a:extLst>
                <a:ext uri="{FF2B5EF4-FFF2-40B4-BE49-F238E27FC236}">
                  <a16:creationId xmlns:a16="http://schemas.microsoft.com/office/drawing/2014/main" id="{4B5FB091-95CF-F8C3-8097-028C68678D65}"/>
                </a:ext>
              </a:extLst>
            </p:cNvPr>
            <p:cNvSpPr>
              <a:spLocks/>
            </p:cNvSpPr>
            <p:nvPr/>
          </p:nvSpPr>
          <p:spPr bwMode="auto">
            <a:xfrm>
              <a:off x="4777664" y="2884388"/>
              <a:ext cx="76183" cy="71420"/>
            </a:xfrm>
            <a:custGeom>
              <a:avLst/>
              <a:gdLst>
                <a:gd name="T0" fmla="*/ 48 w 48"/>
                <a:gd name="T1" fmla="*/ 42 h 45"/>
                <a:gd name="T2" fmla="*/ 39 w 48"/>
                <a:gd name="T3" fmla="*/ 45 h 45"/>
                <a:gd name="T4" fmla="*/ 20 w 48"/>
                <a:gd name="T5" fmla="*/ 37 h 45"/>
                <a:gd name="T6" fmla="*/ 20 w 48"/>
                <a:gd name="T7" fmla="*/ 30 h 45"/>
                <a:gd name="T8" fmla="*/ 11 w 48"/>
                <a:gd name="T9" fmla="*/ 23 h 45"/>
                <a:gd name="T10" fmla="*/ 13 w 48"/>
                <a:gd name="T11" fmla="*/ 18 h 45"/>
                <a:gd name="T12" fmla="*/ 0 w 48"/>
                <a:gd name="T13" fmla="*/ 14 h 45"/>
                <a:gd name="T14" fmla="*/ 2 w 48"/>
                <a:gd name="T15" fmla="*/ 5 h 45"/>
                <a:gd name="T16" fmla="*/ 6 w 48"/>
                <a:gd name="T17" fmla="*/ 0 h 45"/>
                <a:gd name="T18" fmla="*/ 18 w 48"/>
                <a:gd name="T19" fmla="*/ 4 h 45"/>
                <a:gd name="T20" fmla="*/ 26 w 48"/>
                <a:gd name="T21" fmla="*/ 7 h 45"/>
                <a:gd name="T22" fmla="*/ 37 w 48"/>
                <a:gd name="T23" fmla="*/ 9 h 45"/>
                <a:gd name="T24" fmla="*/ 38 w 48"/>
                <a:gd name="T25" fmla="*/ 16 h 45"/>
                <a:gd name="T26" fmla="*/ 40 w 48"/>
                <a:gd name="T27" fmla="*/ 24 h 45"/>
                <a:gd name="T28" fmla="*/ 48 w 48"/>
                <a:gd name="T29" fmla="*/ 32 h 45"/>
                <a:gd name="T30" fmla="*/ 48 w 48"/>
                <a:gd name="T31"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5">
                  <a:moveTo>
                    <a:pt x="48" y="42"/>
                  </a:moveTo>
                  <a:lnTo>
                    <a:pt x="39" y="45"/>
                  </a:lnTo>
                  <a:lnTo>
                    <a:pt x="20" y="37"/>
                  </a:lnTo>
                  <a:lnTo>
                    <a:pt x="20" y="30"/>
                  </a:lnTo>
                  <a:lnTo>
                    <a:pt x="11" y="23"/>
                  </a:lnTo>
                  <a:lnTo>
                    <a:pt x="13" y="18"/>
                  </a:lnTo>
                  <a:lnTo>
                    <a:pt x="0" y="14"/>
                  </a:lnTo>
                  <a:lnTo>
                    <a:pt x="2" y="5"/>
                  </a:lnTo>
                  <a:lnTo>
                    <a:pt x="6" y="0"/>
                  </a:lnTo>
                  <a:lnTo>
                    <a:pt x="18" y="4"/>
                  </a:lnTo>
                  <a:lnTo>
                    <a:pt x="26" y="7"/>
                  </a:lnTo>
                  <a:lnTo>
                    <a:pt x="37" y="9"/>
                  </a:lnTo>
                  <a:lnTo>
                    <a:pt x="38" y="16"/>
                  </a:lnTo>
                  <a:lnTo>
                    <a:pt x="40" y="24"/>
                  </a:lnTo>
                  <a:lnTo>
                    <a:pt x="48" y="32"/>
                  </a:lnTo>
                  <a:lnTo>
                    <a:pt x="48" y="4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39" name="Freeform 36">
              <a:extLst>
                <a:ext uri="{FF2B5EF4-FFF2-40B4-BE49-F238E27FC236}">
                  <a16:creationId xmlns:a16="http://schemas.microsoft.com/office/drawing/2014/main" id="{A9D84AC9-46B2-AC86-4597-7D28B45151D8}"/>
                </a:ext>
              </a:extLst>
            </p:cNvPr>
            <p:cNvSpPr>
              <a:spLocks/>
            </p:cNvSpPr>
            <p:nvPr/>
          </p:nvSpPr>
          <p:spPr bwMode="auto">
            <a:xfrm>
              <a:off x="6345773" y="2860580"/>
              <a:ext cx="155541" cy="146017"/>
            </a:xfrm>
            <a:custGeom>
              <a:avLst/>
              <a:gdLst>
                <a:gd name="T0" fmla="*/ 64 w 98"/>
                <a:gd name="T1" fmla="*/ 17 h 92"/>
                <a:gd name="T2" fmla="*/ 50 w 98"/>
                <a:gd name="T3" fmla="*/ 33 h 92"/>
                <a:gd name="T4" fmla="*/ 61 w 98"/>
                <a:gd name="T5" fmla="*/ 27 h 92"/>
                <a:gd name="T6" fmla="*/ 70 w 98"/>
                <a:gd name="T7" fmla="*/ 31 h 92"/>
                <a:gd name="T8" fmla="*/ 63 w 98"/>
                <a:gd name="T9" fmla="*/ 37 h 92"/>
                <a:gd name="T10" fmla="*/ 74 w 98"/>
                <a:gd name="T11" fmla="*/ 42 h 92"/>
                <a:gd name="T12" fmla="*/ 82 w 98"/>
                <a:gd name="T13" fmla="*/ 38 h 92"/>
                <a:gd name="T14" fmla="*/ 95 w 98"/>
                <a:gd name="T15" fmla="*/ 44 h 92"/>
                <a:gd name="T16" fmla="*/ 87 w 98"/>
                <a:gd name="T17" fmla="*/ 57 h 92"/>
                <a:gd name="T18" fmla="*/ 98 w 98"/>
                <a:gd name="T19" fmla="*/ 54 h 92"/>
                <a:gd name="T20" fmla="*/ 97 w 98"/>
                <a:gd name="T21" fmla="*/ 64 h 92"/>
                <a:gd name="T22" fmla="*/ 98 w 98"/>
                <a:gd name="T23" fmla="*/ 75 h 92"/>
                <a:gd name="T24" fmla="*/ 88 w 98"/>
                <a:gd name="T25" fmla="*/ 92 h 92"/>
                <a:gd name="T26" fmla="*/ 81 w 98"/>
                <a:gd name="T27" fmla="*/ 92 h 92"/>
                <a:gd name="T28" fmla="*/ 72 w 98"/>
                <a:gd name="T29" fmla="*/ 89 h 92"/>
                <a:gd name="T30" fmla="*/ 79 w 98"/>
                <a:gd name="T31" fmla="*/ 74 h 92"/>
                <a:gd name="T32" fmla="*/ 76 w 98"/>
                <a:gd name="T33" fmla="*/ 71 h 92"/>
                <a:gd name="T34" fmla="*/ 54 w 98"/>
                <a:gd name="T35" fmla="*/ 87 h 92"/>
                <a:gd name="T36" fmla="*/ 45 w 98"/>
                <a:gd name="T37" fmla="*/ 87 h 92"/>
                <a:gd name="T38" fmla="*/ 58 w 98"/>
                <a:gd name="T39" fmla="*/ 78 h 92"/>
                <a:gd name="T40" fmla="*/ 45 w 98"/>
                <a:gd name="T41" fmla="*/ 73 h 92"/>
                <a:gd name="T42" fmla="*/ 29 w 98"/>
                <a:gd name="T43" fmla="*/ 75 h 92"/>
                <a:gd name="T44" fmla="*/ 1 w 98"/>
                <a:gd name="T45" fmla="*/ 74 h 92"/>
                <a:gd name="T46" fmla="*/ 0 w 98"/>
                <a:gd name="T47" fmla="*/ 69 h 92"/>
                <a:gd name="T48" fmla="*/ 11 w 98"/>
                <a:gd name="T49" fmla="*/ 62 h 92"/>
                <a:gd name="T50" fmla="*/ 7 w 98"/>
                <a:gd name="T51" fmla="*/ 57 h 92"/>
                <a:gd name="T52" fmla="*/ 22 w 98"/>
                <a:gd name="T53" fmla="*/ 46 h 92"/>
                <a:gd name="T54" fmla="*/ 47 w 98"/>
                <a:gd name="T55" fmla="*/ 16 h 92"/>
                <a:gd name="T56" fmla="*/ 59 w 98"/>
                <a:gd name="T57" fmla="*/ 6 h 92"/>
                <a:gd name="T58" fmla="*/ 74 w 98"/>
                <a:gd name="T59" fmla="*/ 0 h 92"/>
                <a:gd name="T60" fmla="*/ 80 w 98"/>
                <a:gd name="T61" fmla="*/ 1 h 92"/>
                <a:gd name="T62" fmla="*/ 75 w 98"/>
                <a:gd name="T63" fmla="*/ 6 h 92"/>
                <a:gd name="T64" fmla="*/ 64 w 98"/>
                <a:gd name="T6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92">
                  <a:moveTo>
                    <a:pt x="64" y="17"/>
                  </a:moveTo>
                  <a:lnTo>
                    <a:pt x="50" y="33"/>
                  </a:lnTo>
                  <a:lnTo>
                    <a:pt x="61" y="27"/>
                  </a:lnTo>
                  <a:lnTo>
                    <a:pt x="70" y="31"/>
                  </a:lnTo>
                  <a:lnTo>
                    <a:pt x="63" y="37"/>
                  </a:lnTo>
                  <a:lnTo>
                    <a:pt x="74" y="42"/>
                  </a:lnTo>
                  <a:lnTo>
                    <a:pt x="82" y="38"/>
                  </a:lnTo>
                  <a:lnTo>
                    <a:pt x="95" y="44"/>
                  </a:lnTo>
                  <a:lnTo>
                    <a:pt x="87" y="57"/>
                  </a:lnTo>
                  <a:lnTo>
                    <a:pt x="98" y="54"/>
                  </a:lnTo>
                  <a:lnTo>
                    <a:pt x="97" y="64"/>
                  </a:lnTo>
                  <a:lnTo>
                    <a:pt x="98" y="75"/>
                  </a:lnTo>
                  <a:lnTo>
                    <a:pt x="88" y="92"/>
                  </a:lnTo>
                  <a:lnTo>
                    <a:pt x="81" y="92"/>
                  </a:lnTo>
                  <a:lnTo>
                    <a:pt x="72" y="89"/>
                  </a:lnTo>
                  <a:lnTo>
                    <a:pt x="79" y="74"/>
                  </a:lnTo>
                  <a:lnTo>
                    <a:pt x="76" y="71"/>
                  </a:lnTo>
                  <a:lnTo>
                    <a:pt x="54" y="87"/>
                  </a:lnTo>
                  <a:lnTo>
                    <a:pt x="45" y="87"/>
                  </a:lnTo>
                  <a:lnTo>
                    <a:pt x="58" y="78"/>
                  </a:lnTo>
                  <a:lnTo>
                    <a:pt x="45" y="73"/>
                  </a:lnTo>
                  <a:lnTo>
                    <a:pt x="29" y="75"/>
                  </a:lnTo>
                  <a:lnTo>
                    <a:pt x="1" y="74"/>
                  </a:lnTo>
                  <a:lnTo>
                    <a:pt x="0" y="69"/>
                  </a:lnTo>
                  <a:lnTo>
                    <a:pt x="11" y="62"/>
                  </a:lnTo>
                  <a:lnTo>
                    <a:pt x="7" y="57"/>
                  </a:lnTo>
                  <a:lnTo>
                    <a:pt x="22" y="46"/>
                  </a:lnTo>
                  <a:lnTo>
                    <a:pt x="47" y="16"/>
                  </a:lnTo>
                  <a:lnTo>
                    <a:pt x="59" y="6"/>
                  </a:lnTo>
                  <a:lnTo>
                    <a:pt x="74" y="0"/>
                  </a:lnTo>
                  <a:lnTo>
                    <a:pt x="80" y="1"/>
                  </a:lnTo>
                  <a:lnTo>
                    <a:pt x="75" y="6"/>
                  </a:lnTo>
                  <a:lnTo>
                    <a:pt x="64"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0" name="Freeform 37">
              <a:extLst>
                <a:ext uri="{FF2B5EF4-FFF2-40B4-BE49-F238E27FC236}">
                  <a16:creationId xmlns:a16="http://schemas.microsoft.com/office/drawing/2014/main" id="{12895211-9178-4C82-5B77-9243970FA0CB}"/>
                </a:ext>
              </a:extLst>
            </p:cNvPr>
            <p:cNvSpPr>
              <a:spLocks/>
            </p:cNvSpPr>
            <p:nvPr/>
          </p:nvSpPr>
          <p:spPr bwMode="auto">
            <a:xfrm>
              <a:off x="4741161" y="2787572"/>
              <a:ext cx="46027" cy="55550"/>
            </a:xfrm>
            <a:custGeom>
              <a:avLst/>
              <a:gdLst>
                <a:gd name="T0" fmla="*/ 9 w 29"/>
                <a:gd name="T1" fmla="*/ 0 h 35"/>
                <a:gd name="T2" fmla="*/ 14 w 29"/>
                <a:gd name="T3" fmla="*/ 2 h 35"/>
                <a:gd name="T4" fmla="*/ 29 w 29"/>
                <a:gd name="T5" fmla="*/ 1 h 35"/>
                <a:gd name="T6" fmla="*/ 7 w 29"/>
                <a:gd name="T7" fmla="*/ 21 h 35"/>
                <a:gd name="T8" fmla="*/ 8 w 29"/>
                <a:gd name="T9" fmla="*/ 35 h 35"/>
                <a:gd name="T10" fmla="*/ 3 w 29"/>
                <a:gd name="T11" fmla="*/ 35 h 35"/>
                <a:gd name="T12" fmla="*/ 0 w 29"/>
                <a:gd name="T13" fmla="*/ 27 h 35"/>
                <a:gd name="T14" fmla="*/ 2 w 29"/>
                <a:gd name="T15" fmla="*/ 19 h 35"/>
                <a:gd name="T16" fmla="*/ 0 w 29"/>
                <a:gd name="T17" fmla="*/ 13 h 35"/>
                <a:gd name="T18" fmla="*/ 3 w 29"/>
                <a:gd name="T19" fmla="*/ 5 h 35"/>
                <a:gd name="T20" fmla="*/ 9 w 29"/>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5">
                  <a:moveTo>
                    <a:pt x="9" y="0"/>
                  </a:moveTo>
                  <a:lnTo>
                    <a:pt x="14" y="2"/>
                  </a:lnTo>
                  <a:lnTo>
                    <a:pt x="29" y="1"/>
                  </a:lnTo>
                  <a:lnTo>
                    <a:pt x="7" y="21"/>
                  </a:lnTo>
                  <a:lnTo>
                    <a:pt x="8" y="35"/>
                  </a:lnTo>
                  <a:lnTo>
                    <a:pt x="3" y="35"/>
                  </a:lnTo>
                  <a:lnTo>
                    <a:pt x="0" y="27"/>
                  </a:lnTo>
                  <a:lnTo>
                    <a:pt x="2" y="19"/>
                  </a:lnTo>
                  <a:lnTo>
                    <a:pt x="0" y="13"/>
                  </a:lnTo>
                  <a:lnTo>
                    <a:pt x="3" y="5"/>
                  </a:lnTo>
                  <a:lnTo>
                    <a:pt x="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1" name="Freeform 38">
              <a:extLst>
                <a:ext uri="{FF2B5EF4-FFF2-40B4-BE49-F238E27FC236}">
                  <a16:creationId xmlns:a16="http://schemas.microsoft.com/office/drawing/2014/main" id="{A7729181-5417-A5FE-4E97-478867AB718A}"/>
                </a:ext>
              </a:extLst>
            </p:cNvPr>
            <p:cNvSpPr>
              <a:spLocks/>
            </p:cNvSpPr>
            <p:nvPr/>
          </p:nvSpPr>
          <p:spPr bwMode="auto">
            <a:xfrm>
              <a:off x="6063259" y="2557437"/>
              <a:ext cx="25395" cy="20633"/>
            </a:xfrm>
            <a:custGeom>
              <a:avLst/>
              <a:gdLst>
                <a:gd name="T0" fmla="*/ 16 w 16"/>
                <a:gd name="T1" fmla="*/ 4 h 13"/>
                <a:gd name="T2" fmla="*/ 5 w 16"/>
                <a:gd name="T3" fmla="*/ 13 h 13"/>
                <a:gd name="T4" fmla="*/ 0 w 16"/>
                <a:gd name="T5" fmla="*/ 12 h 13"/>
                <a:gd name="T6" fmla="*/ 0 w 16"/>
                <a:gd name="T7" fmla="*/ 6 h 13"/>
                <a:gd name="T8" fmla="*/ 1 w 16"/>
                <a:gd name="T9" fmla="*/ 5 h 13"/>
                <a:gd name="T10" fmla="*/ 9 w 16"/>
                <a:gd name="T11" fmla="*/ 0 h 13"/>
                <a:gd name="T12" fmla="*/ 14 w 16"/>
                <a:gd name="T13" fmla="*/ 1 h 13"/>
                <a:gd name="T14" fmla="*/ 16 w 16"/>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6" y="4"/>
                  </a:moveTo>
                  <a:lnTo>
                    <a:pt x="5" y="13"/>
                  </a:lnTo>
                  <a:lnTo>
                    <a:pt x="0" y="12"/>
                  </a:lnTo>
                  <a:lnTo>
                    <a:pt x="0" y="6"/>
                  </a:lnTo>
                  <a:lnTo>
                    <a:pt x="1" y="5"/>
                  </a:lnTo>
                  <a:lnTo>
                    <a:pt x="9" y="0"/>
                  </a:lnTo>
                  <a:lnTo>
                    <a:pt x="14" y="1"/>
                  </a:lnTo>
                  <a:lnTo>
                    <a:pt x="16"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2" name="Freeform 39">
              <a:extLst>
                <a:ext uri="{FF2B5EF4-FFF2-40B4-BE49-F238E27FC236}">
                  <a16:creationId xmlns:a16="http://schemas.microsoft.com/office/drawing/2014/main" id="{07C88366-0584-2A63-63B8-B34DD58DC718}"/>
                </a:ext>
              </a:extLst>
            </p:cNvPr>
            <p:cNvSpPr>
              <a:spLocks/>
            </p:cNvSpPr>
            <p:nvPr/>
          </p:nvSpPr>
          <p:spPr bwMode="auto">
            <a:xfrm>
              <a:off x="5995012" y="2543152"/>
              <a:ext cx="50789" cy="20633"/>
            </a:xfrm>
            <a:custGeom>
              <a:avLst/>
              <a:gdLst>
                <a:gd name="T0" fmla="*/ 30 w 32"/>
                <a:gd name="T1" fmla="*/ 4 h 13"/>
                <a:gd name="T2" fmla="*/ 8 w 32"/>
                <a:gd name="T3" fmla="*/ 13 h 13"/>
                <a:gd name="T4" fmla="*/ 0 w 32"/>
                <a:gd name="T5" fmla="*/ 12 h 13"/>
                <a:gd name="T6" fmla="*/ 0 w 32"/>
                <a:gd name="T7" fmla="*/ 8 h 13"/>
                <a:gd name="T8" fmla="*/ 14 w 32"/>
                <a:gd name="T9" fmla="*/ 0 h 13"/>
                <a:gd name="T10" fmla="*/ 32 w 32"/>
                <a:gd name="T11" fmla="*/ 0 h 13"/>
                <a:gd name="T12" fmla="*/ 30 w 32"/>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2" h="13">
                  <a:moveTo>
                    <a:pt x="30" y="4"/>
                  </a:moveTo>
                  <a:lnTo>
                    <a:pt x="8" y="13"/>
                  </a:lnTo>
                  <a:lnTo>
                    <a:pt x="0" y="12"/>
                  </a:lnTo>
                  <a:lnTo>
                    <a:pt x="0" y="8"/>
                  </a:lnTo>
                  <a:lnTo>
                    <a:pt x="14" y="0"/>
                  </a:lnTo>
                  <a:lnTo>
                    <a:pt x="32" y="0"/>
                  </a:lnTo>
                  <a:lnTo>
                    <a:pt x="30"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3" name="Freeform 40">
              <a:extLst>
                <a:ext uri="{FF2B5EF4-FFF2-40B4-BE49-F238E27FC236}">
                  <a16:creationId xmlns:a16="http://schemas.microsoft.com/office/drawing/2014/main" id="{D5ED3D4E-2E5F-EC94-2B8B-CA31062E677C}"/>
                </a:ext>
              </a:extLst>
            </p:cNvPr>
            <p:cNvSpPr>
              <a:spLocks/>
            </p:cNvSpPr>
            <p:nvPr/>
          </p:nvSpPr>
          <p:spPr bwMode="auto">
            <a:xfrm>
              <a:off x="5947398" y="2466970"/>
              <a:ext cx="149193" cy="73008"/>
            </a:xfrm>
            <a:custGeom>
              <a:avLst/>
              <a:gdLst>
                <a:gd name="T0" fmla="*/ 50 w 94"/>
                <a:gd name="T1" fmla="*/ 2 h 46"/>
                <a:gd name="T2" fmla="*/ 48 w 94"/>
                <a:gd name="T3" fmla="*/ 9 h 46"/>
                <a:gd name="T4" fmla="*/ 56 w 94"/>
                <a:gd name="T5" fmla="*/ 6 h 46"/>
                <a:gd name="T6" fmla="*/ 61 w 94"/>
                <a:gd name="T7" fmla="*/ 11 h 46"/>
                <a:gd name="T8" fmla="*/ 71 w 94"/>
                <a:gd name="T9" fmla="*/ 17 h 46"/>
                <a:gd name="T10" fmla="*/ 82 w 94"/>
                <a:gd name="T11" fmla="*/ 22 h 46"/>
                <a:gd name="T12" fmla="*/ 78 w 94"/>
                <a:gd name="T13" fmla="*/ 30 h 46"/>
                <a:gd name="T14" fmla="*/ 88 w 94"/>
                <a:gd name="T15" fmla="*/ 29 h 46"/>
                <a:gd name="T16" fmla="*/ 94 w 94"/>
                <a:gd name="T17" fmla="*/ 35 h 46"/>
                <a:gd name="T18" fmla="*/ 79 w 94"/>
                <a:gd name="T19" fmla="*/ 40 h 46"/>
                <a:gd name="T20" fmla="*/ 61 w 94"/>
                <a:gd name="T21" fmla="*/ 35 h 46"/>
                <a:gd name="T22" fmla="*/ 59 w 94"/>
                <a:gd name="T23" fmla="*/ 28 h 46"/>
                <a:gd name="T24" fmla="*/ 41 w 94"/>
                <a:gd name="T25" fmla="*/ 37 h 46"/>
                <a:gd name="T26" fmla="*/ 16 w 94"/>
                <a:gd name="T27" fmla="*/ 46 h 46"/>
                <a:gd name="T28" fmla="*/ 18 w 94"/>
                <a:gd name="T29" fmla="*/ 36 h 46"/>
                <a:gd name="T30" fmla="*/ 0 w 94"/>
                <a:gd name="T31" fmla="*/ 38 h 46"/>
                <a:gd name="T32" fmla="*/ 16 w 94"/>
                <a:gd name="T33" fmla="*/ 29 h 46"/>
                <a:gd name="T34" fmla="*/ 27 w 94"/>
                <a:gd name="T35" fmla="*/ 15 h 46"/>
                <a:gd name="T36" fmla="*/ 42 w 94"/>
                <a:gd name="T37" fmla="*/ 0 h 46"/>
                <a:gd name="T38" fmla="*/ 50 w 94"/>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46">
                  <a:moveTo>
                    <a:pt x="50" y="2"/>
                  </a:moveTo>
                  <a:lnTo>
                    <a:pt x="48" y="9"/>
                  </a:lnTo>
                  <a:lnTo>
                    <a:pt x="56" y="6"/>
                  </a:lnTo>
                  <a:lnTo>
                    <a:pt x="61" y="11"/>
                  </a:lnTo>
                  <a:lnTo>
                    <a:pt x="71" y="17"/>
                  </a:lnTo>
                  <a:lnTo>
                    <a:pt x="82" y="22"/>
                  </a:lnTo>
                  <a:lnTo>
                    <a:pt x="78" y="30"/>
                  </a:lnTo>
                  <a:lnTo>
                    <a:pt x="88" y="29"/>
                  </a:lnTo>
                  <a:lnTo>
                    <a:pt x="94" y="35"/>
                  </a:lnTo>
                  <a:lnTo>
                    <a:pt x="79" y="40"/>
                  </a:lnTo>
                  <a:lnTo>
                    <a:pt x="61" y="35"/>
                  </a:lnTo>
                  <a:lnTo>
                    <a:pt x="59" y="28"/>
                  </a:lnTo>
                  <a:lnTo>
                    <a:pt x="41" y="37"/>
                  </a:lnTo>
                  <a:lnTo>
                    <a:pt x="16" y="46"/>
                  </a:lnTo>
                  <a:lnTo>
                    <a:pt x="18" y="36"/>
                  </a:lnTo>
                  <a:lnTo>
                    <a:pt x="0" y="38"/>
                  </a:lnTo>
                  <a:lnTo>
                    <a:pt x="16" y="29"/>
                  </a:lnTo>
                  <a:lnTo>
                    <a:pt x="27" y="15"/>
                  </a:lnTo>
                  <a:lnTo>
                    <a:pt x="42" y="0"/>
                  </a:lnTo>
                  <a:lnTo>
                    <a:pt x="50"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4" name="Freeform 41">
              <a:extLst>
                <a:ext uri="{FF2B5EF4-FFF2-40B4-BE49-F238E27FC236}">
                  <a16:creationId xmlns:a16="http://schemas.microsoft.com/office/drawing/2014/main" id="{ECB51FB7-A924-BA60-14D3-D911C16C3383}"/>
                </a:ext>
              </a:extLst>
            </p:cNvPr>
            <p:cNvSpPr>
              <a:spLocks/>
            </p:cNvSpPr>
            <p:nvPr/>
          </p:nvSpPr>
          <p:spPr bwMode="auto">
            <a:xfrm>
              <a:off x="6215626" y="2401897"/>
              <a:ext cx="52375" cy="30155"/>
            </a:xfrm>
            <a:custGeom>
              <a:avLst/>
              <a:gdLst>
                <a:gd name="T0" fmla="*/ 15 w 33"/>
                <a:gd name="T1" fmla="*/ 18 h 19"/>
                <a:gd name="T2" fmla="*/ 0 w 33"/>
                <a:gd name="T3" fmla="*/ 19 h 19"/>
                <a:gd name="T4" fmla="*/ 2 w 33"/>
                <a:gd name="T5" fmla="*/ 11 h 19"/>
                <a:gd name="T6" fmla="*/ 13 w 33"/>
                <a:gd name="T7" fmla="*/ 1 h 19"/>
                <a:gd name="T8" fmla="*/ 26 w 33"/>
                <a:gd name="T9" fmla="*/ 0 h 19"/>
                <a:gd name="T10" fmla="*/ 33 w 33"/>
                <a:gd name="T11" fmla="*/ 4 h 19"/>
                <a:gd name="T12" fmla="*/ 29 w 33"/>
                <a:gd name="T13" fmla="*/ 11 h 19"/>
                <a:gd name="T14" fmla="*/ 26 w 33"/>
                <a:gd name="T15" fmla="*/ 13 h 19"/>
                <a:gd name="T16" fmla="*/ 15 w 33"/>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9">
                  <a:moveTo>
                    <a:pt x="15" y="18"/>
                  </a:moveTo>
                  <a:lnTo>
                    <a:pt x="0" y="19"/>
                  </a:lnTo>
                  <a:lnTo>
                    <a:pt x="2" y="11"/>
                  </a:lnTo>
                  <a:lnTo>
                    <a:pt x="13" y="1"/>
                  </a:lnTo>
                  <a:lnTo>
                    <a:pt x="26" y="0"/>
                  </a:lnTo>
                  <a:lnTo>
                    <a:pt x="33" y="4"/>
                  </a:lnTo>
                  <a:lnTo>
                    <a:pt x="29" y="11"/>
                  </a:lnTo>
                  <a:lnTo>
                    <a:pt x="26" y="13"/>
                  </a:lnTo>
                  <a:lnTo>
                    <a:pt x="15"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5" name="Freeform 42">
              <a:extLst>
                <a:ext uri="{FF2B5EF4-FFF2-40B4-BE49-F238E27FC236}">
                  <a16:creationId xmlns:a16="http://schemas.microsoft.com/office/drawing/2014/main" id="{B2335DF3-56E2-33CD-623A-160F13122AFD}"/>
                </a:ext>
              </a:extLst>
            </p:cNvPr>
            <p:cNvSpPr>
              <a:spLocks/>
            </p:cNvSpPr>
            <p:nvPr/>
          </p:nvSpPr>
          <p:spPr bwMode="auto">
            <a:xfrm>
              <a:off x="5815664" y="2354283"/>
              <a:ext cx="73009" cy="34917"/>
            </a:xfrm>
            <a:custGeom>
              <a:avLst/>
              <a:gdLst>
                <a:gd name="T0" fmla="*/ 46 w 46"/>
                <a:gd name="T1" fmla="*/ 17 h 22"/>
                <a:gd name="T2" fmla="*/ 34 w 46"/>
                <a:gd name="T3" fmla="*/ 22 h 22"/>
                <a:gd name="T4" fmla="*/ 22 w 46"/>
                <a:gd name="T5" fmla="*/ 17 h 22"/>
                <a:gd name="T6" fmla="*/ 10 w 46"/>
                <a:gd name="T7" fmla="*/ 19 h 22"/>
                <a:gd name="T8" fmla="*/ 0 w 46"/>
                <a:gd name="T9" fmla="*/ 11 h 22"/>
                <a:gd name="T10" fmla="*/ 15 w 46"/>
                <a:gd name="T11" fmla="*/ 6 h 22"/>
                <a:gd name="T12" fmla="*/ 29 w 46"/>
                <a:gd name="T13" fmla="*/ 0 h 22"/>
                <a:gd name="T14" fmla="*/ 38 w 46"/>
                <a:gd name="T15" fmla="*/ 4 h 22"/>
                <a:gd name="T16" fmla="*/ 43 w 46"/>
                <a:gd name="T17" fmla="*/ 7 h 22"/>
                <a:gd name="T18" fmla="*/ 44 w 46"/>
                <a:gd name="T19" fmla="*/ 10 h 22"/>
                <a:gd name="T20" fmla="*/ 46 w 46"/>
                <a:gd name="T21"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2">
                  <a:moveTo>
                    <a:pt x="46" y="17"/>
                  </a:moveTo>
                  <a:lnTo>
                    <a:pt x="34" y="22"/>
                  </a:lnTo>
                  <a:lnTo>
                    <a:pt x="22" y="17"/>
                  </a:lnTo>
                  <a:lnTo>
                    <a:pt x="10" y="19"/>
                  </a:lnTo>
                  <a:lnTo>
                    <a:pt x="0" y="11"/>
                  </a:lnTo>
                  <a:lnTo>
                    <a:pt x="15" y="6"/>
                  </a:lnTo>
                  <a:lnTo>
                    <a:pt x="29" y="0"/>
                  </a:lnTo>
                  <a:lnTo>
                    <a:pt x="38" y="4"/>
                  </a:lnTo>
                  <a:lnTo>
                    <a:pt x="43" y="7"/>
                  </a:lnTo>
                  <a:lnTo>
                    <a:pt x="44" y="10"/>
                  </a:lnTo>
                  <a:lnTo>
                    <a:pt x="46"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6" name="Freeform 43">
              <a:extLst>
                <a:ext uri="{FF2B5EF4-FFF2-40B4-BE49-F238E27FC236}">
                  <a16:creationId xmlns:a16="http://schemas.microsoft.com/office/drawing/2014/main" id="{374FE48D-022C-C435-FB0B-2E2AF3C8BAE8}"/>
                </a:ext>
              </a:extLst>
            </p:cNvPr>
            <p:cNvSpPr>
              <a:spLocks/>
            </p:cNvSpPr>
            <p:nvPr/>
          </p:nvSpPr>
          <p:spPr bwMode="auto">
            <a:xfrm>
              <a:off x="4747509" y="2309843"/>
              <a:ext cx="1733172" cy="833248"/>
            </a:xfrm>
            <a:custGeom>
              <a:avLst/>
              <a:gdLst>
                <a:gd name="T0" fmla="*/ 863 w 1092"/>
                <a:gd name="T1" fmla="*/ 428 h 525"/>
                <a:gd name="T2" fmla="*/ 817 w 1092"/>
                <a:gd name="T3" fmla="*/ 464 h 525"/>
                <a:gd name="T4" fmla="*/ 751 w 1092"/>
                <a:gd name="T5" fmla="*/ 473 h 525"/>
                <a:gd name="T6" fmla="*/ 716 w 1092"/>
                <a:gd name="T7" fmla="*/ 491 h 525"/>
                <a:gd name="T8" fmla="*/ 673 w 1092"/>
                <a:gd name="T9" fmla="*/ 501 h 525"/>
                <a:gd name="T10" fmla="*/ 669 w 1092"/>
                <a:gd name="T11" fmla="*/ 510 h 525"/>
                <a:gd name="T12" fmla="*/ 635 w 1092"/>
                <a:gd name="T13" fmla="*/ 519 h 525"/>
                <a:gd name="T14" fmla="*/ 642 w 1092"/>
                <a:gd name="T15" fmla="*/ 501 h 525"/>
                <a:gd name="T16" fmla="*/ 666 w 1092"/>
                <a:gd name="T17" fmla="*/ 476 h 525"/>
                <a:gd name="T18" fmla="*/ 665 w 1092"/>
                <a:gd name="T19" fmla="*/ 449 h 525"/>
                <a:gd name="T20" fmla="*/ 627 w 1092"/>
                <a:gd name="T21" fmla="*/ 443 h 525"/>
                <a:gd name="T22" fmla="*/ 626 w 1092"/>
                <a:gd name="T23" fmla="*/ 422 h 525"/>
                <a:gd name="T24" fmla="*/ 603 w 1092"/>
                <a:gd name="T25" fmla="*/ 400 h 525"/>
                <a:gd name="T26" fmla="*/ 562 w 1092"/>
                <a:gd name="T27" fmla="*/ 414 h 525"/>
                <a:gd name="T28" fmla="*/ 498 w 1092"/>
                <a:gd name="T29" fmla="*/ 401 h 525"/>
                <a:gd name="T30" fmla="*/ 458 w 1092"/>
                <a:gd name="T31" fmla="*/ 395 h 525"/>
                <a:gd name="T32" fmla="*/ 227 w 1092"/>
                <a:gd name="T33" fmla="*/ 395 h 525"/>
                <a:gd name="T34" fmla="*/ 81 w 1092"/>
                <a:gd name="T35" fmla="*/ 395 h 525"/>
                <a:gd name="T36" fmla="*/ 54 w 1092"/>
                <a:gd name="T37" fmla="*/ 334 h 525"/>
                <a:gd name="T38" fmla="*/ 67 w 1092"/>
                <a:gd name="T39" fmla="*/ 280 h 525"/>
                <a:gd name="T40" fmla="*/ 66 w 1092"/>
                <a:gd name="T41" fmla="*/ 217 h 525"/>
                <a:gd name="T42" fmla="*/ 22 w 1092"/>
                <a:gd name="T43" fmla="*/ 205 h 525"/>
                <a:gd name="T44" fmla="*/ 179 w 1092"/>
                <a:gd name="T45" fmla="*/ 34 h 525"/>
                <a:gd name="T46" fmla="*/ 256 w 1092"/>
                <a:gd name="T47" fmla="*/ 36 h 525"/>
                <a:gd name="T48" fmla="*/ 337 w 1092"/>
                <a:gd name="T49" fmla="*/ 30 h 525"/>
                <a:gd name="T50" fmla="*/ 375 w 1092"/>
                <a:gd name="T51" fmla="*/ 39 h 525"/>
                <a:gd name="T52" fmla="*/ 449 w 1092"/>
                <a:gd name="T53" fmla="*/ 46 h 525"/>
                <a:gd name="T54" fmla="*/ 479 w 1092"/>
                <a:gd name="T55" fmla="*/ 67 h 525"/>
                <a:gd name="T56" fmla="*/ 546 w 1092"/>
                <a:gd name="T57" fmla="*/ 57 h 525"/>
                <a:gd name="T58" fmla="*/ 598 w 1092"/>
                <a:gd name="T59" fmla="*/ 62 h 525"/>
                <a:gd name="T60" fmla="*/ 674 w 1092"/>
                <a:gd name="T61" fmla="*/ 56 h 525"/>
                <a:gd name="T62" fmla="*/ 717 w 1092"/>
                <a:gd name="T63" fmla="*/ 61 h 525"/>
                <a:gd name="T64" fmla="*/ 763 w 1092"/>
                <a:gd name="T65" fmla="*/ 0 h 525"/>
                <a:gd name="T66" fmla="*/ 786 w 1092"/>
                <a:gd name="T67" fmla="*/ 38 h 525"/>
                <a:gd name="T68" fmla="*/ 797 w 1092"/>
                <a:gd name="T69" fmla="*/ 75 h 525"/>
                <a:gd name="T70" fmla="*/ 884 w 1092"/>
                <a:gd name="T71" fmla="*/ 36 h 525"/>
                <a:gd name="T72" fmla="*/ 870 w 1092"/>
                <a:gd name="T73" fmla="*/ 77 h 525"/>
                <a:gd name="T74" fmla="*/ 777 w 1092"/>
                <a:gd name="T75" fmla="*/ 108 h 525"/>
                <a:gd name="T76" fmla="*/ 703 w 1092"/>
                <a:gd name="T77" fmla="*/ 146 h 525"/>
                <a:gd name="T78" fmla="*/ 603 w 1092"/>
                <a:gd name="T79" fmla="*/ 216 h 525"/>
                <a:gd name="T80" fmla="*/ 657 w 1092"/>
                <a:gd name="T81" fmla="*/ 253 h 525"/>
                <a:gd name="T82" fmla="*/ 719 w 1092"/>
                <a:gd name="T83" fmla="*/ 282 h 525"/>
                <a:gd name="T84" fmla="*/ 731 w 1092"/>
                <a:gd name="T85" fmla="*/ 354 h 525"/>
                <a:gd name="T86" fmla="*/ 790 w 1092"/>
                <a:gd name="T87" fmla="*/ 283 h 525"/>
                <a:gd name="T88" fmla="*/ 820 w 1092"/>
                <a:gd name="T89" fmla="*/ 218 h 525"/>
                <a:gd name="T90" fmla="*/ 892 w 1092"/>
                <a:gd name="T91" fmla="*/ 158 h 525"/>
                <a:gd name="T92" fmla="*/ 939 w 1092"/>
                <a:gd name="T93" fmla="*/ 177 h 525"/>
                <a:gd name="T94" fmla="*/ 963 w 1092"/>
                <a:gd name="T95" fmla="*/ 228 h 525"/>
                <a:gd name="T96" fmla="*/ 1033 w 1092"/>
                <a:gd name="T97" fmla="*/ 229 h 525"/>
                <a:gd name="T98" fmla="*/ 1072 w 1092"/>
                <a:gd name="T99" fmla="*/ 287 h 525"/>
                <a:gd name="T100" fmla="*/ 1086 w 1092"/>
                <a:gd name="T101" fmla="*/ 337 h 525"/>
                <a:gd name="T102" fmla="*/ 986 w 1092"/>
                <a:gd name="T103" fmla="*/ 375 h 525"/>
                <a:gd name="T104" fmla="*/ 880 w 1092"/>
                <a:gd name="T105" fmla="*/ 394 h 525"/>
                <a:gd name="T106" fmla="*/ 910 w 1092"/>
                <a:gd name="T107" fmla="*/ 393 h 525"/>
                <a:gd name="T108" fmla="*/ 923 w 1092"/>
                <a:gd name="T109" fmla="*/ 446 h 525"/>
                <a:gd name="T110" fmla="*/ 990 w 1092"/>
                <a:gd name="T111" fmla="*/ 452 h 525"/>
                <a:gd name="T112" fmla="*/ 882 w 1092"/>
                <a:gd name="T113" fmla="*/ 49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2" h="525">
                  <a:moveTo>
                    <a:pt x="876" y="467"/>
                  </a:moveTo>
                  <a:lnTo>
                    <a:pt x="869" y="456"/>
                  </a:lnTo>
                  <a:lnTo>
                    <a:pt x="878" y="431"/>
                  </a:lnTo>
                  <a:lnTo>
                    <a:pt x="873" y="425"/>
                  </a:lnTo>
                  <a:lnTo>
                    <a:pt x="863" y="428"/>
                  </a:lnTo>
                  <a:lnTo>
                    <a:pt x="859" y="424"/>
                  </a:lnTo>
                  <a:lnTo>
                    <a:pt x="843" y="438"/>
                  </a:lnTo>
                  <a:lnTo>
                    <a:pt x="833" y="452"/>
                  </a:lnTo>
                  <a:lnTo>
                    <a:pt x="825" y="461"/>
                  </a:lnTo>
                  <a:lnTo>
                    <a:pt x="817" y="464"/>
                  </a:lnTo>
                  <a:lnTo>
                    <a:pt x="812" y="465"/>
                  </a:lnTo>
                  <a:lnTo>
                    <a:pt x="809" y="469"/>
                  </a:lnTo>
                  <a:lnTo>
                    <a:pt x="782" y="469"/>
                  </a:lnTo>
                  <a:lnTo>
                    <a:pt x="759" y="470"/>
                  </a:lnTo>
                  <a:lnTo>
                    <a:pt x="751" y="473"/>
                  </a:lnTo>
                  <a:lnTo>
                    <a:pt x="731" y="486"/>
                  </a:lnTo>
                  <a:lnTo>
                    <a:pt x="731" y="485"/>
                  </a:lnTo>
                  <a:lnTo>
                    <a:pt x="728" y="485"/>
                  </a:lnTo>
                  <a:lnTo>
                    <a:pt x="722" y="487"/>
                  </a:lnTo>
                  <a:lnTo>
                    <a:pt x="716" y="491"/>
                  </a:lnTo>
                  <a:lnTo>
                    <a:pt x="711" y="488"/>
                  </a:lnTo>
                  <a:lnTo>
                    <a:pt x="697" y="490"/>
                  </a:lnTo>
                  <a:lnTo>
                    <a:pt x="686" y="493"/>
                  </a:lnTo>
                  <a:lnTo>
                    <a:pt x="680" y="495"/>
                  </a:lnTo>
                  <a:lnTo>
                    <a:pt x="673" y="501"/>
                  </a:lnTo>
                  <a:lnTo>
                    <a:pt x="678" y="503"/>
                  </a:lnTo>
                  <a:lnTo>
                    <a:pt x="683" y="502"/>
                  </a:lnTo>
                  <a:lnTo>
                    <a:pt x="684" y="502"/>
                  </a:lnTo>
                  <a:lnTo>
                    <a:pt x="683" y="508"/>
                  </a:lnTo>
                  <a:lnTo>
                    <a:pt x="669" y="510"/>
                  </a:lnTo>
                  <a:lnTo>
                    <a:pt x="661" y="512"/>
                  </a:lnTo>
                  <a:lnTo>
                    <a:pt x="656" y="515"/>
                  </a:lnTo>
                  <a:lnTo>
                    <a:pt x="648" y="514"/>
                  </a:lnTo>
                  <a:lnTo>
                    <a:pt x="643" y="514"/>
                  </a:lnTo>
                  <a:lnTo>
                    <a:pt x="635" y="519"/>
                  </a:lnTo>
                  <a:lnTo>
                    <a:pt x="621" y="525"/>
                  </a:lnTo>
                  <a:lnTo>
                    <a:pt x="613" y="525"/>
                  </a:lnTo>
                  <a:lnTo>
                    <a:pt x="619" y="518"/>
                  </a:lnTo>
                  <a:lnTo>
                    <a:pt x="630" y="508"/>
                  </a:lnTo>
                  <a:lnTo>
                    <a:pt x="642" y="501"/>
                  </a:lnTo>
                  <a:lnTo>
                    <a:pt x="646" y="496"/>
                  </a:lnTo>
                  <a:lnTo>
                    <a:pt x="648" y="487"/>
                  </a:lnTo>
                  <a:lnTo>
                    <a:pt x="660" y="476"/>
                  </a:lnTo>
                  <a:lnTo>
                    <a:pt x="662" y="465"/>
                  </a:lnTo>
                  <a:lnTo>
                    <a:pt x="666" y="476"/>
                  </a:lnTo>
                  <a:lnTo>
                    <a:pt x="677" y="479"/>
                  </a:lnTo>
                  <a:lnTo>
                    <a:pt x="683" y="473"/>
                  </a:lnTo>
                  <a:lnTo>
                    <a:pt x="680" y="459"/>
                  </a:lnTo>
                  <a:lnTo>
                    <a:pt x="677" y="453"/>
                  </a:lnTo>
                  <a:lnTo>
                    <a:pt x="665" y="449"/>
                  </a:lnTo>
                  <a:lnTo>
                    <a:pt x="654" y="447"/>
                  </a:lnTo>
                  <a:lnTo>
                    <a:pt x="642" y="447"/>
                  </a:lnTo>
                  <a:lnTo>
                    <a:pt x="632" y="445"/>
                  </a:lnTo>
                  <a:lnTo>
                    <a:pt x="631" y="440"/>
                  </a:lnTo>
                  <a:lnTo>
                    <a:pt x="627" y="443"/>
                  </a:lnTo>
                  <a:lnTo>
                    <a:pt x="623" y="442"/>
                  </a:lnTo>
                  <a:lnTo>
                    <a:pt x="629" y="436"/>
                  </a:lnTo>
                  <a:lnTo>
                    <a:pt x="623" y="434"/>
                  </a:lnTo>
                  <a:lnTo>
                    <a:pt x="629" y="427"/>
                  </a:lnTo>
                  <a:lnTo>
                    <a:pt x="626" y="422"/>
                  </a:lnTo>
                  <a:lnTo>
                    <a:pt x="631" y="416"/>
                  </a:lnTo>
                  <a:lnTo>
                    <a:pt x="615" y="414"/>
                  </a:lnTo>
                  <a:lnTo>
                    <a:pt x="615" y="403"/>
                  </a:lnTo>
                  <a:lnTo>
                    <a:pt x="612" y="400"/>
                  </a:lnTo>
                  <a:lnTo>
                    <a:pt x="603" y="400"/>
                  </a:lnTo>
                  <a:lnTo>
                    <a:pt x="591" y="396"/>
                  </a:lnTo>
                  <a:lnTo>
                    <a:pt x="586" y="399"/>
                  </a:lnTo>
                  <a:lnTo>
                    <a:pt x="581" y="403"/>
                  </a:lnTo>
                  <a:lnTo>
                    <a:pt x="571" y="406"/>
                  </a:lnTo>
                  <a:lnTo>
                    <a:pt x="562" y="414"/>
                  </a:lnTo>
                  <a:lnTo>
                    <a:pt x="546" y="408"/>
                  </a:lnTo>
                  <a:lnTo>
                    <a:pt x="533" y="411"/>
                  </a:lnTo>
                  <a:lnTo>
                    <a:pt x="521" y="405"/>
                  </a:lnTo>
                  <a:lnTo>
                    <a:pt x="508" y="402"/>
                  </a:lnTo>
                  <a:lnTo>
                    <a:pt x="498" y="401"/>
                  </a:lnTo>
                  <a:lnTo>
                    <a:pt x="495" y="398"/>
                  </a:lnTo>
                  <a:lnTo>
                    <a:pt x="498" y="388"/>
                  </a:lnTo>
                  <a:lnTo>
                    <a:pt x="492" y="388"/>
                  </a:lnTo>
                  <a:lnTo>
                    <a:pt x="489" y="395"/>
                  </a:lnTo>
                  <a:lnTo>
                    <a:pt x="458" y="395"/>
                  </a:lnTo>
                  <a:lnTo>
                    <a:pt x="408" y="395"/>
                  </a:lnTo>
                  <a:lnTo>
                    <a:pt x="358" y="395"/>
                  </a:lnTo>
                  <a:lnTo>
                    <a:pt x="315" y="395"/>
                  </a:lnTo>
                  <a:lnTo>
                    <a:pt x="270" y="395"/>
                  </a:lnTo>
                  <a:lnTo>
                    <a:pt x="227" y="395"/>
                  </a:lnTo>
                  <a:lnTo>
                    <a:pt x="182" y="395"/>
                  </a:lnTo>
                  <a:lnTo>
                    <a:pt x="168" y="395"/>
                  </a:lnTo>
                  <a:lnTo>
                    <a:pt x="124" y="395"/>
                  </a:lnTo>
                  <a:lnTo>
                    <a:pt x="83" y="395"/>
                  </a:lnTo>
                  <a:lnTo>
                    <a:pt x="81" y="395"/>
                  </a:lnTo>
                  <a:lnTo>
                    <a:pt x="64" y="377"/>
                  </a:lnTo>
                  <a:lnTo>
                    <a:pt x="60" y="369"/>
                  </a:lnTo>
                  <a:lnTo>
                    <a:pt x="39" y="362"/>
                  </a:lnTo>
                  <a:lnTo>
                    <a:pt x="43" y="345"/>
                  </a:lnTo>
                  <a:lnTo>
                    <a:pt x="54" y="334"/>
                  </a:lnTo>
                  <a:lnTo>
                    <a:pt x="42" y="326"/>
                  </a:lnTo>
                  <a:lnTo>
                    <a:pt x="51" y="311"/>
                  </a:lnTo>
                  <a:lnTo>
                    <a:pt x="45" y="299"/>
                  </a:lnTo>
                  <a:lnTo>
                    <a:pt x="52" y="289"/>
                  </a:lnTo>
                  <a:lnTo>
                    <a:pt x="67" y="280"/>
                  </a:lnTo>
                  <a:lnTo>
                    <a:pt x="76" y="269"/>
                  </a:lnTo>
                  <a:lnTo>
                    <a:pt x="63" y="258"/>
                  </a:lnTo>
                  <a:lnTo>
                    <a:pt x="67" y="237"/>
                  </a:lnTo>
                  <a:lnTo>
                    <a:pt x="70" y="225"/>
                  </a:lnTo>
                  <a:lnTo>
                    <a:pt x="66" y="217"/>
                  </a:lnTo>
                  <a:lnTo>
                    <a:pt x="63" y="210"/>
                  </a:lnTo>
                  <a:lnTo>
                    <a:pt x="65" y="201"/>
                  </a:lnTo>
                  <a:lnTo>
                    <a:pt x="46" y="206"/>
                  </a:lnTo>
                  <a:lnTo>
                    <a:pt x="23" y="217"/>
                  </a:lnTo>
                  <a:lnTo>
                    <a:pt x="22" y="205"/>
                  </a:lnTo>
                  <a:lnTo>
                    <a:pt x="21" y="197"/>
                  </a:lnTo>
                  <a:lnTo>
                    <a:pt x="13" y="193"/>
                  </a:lnTo>
                  <a:lnTo>
                    <a:pt x="0" y="192"/>
                  </a:lnTo>
                  <a:lnTo>
                    <a:pt x="106" y="95"/>
                  </a:lnTo>
                  <a:lnTo>
                    <a:pt x="179" y="34"/>
                  </a:lnTo>
                  <a:lnTo>
                    <a:pt x="196" y="39"/>
                  </a:lnTo>
                  <a:lnTo>
                    <a:pt x="206" y="46"/>
                  </a:lnTo>
                  <a:lnTo>
                    <a:pt x="217" y="48"/>
                  </a:lnTo>
                  <a:lnTo>
                    <a:pt x="236" y="41"/>
                  </a:lnTo>
                  <a:lnTo>
                    <a:pt x="256" y="36"/>
                  </a:lnTo>
                  <a:lnTo>
                    <a:pt x="272" y="38"/>
                  </a:lnTo>
                  <a:lnTo>
                    <a:pt x="298" y="31"/>
                  </a:lnTo>
                  <a:lnTo>
                    <a:pt x="323" y="27"/>
                  </a:lnTo>
                  <a:lnTo>
                    <a:pt x="324" y="34"/>
                  </a:lnTo>
                  <a:lnTo>
                    <a:pt x="337" y="30"/>
                  </a:lnTo>
                  <a:lnTo>
                    <a:pt x="348" y="22"/>
                  </a:lnTo>
                  <a:lnTo>
                    <a:pt x="355" y="24"/>
                  </a:lnTo>
                  <a:lnTo>
                    <a:pt x="358" y="39"/>
                  </a:lnTo>
                  <a:lnTo>
                    <a:pt x="387" y="28"/>
                  </a:lnTo>
                  <a:lnTo>
                    <a:pt x="375" y="39"/>
                  </a:lnTo>
                  <a:lnTo>
                    <a:pt x="393" y="37"/>
                  </a:lnTo>
                  <a:lnTo>
                    <a:pt x="402" y="33"/>
                  </a:lnTo>
                  <a:lnTo>
                    <a:pt x="416" y="34"/>
                  </a:lnTo>
                  <a:lnTo>
                    <a:pt x="427" y="40"/>
                  </a:lnTo>
                  <a:lnTo>
                    <a:pt x="449" y="46"/>
                  </a:lnTo>
                  <a:lnTo>
                    <a:pt x="464" y="48"/>
                  </a:lnTo>
                  <a:lnTo>
                    <a:pt x="477" y="48"/>
                  </a:lnTo>
                  <a:lnTo>
                    <a:pt x="485" y="56"/>
                  </a:lnTo>
                  <a:lnTo>
                    <a:pt x="460" y="64"/>
                  </a:lnTo>
                  <a:lnTo>
                    <a:pt x="479" y="67"/>
                  </a:lnTo>
                  <a:lnTo>
                    <a:pt x="515" y="65"/>
                  </a:lnTo>
                  <a:lnTo>
                    <a:pt x="527" y="62"/>
                  </a:lnTo>
                  <a:lnTo>
                    <a:pt x="532" y="72"/>
                  </a:lnTo>
                  <a:lnTo>
                    <a:pt x="552" y="64"/>
                  </a:lnTo>
                  <a:lnTo>
                    <a:pt x="546" y="57"/>
                  </a:lnTo>
                  <a:lnTo>
                    <a:pt x="560" y="52"/>
                  </a:lnTo>
                  <a:lnTo>
                    <a:pt x="575" y="51"/>
                  </a:lnTo>
                  <a:lnTo>
                    <a:pt x="586" y="49"/>
                  </a:lnTo>
                  <a:lnTo>
                    <a:pt x="593" y="54"/>
                  </a:lnTo>
                  <a:lnTo>
                    <a:pt x="598" y="62"/>
                  </a:lnTo>
                  <a:lnTo>
                    <a:pt x="612" y="61"/>
                  </a:lnTo>
                  <a:lnTo>
                    <a:pt x="628" y="68"/>
                  </a:lnTo>
                  <a:lnTo>
                    <a:pt x="649" y="65"/>
                  </a:lnTo>
                  <a:lnTo>
                    <a:pt x="667" y="65"/>
                  </a:lnTo>
                  <a:lnTo>
                    <a:pt x="674" y="56"/>
                  </a:lnTo>
                  <a:lnTo>
                    <a:pt x="687" y="53"/>
                  </a:lnTo>
                  <a:lnTo>
                    <a:pt x="702" y="58"/>
                  </a:lnTo>
                  <a:lnTo>
                    <a:pt x="689" y="74"/>
                  </a:lnTo>
                  <a:lnTo>
                    <a:pt x="707" y="61"/>
                  </a:lnTo>
                  <a:lnTo>
                    <a:pt x="717" y="61"/>
                  </a:lnTo>
                  <a:lnTo>
                    <a:pt x="736" y="45"/>
                  </a:lnTo>
                  <a:lnTo>
                    <a:pt x="731" y="35"/>
                  </a:lnTo>
                  <a:lnTo>
                    <a:pt x="723" y="28"/>
                  </a:lnTo>
                  <a:lnTo>
                    <a:pt x="739" y="11"/>
                  </a:lnTo>
                  <a:lnTo>
                    <a:pt x="763" y="0"/>
                  </a:lnTo>
                  <a:lnTo>
                    <a:pt x="777" y="2"/>
                  </a:lnTo>
                  <a:lnTo>
                    <a:pt x="783" y="9"/>
                  </a:lnTo>
                  <a:lnTo>
                    <a:pt x="783" y="27"/>
                  </a:lnTo>
                  <a:lnTo>
                    <a:pt x="766" y="35"/>
                  </a:lnTo>
                  <a:lnTo>
                    <a:pt x="786" y="38"/>
                  </a:lnTo>
                  <a:lnTo>
                    <a:pt x="773" y="54"/>
                  </a:lnTo>
                  <a:lnTo>
                    <a:pt x="800" y="42"/>
                  </a:lnTo>
                  <a:lnTo>
                    <a:pt x="806" y="52"/>
                  </a:lnTo>
                  <a:lnTo>
                    <a:pt x="793" y="64"/>
                  </a:lnTo>
                  <a:lnTo>
                    <a:pt x="797" y="75"/>
                  </a:lnTo>
                  <a:lnTo>
                    <a:pt x="819" y="64"/>
                  </a:lnTo>
                  <a:lnTo>
                    <a:pt x="838" y="49"/>
                  </a:lnTo>
                  <a:lnTo>
                    <a:pt x="852" y="32"/>
                  </a:lnTo>
                  <a:lnTo>
                    <a:pt x="869" y="33"/>
                  </a:lnTo>
                  <a:lnTo>
                    <a:pt x="884" y="36"/>
                  </a:lnTo>
                  <a:lnTo>
                    <a:pt x="895" y="43"/>
                  </a:lnTo>
                  <a:lnTo>
                    <a:pt x="890" y="51"/>
                  </a:lnTo>
                  <a:lnTo>
                    <a:pt x="874" y="60"/>
                  </a:lnTo>
                  <a:lnTo>
                    <a:pt x="877" y="68"/>
                  </a:lnTo>
                  <a:lnTo>
                    <a:pt x="870" y="77"/>
                  </a:lnTo>
                  <a:lnTo>
                    <a:pt x="838" y="88"/>
                  </a:lnTo>
                  <a:lnTo>
                    <a:pt x="819" y="91"/>
                  </a:lnTo>
                  <a:lnTo>
                    <a:pt x="809" y="86"/>
                  </a:lnTo>
                  <a:lnTo>
                    <a:pt x="800" y="94"/>
                  </a:lnTo>
                  <a:lnTo>
                    <a:pt x="777" y="108"/>
                  </a:lnTo>
                  <a:lnTo>
                    <a:pt x="769" y="116"/>
                  </a:lnTo>
                  <a:lnTo>
                    <a:pt x="746" y="127"/>
                  </a:lnTo>
                  <a:lnTo>
                    <a:pt x="726" y="128"/>
                  </a:lnTo>
                  <a:lnTo>
                    <a:pt x="712" y="135"/>
                  </a:lnTo>
                  <a:lnTo>
                    <a:pt x="703" y="146"/>
                  </a:lnTo>
                  <a:lnTo>
                    <a:pt x="686" y="148"/>
                  </a:lnTo>
                  <a:lnTo>
                    <a:pt x="660" y="162"/>
                  </a:lnTo>
                  <a:lnTo>
                    <a:pt x="632" y="182"/>
                  </a:lnTo>
                  <a:lnTo>
                    <a:pt x="618" y="195"/>
                  </a:lnTo>
                  <a:lnTo>
                    <a:pt x="603" y="216"/>
                  </a:lnTo>
                  <a:lnTo>
                    <a:pt x="621" y="219"/>
                  </a:lnTo>
                  <a:lnTo>
                    <a:pt x="617" y="235"/>
                  </a:lnTo>
                  <a:lnTo>
                    <a:pt x="614" y="248"/>
                  </a:lnTo>
                  <a:lnTo>
                    <a:pt x="636" y="245"/>
                  </a:lnTo>
                  <a:lnTo>
                    <a:pt x="657" y="253"/>
                  </a:lnTo>
                  <a:lnTo>
                    <a:pt x="666" y="259"/>
                  </a:lnTo>
                  <a:lnTo>
                    <a:pt x="672" y="268"/>
                  </a:lnTo>
                  <a:lnTo>
                    <a:pt x="686" y="273"/>
                  </a:lnTo>
                  <a:lnTo>
                    <a:pt x="697" y="280"/>
                  </a:lnTo>
                  <a:lnTo>
                    <a:pt x="719" y="282"/>
                  </a:lnTo>
                  <a:lnTo>
                    <a:pt x="733" y="283"/>
                  </a:lnTo>
                  <a:lnTo>
                    <a:pt x="723" y="299"/>
                  </a:lnTo>
                  <a:lnTo>
                    <a:pt x="717" y="316"/>
                  </a:lnTo>
                  <a:lnTo>
                    <a:pt x="717" y="337"/>
                  </a:lnTo>
                  <a:lnTo>
                    <a:pt x="731" y="354"/>
                  </a:lnTo>
                  <a:lnTo>
                    <a:pt x="745" y="348"/>
                  </a:lnTo>
                  <a:lnTo>
                    <a:pt x="761" y="330"/>
                  </a:lnTo>
                  <a:lnTo>
                    <a:pt x="768" y="301"/>
                  </a:lnTo>
                  <a:lnTo>
                    <a:pt x="763" y="292"/>
                  </a:lnTo>
                  <a:lnTo>
                    <a:pt x="790" y="283"/>
                  </a:lnTo>
                  <a:lnTo>
                    <a:pt x="812" y="271"/>
                  </a:lnTo>
                  <a:lnTo>
                    <a:pt x="826" y="258"/>
                  </a:lnTo>
                  <a:lnTo>
                    <a:pt x="831" y="246"/>
                  </a:lnTo>
                  <a:lnTo>
                    <a:pt x="830" y="231"/>
                  </a:lnTo>
                  <a:lnTo>
                    <a:pt x="820" y="218"/>
                  </a:lnTo>
                  <a:lnTo>
                    <a:pt x="847" y="199"/>
                  </a:lnTo>
                  <a:lnTo>
                    <a:pt x="850" y="184"/>
                  </a:lnTo>
                  <a:lnTo>
                    <a:pt x="861" y="157"/>
                  </a:lnTo>
                  <a:lnTo>
                    <a:pt x="873" y="153"/>
                  </a:lnTo>
                  <a:lnTo>
                    <a:pt x="892" y="158"/>
                  </a:lnTo>
                  <a:lnTo>
                    <a:pt x="905" y="159"/>
                  </a:lnTo>
                  <a:lnTo>
                    <a:pt x="918" y="155"/>
                  </a:lnTo>
                  <a:lnTo>
                    <a:pt x="928" y="161"/>
                  </a:lnTo>
                  <a:lnTo>
                    <a:pt x="938" y="171"/>
                  </a:lnTo>
                  <a:lnTo>
                    <a:pt x="939" y="177"/>
                  </a:lnTo>
                  <a:lnTo>
                    <a:pt x="962" y="179"/>
                  </a:lnTo>
                  <a:lnTo>
                    <a:pt x="954" y="194"/>
                  </a:lnTo>
                  <a:lnTo>
                    <a:pt x="947" y="215"/>
                  </a:lnTo>
                  <a:lnTo>
                    <a:pt x="958" y="218"/>
                  </a:lnTo>
                  <a:lnTo>
                    <a:pt x="963" y="228"/>
                  </a:lnTo>
                  <a:lnTo>
                    <a:pt x="987" y="219"/>
                  </a:lnTo>
                  <a:lnTo>
                    <a:pt x="1009" y="199"/>
                  </a:lnTo>
                  <a:lnTo>
                    <a:pt x="1022" y="191"/>
                  </a:lnTo>
                  <a:lnTo>
                    <a:pt x="1025" y="207"/>
                  </a:lnTo>
                  <a:lnTo>
                    <a:pt x="1033" y="229"/>
                  </a:lnTo>
                  <a:lnTo>
                    <a:pt x="1039" y="251"/>
                  </a:lnTo>
                  <a:lnTo>
                    <a:pt x="1028" y="262"/>
                  </a:lnTo>
                  <a:lnTo>
                    <a:pt x="1043" y="272"/>
                  </a:lnTo>
                  <a:lnTo>
                    <a:pt x="1051" y="282"/>
                  </a:lnTo>
                  <a:lnTo>
                    <a:pt x="1072" y="287"/>
                  </a:lnTo>
                  <a:lnTo>
                    <a:pt x="1079" y="292"/>
                  </a:lnTo>
                  <a:lnTo>
                    <a:pt x="1079" y="308"/>
                  </a:lnTo>
                  <a:lnTo>
                    <a:pt x="1089" y="310"/>
                  </a:lnTo>
                  <a:lnTo>
                    <a:pt x="1092" y="317"/>
                  </a:lnTo>
                  <a:lnTo>
                    <a:pt x="1086" y="337"/>
                  </a:lnTo>
                  <a:lnTo>
                    <a:pt x="1074" y="344"/>
                  </a:lnTo>
                  <a:lnTo>
                    <a:pt x="1061" y="351"/>
                  </a:lnTo>
                  <a:lnTo>
                    <a:pt x="1035" y="357"/>
                  </a:lnTo>
                  <a:lnTo>
                    <a:pt x="1012" y="372"/>
                  </a:lnTo>
                  <a:lnTo>
                    <a:pt x="986" y="375"/>
                  </a:lnTo>
                  <a:lnTo>
                    <a:pt x="957" y="371"/>
                  </a:lnTo>
                  <a:lnTo>
                    <a:pt x="935" y="371"/>
                  </a:lnTo>
                  <a:lnTo>
                    <a:pt x="919" y="372"/>
                  </a:lnTo>
                  <a:lnTo>
                    <a:pt x="903" y="385"/>
                  </a:lnTo>
                  <a:lnTo>
                    <a:pt x="880" y="394"/>
                  </a:lnTo>
                  <a:lnTo>
                    <a:pt x="851" y="418"/>
                  </a:lnTo>
                  <a:lnTo>
                    <a:pt x="827" y="436"/>
                  </a:lnTo>
                  <a:lnTo>
                    <a:pt x="841" y="433"/>
                  </a:lnTo>
                  <a:lnTo>
                    <a:pt x="873" y="408"/>
                  </a:lnTo>
                  <a:lnTo>
                    <a:pt x="910" y="393"/>
                  </a:lnTo>
                  <a:lnTo>
                    <a:pt x="932" y="391"/>
                  </a:lnTo>
                  <a:lnTo>
                    <a:pt x="942" y="400"/>
                  </a:lnTo>
                  <a:lnTo>
                    <a:pt x="924" y="412"/>
                  </a:lnTo>
                  <a:lnTo>
                    <a:pt x="922" y="432"/>
                  </a:lnTo>
                  <a:lnTo>
                    <a:pt x="923" y="446"/>
                  </a:lnTo>
                  <a:lnTo>
                    <a:pt x="939" y="456"/>
                  </a:lnTo>
                  <a:lnTo>
                    <a:pt x="965" y="453"/>
                  </a:lnTo>
                  <a:lnTo>
                    <a:pt x="985" y="432"/>
                  </a:lnTo>
                  <a:lnTo>
                    <a:pt x="983" y="445"/>
                  </a:lnTo>
                  <a:lnTo>
                    <a:pt x="990" y="452"/>
                  </a:lnTo>
                  <a:lnTo>
                    <a:pt x="968" y="465"/>
                  </a:lnTo>
                  <a:lnTo>
                    <a:pt x="931" y="476"/>
                  </a:lnTo>
                  <a:lnTo>
                    <a:pt x="914" y="483"/>
                  </a:lnTo>
                  <a:lnTo>
                    <a:pt x="893" y="496"/>
                  </a:lnTo>
                  <a:lnTo>
                    <a:pt x="882" y="495"/>
                  </a:lnTo>
                  <a:lnTo>
                    <a:pt x="886" y="479"/>
                  </a:lnTo>
                  <a:lnTo>
                    <a:pt x="917" y="464"/>
                  </a:lnTo>
                  <a:lnTo>
                    <a:pt x="894" y="465"/>
                  </a:lnTo>
                  <a:lnTo>
                    <a:pt x="876" y="46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7" name="Freeform 44">
              <a:extLst>
                <a:ext uri="{FF2B5EF4-FFF2-40B4-BE49-F238E27FC236}">
                  <a16:creationId xmlns:a16="http://schemas.microsoft.com/office/drawing/2014/main" id="{5BE13C65-35C7-6795-36CB-9D1BD45A867C}"/>
                </a:ext>
              </a:extLst>
            </p:cNvPr>
            <p:cNvSpPr>
              <a:spLocks/>
            </p:cNvSpPr>
            <p:nvPr/>
          </p:nvSpPr>
          <p:spPr bwMode="auto">
            <a:xfrm>
              <a:off x="5491884" y="2276513"/>
              <a:ext cx="314257" cy="119035"/>
            </a:xfrm>
            <a:custGeom>
              <a:avLst/>
              <a:gdLst>
                <a:gd name="T0" fmla="*/ 92 w 198"/>
                <a:gd name="T1" fmla="*/ 3 h 75"/>
                <a:gd name="T2" fmla="*/ 77 w 198"/>
                <a:gd name="T3" fmla="*/ 9 h 75"/>
                <a:gd name="T4" fmla="*/ 109 w 198"/>
                <a:gd name="T5" fmla="*/ 5 h 75"/>
                <a:gd name="T6" fmla="*/ 117 w 198"/>
                <a:gd name="T7" fmla="*/ 13 h 75"/>
                <a:gd name="T8" fmla="*/ 138 w 198"/>
                <a:gd name="T9" fmla="*/ 5 h 75"/>
                <a:gd name="T10" fmla="*/ 143 w 198"/>
                <a:gd name="T11" fmla="*/ 10 h 75"/>
                <a:gd name="T12" fmla="*/ 137 w 198"/>
                <a:gd name="T13" fmla="*/ 25 h 75"/>
                <a:gd name="T14" fmla="*/ 149 w 198"/>
                <a:gd name="T15" fmla="*/ 19 h 75"/>
                <a:gd name="T16" fmla="*/ 158 w 198"/>
                <a:gd name="T17" fmla="*/ 3 h 75"/>
                <a:gd name="T18" fmla="*/ 171 w 198"/>
                <a:gd name="T19" fmla="*/ 0 h 75"/>
                <a:gd name="T20" fmla="*/ 180 w 198"/>
                <a:gd name="T21" fmla="*/ 3 h 75"/>
                <a:gd name="T22" fmla="*/ 186 w 198"/>
                <a:gd name="T23" fmla="*/ 9 h 75"/>
                <a:gd name="T24" fmla="*/ 178 w 198"/>
                <a:gd name="T25" fmla="*/ 24 h 75"/>
                <a:gd name="T26" fmla="*/ 171 w 198"/>
                <a:gd name="T27" fmla="*/ 35 h 75"/>
                <a:gd name="T28" fmla="*/ 183 w 198"/>
                <a:gd name="T29" fmla="*/ 43 h 75"/>
                <a:gd name="T30" fmla="*/ 198 w 198"/>
                <a:gd name="T31" fmla="*/ 51 h 75"/>
                <a:gd name="T32" fmla="*/ 191 w 198"/>
                <a:gd name="T33" fmla="*/ 58 h 75"/>
                <a:gd name="T34" fmla="*/ 169 w 198"/>
                <a:gd name="T35" fmla="*/ 59 h 75"/>
                <a:gd name="T36" fmla="*/ 171 w 198"/>
                <a:gd name="T37" fmla="*/ 65 h 75"/>
                <a:gd name="T38" fmla="*/ 163 w 198"/>
                <a:gd name="T39" fmla="*/ 71 h 75"/>
                <a:gd name="T40" fmla="*/ 143 w 198"/>
                <a:gd name="T41" fmla="*/ 69 h 75"/>
                <a:gd name="T42" fmla="*/ 126 w 198"/>
                <a:gd name="T43" fmla="*/ 64 h 75"/>
                <a:gd name="T44" fmla="*/ 111 w 198"/>
                <a:gd name="T45" fmla="*/ 65 h 75"/>
                <a:gd name="T46" fmla="*/ 83 w 198"/>
                <a:gd name="T47" fmla="*/ 71 h 75"/>
                <a:gd name="T48" fmla="*/ 49 w 198"/>
                <a:gd name="T49" fmla="*/ 73 h 75"/>
                <a:gd name="T50" fmla="*/ 26 w 198"/>
                <a:gd name="T51" fmla="*/ 75 h 75"/>
                <a:gd name="T52" fmla="*/ 26 w 198"/>
                <a:gd name="T53" fmla="*/ 67 h 75"/>
                <a:gd name="T54" fmla="*/ 15 w 198"/>
                <a:gd name="T55" fmla="*/ 63 h 75"/>
                <a:gd name="T56" fmla="*/ 1 w 198"/>
                <a:gd name="T57" fmla="*/ 64 h 75"/>
                <a:gd name="T58" fmla="*/ 0 w 198"/>
                <a:gd name="T59" fmla="*/ 52 h 75"/>
                <a:gd name="T60" fmla="*/ 9 w 198"/>
                <a:gd name="T61" fmla="*/ 50 h 75"/>
                <a:gd name="T62" fmla="*/ 31 w 198"/>
                <a:gd name="T63" fmla="*/ 47 h 75"/>
                <a:gd name="T64" fmla="*/ 47 w 198"/>
                <a:gd name="T65" fmla="*/ 48 h 75"/>
                <a:gd name="T66" fmla="*/ 66 w 198"/>
                <a:gd name="T67" fmla="*/ 45 h 75"/>
                <a:gd name="T68" fmla="*/ 46 w 198"/>
                <a:gd name="T69" fmla="*/ 42 h 75"/>
                <a:gd name="T70" fmla="*/ 20 w 198"/>
                <a:gd name="T71" fmla="*/ 43 h 75"/>
                <a:gd name="T72" fmla="*/ 3 w 198"/>
                <a:gd name="T73" fmla="*/ 43 h 75"/>
                <a:gd name="T74" fmla="*/ 3 w 198"/>
                <a:gd name="T75" fmla="*/ 37 h 75"/>
                <a:gd name="T76" fmla="*/ 37 w 198"/>
                <a:gd name="T77" fmla="*/ 30 h 75"/>
                <a:gd name="T78" fmla="*/ 19 w 198"/>
                <a:gd name="T79" fmla="*/ 31 h 75"/>
                <a:gd name="T80" fmla="*/ 3 w 198"/>
                <a:gd name="T81" fmla="*/ 26 h 75"/>
                <a:gd name="T82" fmla="*/ 26 w 198"/>
                <a:gd name="T83" fmla="*/ 15 h 75"/>
                <a:gd name="T84" fmla="*/ 41 w 198"/>
                <a:gd name="T85" fmla="*/ 9 h 75"/>
                <a:gd name="T86" fmla="*/ 83 w 198"/>
                <a:gd name="T87" fmla="*/ 0 h 75"/>
                <a:gd name="T88" fmla="*/ 92 w 198"/>
                <a:gd name="T8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75">
                  <a:moveTo>
                    <a:pt x="92" y="3"/>
                  </a:moveTo>
                  <a:lnTo>
                    <a:pt x="77" y="9"/>
                  </a:lnTo>
                  <a:lnTo>
                    <a:pt x="109" y="5"/>
                  </a:lnTo>
                  <a:lnTo>
                    <a:pt x="117" y="13"/>
                  </a:lnTo>
                  <a:lnTo>
                    <a:pt x="138" y="5"/>
                  </a:lnTo>
                  <a:lnTo>
                    <a:pt x="143" y="10"/>
                  </a:lnTo>
                  <a:lnTo>
                    <a:pt x="137" y="25"/>
                  </a:lnTo>
                  <a:lnTo>
                    <a:pt x="149" y="19"/>
                  </a:lnTo>
                  <a:lnTo>
                    <a:pt x="158" y="3"/>
                  </a:lnTo>
                  <a:lnTo>
                    <a:pt x="171" y="0"/>
                  </a:lnTo>
                  <a:lnTo>
                    <a:pt x="180" y="3"/>
                  </a:lnTo>
                  <a:lnTo>
                    <a:pt x="186" y="9"/>
                  </a:lnTo>
                  <a:lnTo>
                    <a:pt x="178" y="24"/>
                  </a:lnTo>
                  <a:lnTo>
                    <a:pt x="171" y="35"/>
                  </a:lnTo>
                  <a:lnTo>
                    <a:pt x="183" y="43"/>
                  </a:lnTo>
                  <a:lnTo>
                    <a:pt x="198" y="51"/>
                  </a:lnTo>
                  <a:lnTo>
                    <a:pt x="191" y="58"/>
                  </a:lnTo>
                  <a:lnTo>
                    <a:pt x="169" y="59"/>
                  </a:lnTo>
                  <a:lnTo>
                    <a:pt x="171" y="65"/>
                  </a:lnTo>
                  <a:lnTo>
                    <a:pt x="163" y="71"/>
                  </a:lnTo>
                  <a:lnTo>
                    <a:pt x="143" y="69"/>
                  </a:lnTo>
                  <a:lnTo>
                    <a:pt x="126" y="64"/>
                  </a:lnTo>
                  <a:lnTo>
                    <a:pt x="111" y="65"/>
                  </a:lnTo>
                  <a:lnTo>
                    <a:pt x="83" y="71"/>
                  </a:lnTo>
                  <a:lnTo>
                    <a:pt x="49" y="73"/>
                  </a:lnTo>
                  <a:lnTo>
                    <a:pt x="26" y="75"/>
                  </a:lnTo>
                  <a:lnTo>
                    <a:pt x="26" y="67"/>
                  </a:lnTo>
                  <a:lnTo>
                    <a:pt x="15" y="63"/>
                  </a:lnTo>
                  <a:lnTo>
                    <a:pt x="1" y="64"/>
                  </a:lnTo>
                  <a:lnTo>
                    <a:pt x="0" y="52"/>
                  </a:lnTo>
                  <a:lnTo>
                    <a:pt x="9" y="50"/>
                  </a:lnTo>
                  <a:lnTo>
                    <a:pt x="31" y="47"/>
                  </a:lnTo>
                  <a:lnTo>
                    <a:pt x="47" y="48"/>
                  </a:lnTo>
                  <a:lnTo>
                    <a:pt x="66" y="45"/>
                  </a:lnTo>
                  <a:lnTo>
                    <a:pt x="46" y="42"/>
                  </a:lnTo>
                  <a:lnTo>
                    <a:pt x="20" y="43"/>
                  </a:lnTo>
                  <a:lnTo>
                    <a:pt x="3" y="43"/>
                  </a:lnTo>
                  <a:lnTo>
                    <a:pt x="3" y="37"/>
                  </a:lnTo>
                  <a:lnTo>
                    <a:pt x="37" y="30"/>
                  </a:lnTo>
                  <a:lnTo>
                    <a:pt x="19" y="31"/>
                  </a:lnTo>
                  <a:lnTo>
                    <a:pt x="3" y="26"/>
                  </a:lnTo>
                  <a:lnTo>
                    <a:pt x="26" y="15"/>
                  </a:lnTo>
                  <a:lnTo>
                    <a:pt x="41" y="9"/>
                  </a:lnTo>
                  <a:lnTo>
                    <a:pt x="83" y="0"/>
                  </a:lnTo>
                  <a:lnTo>
                    <a:pt x="92"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8" name="Freeform 45">
              <a:extLst>
                <a:ext uri="{FF2B5EF4-FFF2-40B4-BE49-F238E27FC236}">
                  <a16:creationId xmlns:a16="http://schemas.microsoft.com/office/drawing/2014/main" id="{60C8ECA7-8E62-81C7-9E7C-9AB399D971E2}"/>
                </a:ext>
              </a:extLst>
            </p:cNvPr>
            <p:cNvSpPr>
              <a:spLocks/>
            </p:cNvSpPr>
            <p:nvPr/>
          </p:nvSpPr>
          <p:spPr bwMode="auto">
            <a:xfrm>
              <a:off x="5779159" y="2268578"/>
              <a:ext cx="44440" cy="20633"/>
            </a:xfrm>
            <a:custGeom>
              <a:avLst/>
              <a:gdLst>
                <a:gd name="T0" fmla="*/ 28 w 28"/>
                <a:gd name="T1" fmla="*/ 3 h 13"/>
                <a:gd name="T2" fmla="*/ 7 w 28"/>
                <a:gd name="T3" fmla="*/ 13 h 13"/>
                <a:gd name="T4" fmla="*/ 0 w 28"/>
                <a:gd name="T5" fmla="*/ 3 h 13"/>
                <a:gd name="T6" fmla="*/ 6 w 28"/>
                <a:gd name="T7" fmla="*/ 0 h 13"/>
                <a:gd name="T8" fmla="*/ 22 w 28"/>
                <a:gd name="T9" fmla="*/ 0 h 13"/>
                <a:gd name="T10" fmla="*/ 28 w 28"/>
                <a:gd name="T11" fmla="*/ 3 h 13"/>
              </a:gdLst>
              <a:ahLst/>
              <a:cxnLst>
                <a:cxn ang="0">
                  <a:pos x="T0" y="T1"/>
                </a:cxn>
                <a:cxn ang="0">
                  <a:pos x="T2" y="T3"/>
                </a:cxn>
                <a:cxn ang="0">
                  <a:pos x="T4" y="T5"/>
                </a:cxn>
                <a:cxn ang="0">
                  <a:pos x="T6" y="T7"/>
                </a:cxn>
                <a:cxn ang="0">
                  <a:pos x="T8" y="T9"/>
                </a:cxn>
                <a:cxn ang="0">
                  <a:pos x="T10" y="T11"/>
                </a:cxn>
              </a:cxnLst>
              <a:rect l="0" t="0" r="r" b="b"/>
              <a:pathLst>
                <a:path w="28" h="13">
                  <a:moveTo>
                    <a:pt x="28" y="3"/>
                  </a:moveTo>
                  <a:lnTo>
                    <a:pt x="7" y="13"/>
                  </a:lnTo>
                  <a:lnTo>
                    <a:pt x="0" y="3"/>
                  </a:lnTo>
                  <a:lnTo>
                    <a:pt x="6" y="0"/>
                  </a:lnTo>
                  <a:lnTo>
                    <a:pt x="22" y="0"/>
                  </a:lnTo>
                  <a:lnTo>
                    <a:pt x="28"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49" name="Freeform 46">
              <a:extLst>
                <a:ext uri="{FF2B5EF4-FFF2-40B4-BE49-F238E27FC236}">
                  <a16:creationId xmlns:a16="http://schemas.microsoft.com/office/drawing/2014/main" id="{1CB86278-ED36-6C70-03BD-C34EFFC08532}"/>
                </a:ext>
              </a:extLst>
            </p:cNvPr>
            <p:cNvSpPr>
              <a:spLocks/>
            </p:cNvSpPr>
            <p:nvPr/>
          </p:nvSpPr>
          <p:spPr bwMode="auto">
            <a:xfrm>
              <a:off x="6253718" y="2265403"/>
              <a:ext cx="79358" cy="25394"/>
            </a:xfrm>
            <a:custGeom>
              <a:avLst/>
              <a:gdLst>
                <a:gd name="T0" fmla="*/ 50 w 50"/>
                <a:gd name="T1" fmla="*/ 10 h 16"/>
                <a:gd name="T2" fmla="*/ 48 w 50"/>
                <a:gd name="T3" fmla="*/ 14 h 16"/>
                <a:gd name="T4" fmla="*/ 36 w 50"/>
                <a:gd name="T5" fmla="*/ 13 h 16"/>
                <a:gd name="T6" fmla="*/ 24 w 50"/>
                <a:gd name="T7" fmla="*/ 13 h 16"/>
                <a:gd name="T8" fmla="*/ 9 w 50"/>
                <a:gd name="T9" fmla="*/ 16 h 16"/>
                <a:gd name="T10" fmla="*/ 7 w 50"/>
                <a:gd name="T11" fmla="*/ 14 h 16"/>
                <a:gd name="T12" fmla="*/ 0 w 50"/>
                <a:gd name="T13" fmla="*/ 6 h 16"/>
                <a:gd name="T14" fmla="*/ 5 w 50"/>
                <a:gd name="T15" fmla="*/ 1 h 16"/>
                <a:gd name="T16" fmla="*/ 12 w 50"/>
                <a:gd name="T17" fmla="*/ 0 h 16"/>
                <a:gd name="T18" fmla="*/ 36 w 50"/>
                <a:gd name="T19" fmla="*/ 2 h 16"/>
                <a:gd name="T20" fmla="*/ 50 w 50"/>
                <a:gd name="T2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6">
                  <a:moveTo>
                    <a:pt x="50" y="10"/>
                  </a:moveTo>
                  <a:lnTo>
                    <a:pt x="48" y="14"/>
                  </a:lnTo>
                  <a:lnTo>
                    <a:pt x="36" y="13"/>
                  </a:lnTo>
                  <a:lnTo>
                    <a:pt x="24" y="13"/>
                  </a:lnTo>
                  <a:lnTo>
                    <a:pt x="9" y="16"/>
                  </a:lnTo>
                  <a:lnTo>
                    <a:pt x="7" y="14"/>
                  </a:lnTo>
                  <a:lnTo>
                    <a:pt x="0" y="6"/>
                  </a:lnTo>
                  <a:lnTo>
                    <a:pt x="5" y="1"/>
                  </a:lnTo>
                  <a:lnTo>
                    <a:pt x="12" y="0"/>
                  </a:lnTo>
                  <a:lnTo>
                    <a:pt x="36" y="2"/>
                  </a:lnTo>
                  <a:lnTo>
                    <a:pt x="50"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0" name="Freeform 47">
              <a:extLst>
                <a:ext uri="{FF2B5EF4-FFF2-40B4-BE49-F238E27FC236}">
                  <a16:creationId xmlns:a16="http://schemas.microsoft.com/office/drawing/2014/main" id="{DFA935DA-F8EE-FFE5-DD30-C93DAC1379F6}"/>
                </a:ext>
              </a:extLst>
            </p:cNvPr>
            <p:cNvSpPr>
              <a:spLocks/>
            </p:cNvSpPr>
            <p:nvPr/>
          </p:nvSpPr>
          <p:spPr bwMode="auto">
            <a:xfrm>
              <a:off x="6041040" y="2263815"/>
              <a:ext cx="471385" cy="306317"/>
            </a:xfrm>
            <a:custGeom>
              <a:avLst/>
              <a:gdLst>
                <a:gd name="T0" fmla="*/ 67 w 297"/>
                <a:gd name="T1" fmla="*/ 20 h 193"/>
                <a:gd name="T2" fmla="*/ 123 w 297"/>
                <a:gd name="T3" fmla="*/ 1 h 193"/>
                <a:gd name="T4" fmla="*/ 120 w 297"/>
                <a:gd name="T5" fmla="*/ 27 h 193"/>
                <a:gd name="T6" fmla="*/ 163 w 297"/>
                <a:gd name="T7" fmla="*/ 16 h 193"/>
                <a:gd name="T8" fmla="*/ 194 w 297"/>
                <a:gd name="T9" fmla="*/ 31 h 193"/>
                <a:gd name="T10" fmla="*/ 215 w 297"/>
                <a:gd name="T11" fmla="*/ 34 h 193"/>
                <a:gd name="T12" fmla="*/ 245 w 297"/>
                <a:gd name="T13" fmla="*/ 51 h 193"/>
                <a:gd name="T14" fmla="*/ 255 w 297"/>
                <a:gd name="T15" fmla="*/ 72 h 193"/>
                <a:gd name="T16" fmla="*/ 250 w 297"/>
                <a:gd name="T17" fmla="*/ 90 h 193"/>
                <a:gd name="T18" fmla="*/ 278 w 297"/>
                <a:gd name="T19" fmla="*/ 108 h 193"/>
                <a:gd name="T20" fmla="*/ 287 w 297"/>
                <a:gd name="T21" fmla="*/ 121 h 193"/>
                <a:gd name="T22" fmla="*/ 243 w 297"/>
                <a:gd name="T23" fmla="*/ 134 h 193"/>
                <a:gd name="T24" fmla="*/ 214 w 297"/>
                <a:gd name="T25" fmla="*/ 120 h 193"/>
                <a:gd name="T26" fmla="*/ 216 w 297"/>
                <a:gd name="T27" fmla="*/ 139 h 193"/>
                <a:gd name="T28" fmla="*/ 232 w 297"/>
                <a:gd name="T29" fmla="*/ 151 h 193"/>
                <a:gd name="T30" fmla="*/ 221 w 297"/>
                <a:gd name="T31" fmla="*/ 180 h 193"/>
                <a:gd name="T32" fmla="*/ 182 w 297"/>
                <a:gd name="T33" fmla="*/ 162 h 193"/>
                <a:gd name="T34" fmla="*/ 200 w 297"/>
                <a:gd name="T35" fmla="*/ 187 h 193"/>
                <a:gd name="T36" fmla="*/ 168 w 297"/>
                <a:gd name="T37" fmla="*/ 186 h 193"/>
                <a:gd name="T38" fmla="*/ 133 w 297"/>
                <a:gd name="T39" fmla="*/ 168 h 193"/>
                <a:gd name="T40" fmla="*/ 126 w 297"/>
                <a:gd name="T41" fmla="*/ 154 h 193"/>
                <a:gd name="T42" fmla="*/ 110 w 297"/>
                <a:gd name="T43" fmla="*/ 151 h 193"/>
                <a:gd name="T44" fmla="*/ 64 w 297"/>
                <a:gd name="T45" fmla="*/ 148 h 193"/>
                <a:gd name="T46" fmla="*/ 104 w 297"/>
                <a:gd name="T47" fmla="*/ 135 h 193"/>
                <a:gd name="T48" fmla="*/ 131 w 297"/>
                <a:gd name="T49" fmla="*/ 127 h 193"/>
                <a:gd name="T50" fmla="*/ 166 w 297"/>
                <a:gd name="T51" fmla="*/ 103 h 193"/>
                <a:gd name="T52" fmla="*/ 166 w 297"/>
                <a:gd name="T53" fmla="*/ 90 h 193"/>
                <a:gd name="T54" fmla="*/ 131 w 297"/>
                <a:gd name="T55" fmla="*/ 77 h 193"/>
                <a:gd name="T56" fmla="*/ 135 w 297"/>
                <a:gd name="T57" fmla="*/ 63 h 193"/>
                <a:gd name="T58" fmla="*/ 119 w 297"/>
                <a:gd name="T59" fmla="*/ 57 h 193"/>
                <a:gd name="T60" fmla="*/ 86 w 297"/>
                <a:gd name="T61" fmla="*/ 63 h 193"/>
                <a:gd name="T62" fmla="*/ 23 w 297"/>
                <a:gd name="T63" fmla="*/ 55 h 193"/>
                <a:gd name="T64" fmla="*/ 0 w 297"/>
                <a:gd name="T65" fmla="*/ 47 h 193"/>
                <a:gd name="T66" fmla="*/ 2 w 297"/>
                <a:gd name="T67" fmla="*/ 40 h 193"/>
                <a:gd name="T68" fmla="*/ 33 w 297"/>
                <a:gd name="T69" fmla="*/ 11 h 193"/>
                <a:gd name="T70" fmla="*/ 83 w 29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7" h="193">
                  <a:moveTo>
                    <a:pt x="66" y="10"/>
                  </a:moveTo>
                  <a:lnTo>
                    <a:pt x="67" y="20"/>
                  </a:lnTo>
                  <a:lnTo>
                    <a:pt x="88" y="7"/>
                  </a:lnTo>
                  <a:lnTo>
                    <a:pt x="123" y="1"/>
                  </a:lnTo>
                  <a:lnTo>
                    <a:pt x="130" y="17"/>
                  </a:lnTo>
                  <a:lnTo>
                    <a:pt x="120" y="27"/>
                  </a:lnTo>
                  <a:lnTo>
                    <a:pt x="147" y="23"/>
                  </a:lnTo>
                  <a:lnTo>
                    <a:pt x="163" y="16"/>
                  </a:lnTo>
                  <a:lnTo>
                    <a:pt x="183" y="24"/>
                  </a:lnTo>
                  <a:lnTo>
                    <a:pt x="194" y="31"/>
                  </a:lnTo>
                  <a:lnTo>
                    <a:pt x="190" y="38"/>
                  </a:lnTo>
                  <a:lnTo>
                    <a:pt x="215" y="34"/>
                  </a:lnTo>
                  <a:lnTo>
                    <a:pt x="221" y="45"/>
                  </a:lnTo>
                  <a:lnTo>
                    <a:pt x="245" y="51"/>
                  </a:lnTo>
                  <a:lnTo>
                    <a:pt x="252" y="57"/>
                  </a:lnTo>
                  <a:lnTo>
                    <a:pt x="255" y="72"/>
                  </a:lnTo>
                  <a:lnTo>
                    <a:pt x="227" y="80"/>
                  </a:lnTo>
                  <a:lnTo>
                    <a:pt x="250" y="90"/>
                  </a:lnTo>
                  <a:lnTo>
                    <a:pt x="268" y="94"/>
                  </a:lnTo>
                  <a:lnTo>
                    <a:pt x="278" y="108"/>
                  </a:lnTo>
                  <a:lnTo>
                    <a:pt x="297" y="110"/>
                  </a:lnTo>
                  <a:lnTo>
                    <a:pt x="287" y="121"/>
                  </a:lnTo>
                  <a:lnTo>
                    <a:pt x="255" y="140"/>
                  </a:lnTo>
                  <a:lnTo>
                    <a:pt x="243" y="134"/>
                  </a:lnTo>
                  <a:lnTo>
                    <a:pt x="232" y="117"/>
                  </a:lnTo>
                  <a:lnTo>
                    <a:pt x="214" y="120"/>
                  </a:lnTo>
                  <a:lnTo>
                    <a:pt x="208" y="129"/>
                  </a:lnTo>
                  <a:lnTo>
                    <a:pt x="216" y="139"/>
                  </a:lnTo>
                  <a:lnTo>
                    <a:pt x="229" y="146"/>
                  </a:lnTo>
                  <a:lnTo>
                    <a:pt x="232" y="151"/>
                  </a:lnTo>
                  <a:lnTo>
                    <a:pt x="231" y="168"/>
                  </a:lnTo>
                  <a:lnTo>
                    <a:pt x="221" y="180"/>
                  </a:lnTo>
                  <a:lnTo>
                    <a:pt x="207" y="175"/>
                  </a:lnTo>
                  <a:lnTo>
                    <a:pt x="182" y="162"/>
                  </a:lnTo>
                  <a:lnTo>
                    <a:pt x="192" y="177"/>
                  </a:lnTo>
                  <a:lnTo>
                    <a:pt x="200" y="187"/>
                  </a:lnTo>
                  <a:lnTo>
                    <a:pt x="199" y="193"/>
                  </a:lnTo>
                  <a:lnTo>
                    <a:pt x="168" y="186"/>
                  </a:lnTo>
                  <a:lnTo>
                    <a:pt x="145" y="176"/>
                  </a:lnTo>
                  <a:lnTo>
                    <a:pt x="133" y="168"/>
                  </a:lnTo>
                  <a:lnTo>
                    <a:pt x="141" y="163"/>
                  </a:lnTo>
                  <a:lnTo>
                    <a:pt x="126" y="154"/>
                  </a:lnTo>
                  <a:lnTo>
                    <a:pt x="113" y="146"/>
                  </a:lnTo>
                  <a:lnTo>
                    <a:pt x="110" y="151"/>
                  </a:lnTo>
                  <a:lnTo>
                    <a:pt x="71" y="154"/>
                  </a:lnTo>
                  <a:lnTo>
                    <a:pt x="64" y="148"/>
                  </a:lnTo>
                  <a:lnTo>
                    <a:pt x="80" y="136"/>
                  </a:lnTo>
                  <a:lnTo>
                    <a:pt x="104" y="135"/>
                  </a:lnTo>
                  <a:lnTo>
                    <a:pt x="131" y="133"/>
                  </a:lnTo>
                  <a:lnTo>
                    <a:pt x="131" y="127"/>
                  </a:lnTo>
                  <a:lnTo>
                    <a:pt x="140" y="119"/>
                  </a:lnTo>
                  <a:lnTo>
                    <a:pt x="166" y="103"/>
                  </a:lnTo>
                  <a:lnTo>
                    <a:pt x="168" y="96"/>
                  </a:lnTo>
                  <a:lnTo>
                    <a:pt x="166" y="90"/>
                  </a:lnTo>
                  <a:lnTo>
                    <a:pt x="152" y="83"/>
                  </a:lnTo>
                  <a:lnTo>
                    <a:pt x="131" y="77"/>
                  </a:lnTo>
                  <a:lnTo>
                    <a:pt x="141" y="73"/>
                  </a:lnTo>
                  <a:lnTo>
                    <a:pt x="135" y="63"/>
                  </a:lnTo>
                  <a:lnTo>
                    <a:pt x="125" y="62"/>
                  </a:lnTo>
                  <a:lnTo>
                    <a:pt x="119" y="57"/>
                  </a:lnTo>
                  <a:lnTo>
                    <a:pt x="110" y="61"/>
                  </a:lnTo>
                  <a:lnTo>
                    <a:pt x="86" y="63"/>
                  </a:lnTo>
                  <a:lnTo>
                    <a:pt x="45" y="60"/>
                  </a:lnTo>
                  <a:lnTo>
                    <a:pt x="23" y="55"/>
                  </a:lnTo>
                  <a:lnTo>
                    <a:pt x="5" y="53"/>
                  </a:lnTo>
                  <a:lnTo>
                    <a:pt x="0" y="47"/>
                  </a:lnTo>
                  <a:lnTo>
                    <a:pt x="19" y="40"/>
                  </a:lnTo>
                  <a:lnTo>
                    <a:pt x="2" y="40"/>
                  </a:lnTo>
                  <a:lnTo>
                    <a:pt x="11" y="24"/>
                  </a:lnTo>
                  <a:lnTo>
                    <a:pt x="33" y="11"/>
                  </a:lnTo>
                  <a:lnTo>
                    <a:pt x="51" y="4"/>
                  </a:lnTo>
                  <a:lnTo>
                    <a:pt x="83" y="0"/>
                  </a:lnTo>
                  <a:lnTo>
                    <a:pt x="66"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1" name="Freeform 48">
              <a:extLst>
                <a:ext uri="{FF2B5EF4-FFF2-40B4-BE49-F238E27FC236}">
                  <a16:creationId xmlns:a16="http://schemas.microsoft.com/office/drawing/2014/main" id="{46BE6202-5098-81CA-0CA8-8A25F91AF6F6}"/>
                </a:ext>
              </a:extLst>
            </p:cNvPr>
            <p:cNvSpPr>
              <a:spLocks/>
            </p:cNvSpPr>
            <p:nvPr/>
          </p:nvSpPr>
          <p:spPr bwMode="auto">
            <a:xfrm>
              <a:off x="5836297" y="2263815"/>
              <a:ext cx="125384" cy="61898"/>
            </a:xfrm>
            <a:custGeom>
              <a:avLst/>
              <a:gdLst>
                <a:gd name="T0" fmla="*/ 46 w 79"/>
                <a:gd name="T1" fmla="*/ 0 h 39"/>
                <a:gd name="T2" fmla="*/ 57 w 79"/>
                <a:gd name="T3" fmla="*/ 3 h 39"/>
                <a:gd name="T4" fmla="*/ 79 w 79"/>
                <a:gd name="T5" fmla="*/ 1 h 39"/>
                <a:gd name="T6" fmla="*/ 77 w 79"/>
                <a:gd name="T7" fmla="*/ 6 h 39"/>
                <a:gd name="T8" fmla="*/ 60 w 79"/>
                <a:gd name="T9" fmla="*/ 13 h 39"/>
                <a:gd name="T10" fmla="*/ 71 w 79"/>
                <a:gd name="T11" fmla="*/ 19 h 39"/>
                <a:gd name="T12" fmla="*/ 55 w 79"/>
                <a:gd name="T13" fmla="*/ 33 h 39"/>
                <a:gd name="T14" fmla="*/ 31 w 79"/>
                <a:gd name="T15" fmla="*/ 39 h 39"/>
                <a:gd name="T16" fmla="*/ 20 w 79"/>
                <a:gd name="T17" fmla="*/ 38 h 39"/>
                <a:gd name="T18" fmla="*/ 18 w 79"/>
                <a:gd name="T19" fmla="*/ 32 h 39"/>
                <a:gd name="T20" fmla="*/ 0 w 79"/>
                <a:gd name="T21" fmla="*/ 20 h 39"/>
                <a:gd name="T22" fmla="*/ 6 w 79"/>
                <a:gd name="T23" fmla="*/ 15 h 39"/>
                <a:gd name="T24" fmla="*/ 27 w 79"/>
                <a:gd name="T25" fmla="*/ 17 h 39"/>
                <a:gd name="T26" fmla="*/ 25 w 79"/>
                <a:gd name="T27" fmla="*/ 7 h 39"/>
                <a:gd name="T28" fmla="*/ 46 w 79"/>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9">
                  <a:moveTo>
                    <a:pt x="46" y="0"/>
                  </a:moveTo>
                  <a:lnTo>
                    <a:pt x="57" y="3"/>
                  </a:lnTo>
                  <a:lnTo>
                    <a:pt x="79" y="1"/>
                  </a:lnTo>
                  <a:lnTo>
                    <a:pt x="77" y="6"/>
                  </a:lnTo>
                  <a:lnTo>
                    <a:pt x="60" y="13"/>
                  </a:lnTo>
                  <a:lnTo>
                    <a:pt x="71" y="19"/>
                  </a:lnTo>
                  <a:lnTo>
                    <a:pt x="55" y="33"/>
                  </a:lnTo>
                  <a:lnTo>
                    <a:pt x="31" y="39"/>
                  </a:lnTo>
                  <a:lnTo>
                    <a:pt x="20" y="38"/>
                  </a:lnTo>
                  <a:lnTo>
                    <a:pt x="18" y="32"/>
                  </a:lnTo>
                  <a:lnTo>
                    <a:pt x="0" y="20"/>
                  </a:lnTo>
                  <a:lnTo>
                    <a:pt x="6" y="15"/>
                  </a:lnTo>
                  <a:lnTo>
                    <a:pt x="27" y="17"/>
                  </a:lnTo>
                  <a:lnTo>
                    <a:pt x="25" y="7"/>
                  </a:lnTo>
                  <a:lnTo>
                    <a:pt x="4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2" name="Freeform 49">
              <a:extLst>
                <a:ext uri="{FF2B5EF4-FFF2-40B4-BE49-F238E27FC236}">
                  <a16:creationId xmlns:a16="http://schemas.microsoft.com/office/drawing/2014/main" id="{76FA1756-8B60-70C1-645A-119C246C26C1}"/>
                </a:ext>
              </a:extLst>
            </p:cNvPr>
            <p:cNvSpPr>
              <a:spLocks/>
            </p:cNvSpPr>
            <p:nvPr/>
          </p:nvSpPr>
          <p:spPr bwMode="auto">
            <a:xfrm>
              <a:off x="5958507" y="2255880"/>
              <a:ext cx="131733" cy="52375"/>
            </a:xfrm>
            <a:custGeom>
              <a:avLst/>
              <a:gdLst>
                <a:gd name="T0" fmla="*/ 36 w 83"/>
                <a:gd name="T1" fmla="*/ 21 h 33"/>
                <a:gd name="T2" fmla="*/ 13 w 83"/>
                <a:gd name="T3" fmla="*/ 33 h 33"/>
                <a:gd name="T4" fmla="*/ 0 w 83"/>
                <a:gd name="T5" fmla="*/ 32 h 33"/>
                <a:gd name="T6" fmla="*/ 5 w 83"/>
                <a:gd name="T7" fmla="*/ 18 h 33"/>
                <a:gd name="T8" fmla="*/ 13 w 83"/>
                <a:gd name="T9" fmla="*/ 11 h 33"/>
                <a:gd name="T10" fmla="*/ 26 w 83"/>
                <a:gd name="T11" fmla="*/ 5 h 33"/>
                <a:gd name="T12" fmla="*/ 40 w 83"/>
                <a:gd name="T13" fmla="*/ 0 h 33"/>
                <a:gd name="T14" fmla="*/ 64 w 83"/>
                <a:gd name="T15" fmla="*/ 1 h 33"/>
                <a:gd name="T16" fmla="*/ 83 w 83"/>
                <a:gd name="T17" fmla="*/ 5 h 33"/>
                <a:gd name="T18" fmla="*/ 52 w 83"/>
                <a:gd name="T19" fmla="*/ 18 h 33"/>
                <a:gd name="T20" fmla="*/ 36 w 83"/>
                <a:gd name="T2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3">
                  <a:moveTo>
                    <a:pt x="36" y="21"/>
                  </a:moveTo>
                  <a:lnTo>
                    <a:pt x="13" y="33"/>
                  </a:lnTo>
                  <a:lnTo>
                    <a:pt x="0" y="32"/>
                  </a:lnTo>
                  <a:lnTo>
                    <a:pt x="5" y="18"/>
                  </a:lnTo>
                  <a:lnTo>
                    <a:pt x="13" y="11"/>
                  </a:lnTo>
                  <a:lnTo>
                    <a:pt x="26" y="5"/>
                  </a:lnTo>
                  <a:lnTo>
                    <a:pt x="40" y="0"/>
                  </a:lnTo>
                  <a:lnTo>
                    <a:pt x="64" y="1"/>
                  </a:lnTo>
                  <a:lnTo>
                    <a:pt x="83" y="5"/>
                  </a:lnTo>
                  <a:lnTo>
                    <a:pt x="52" y="18"/>
                  </a:lnTo>
                  <a:lnTo>
                    <a:pt x="36" y="2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3" name="Freeform 50">
              <a:extLst>
                <a:ext uri="{FF2B5EF4-FFF2-40B4-BE49-F238E27FC236}">
                  <a16:creationId xmlns:a16="http://schemas.microsoft.com/office/drawing/2014/main" id="{8C9508AF-5435-5604-835A-887DE1E17DA9}"/>
                </a:ext>
              </a:extLst>
            </p:cNvPr>
            <p:cNvSpPr>
              <a:spLocks/>
            </p:cNvSpPr>
            <p:nvPr/>
          </p:nvSpPr>
          <p:spPr bwMode="auto">
            <a:xfrm>
              <a:off x="5382371" y="2249532"/>
              <a:ext cx="241248" cy="85705"/>
            </a:xfrm>
            <a:custGeom>
              <a:avLst/>
              <a:gdLst>
                <a:gd name="T0" fmla="*/ 56 w 152"/>
                <a:gd name="T1" fmla="*/ 46 h 54"/>
                <a:gd name="T2" fmla="*/ 16 w 152"/>
                <a:gd name="T3" fmla="*/ 54 h 54"/>
                <a:gd name="T4" fmla="*/ 18 w 152"/>
                <a:gd name="T5" fmla="*/ 47 h 54"/>
                <a:gd name="T6" fmla="*/ 0 w 152"/>
                <a:gd name="T7" fmla="*/ 39 h 54"/>
                <a:gd name="T8" fmla="*/ 13 w 152"/>
                <a:gd name="T9" fmla="*/ 32 h 54"/>
                <a:gd name="T10" fmla="*/ 35 w 152"/>
                <a:gd name="T11" fmla="*/ 21 h 54"/>
                <a:gd name="T12" fmla="*/ 58 w 152"/>
                <a:gd name="T13" fmla="*/ 11 h 54"/>
                <a:gd name="T14" fmla="*/ 59 w 152"/>
                <a:gd name="T15" fmla="*/ 2 h 54"/>
                <a:gd name="T16" fmla="*/ 101 w 152"/>
                <a:gd name="T17" fmla="*/ 0 h 54"/>
                <a:gd name="T18" fmla="*/ 113 w 152"/>
                <a:gd name="T19" fmla="*/ 3 h 54"/>
                <a:gd name="T20" fmla="*/ 141 w 152"/>
                <a:gd name="T21" fmla="*/ 3 h 54"/>
                <a:gd name="T22" fmla="*/ 146 w 152"/>
                <a:gd name="T23" fmla="*/ 8 h 54"/>
                <a:gd name="T24" fmla="*/ 152 w 152"/>
                <a:gd name="T25" fmla="*/ 15 h 54"/>
                <a:gd name="T26" fmla="*/ 132 w 152"/>
                <a:gd name="T27" fmla="*/ 18 h 54"/>
                <a:gd name="T28" fmla="*/ 91 w 152"/>
                <a:gd name="T29" fmla="*/ 29 h 54"/>
                <a:gd name="T30" fmla="*/ 64 w 152"/>
                <a:gd name="T31" fmla="*/ 40 h 54"/>
                <a:gd name="T32" fmla="*/ 56 w 152"/>
                <a:gd name="T33"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54">
                  <a:moveTo>
                    <a:pt x="56" y="46"/>
                  </a:moveTo>
                  <a:lnTo>
                    <a:pt x="16" y="54"/>
                  </a:lnTo>
                  <a:lnTo>
                    <a:pt x="18" y="47"/>
                  </a:lnTo>
                  <a:lnTo>
                    <a:pt x="0" y="39"/>
                  </a:lnTo>
                  <a:lnTo>
                    <a:pt x="13" y="32"/>
                  </a:lnTo>
                  <a:lnTo>
                    <a:pt x="35" y="21"/>
                  </a:lnTo>
                  <a:lnTo>
                    <a:pt x="58" y="11"/>
                  </a:lnTo>
                  <a:lnTo>
                    <a:pt x="59" y="2"/>
                  </a:lnTo>
                  <a:lnTo>
                    <a:pt x="101" y="0"/>
                  </a:lnTo>
                  <a:lnTo>
                    <a:pt x="113" y="3"/>
                  </a:lnTo>
                  <a:lnTo>
                    <a:pt x="141" y="3"/>
                  </a:lnTo>
                  <a:lnTo>
                    <a:pt x="146" y="8"/>
                  </a:lnTo>
                  <a:lnTo>
                    <a:pt x="152" y="15"/>
                  </a:lnTo>
                  <a:lnTo>
                    <a:pt x="132" y="18"/>
                  </a:lnTo>
                  <a:lnTo>
                    <a:pt x="91" y="29"/>
                  </a:lnTo>
                  <a:lnTo>
                    <a:pt x="64" y="40"/>
                  </a:lnTo>
                  <a:lnTo>
                    <a:pt x="56"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4" name="Freeform 51">
              <a:extLst>
                <a:ext uri="{FF2B5EF4-FFF2-40B4-BE49-F238E27FC236}">
                  <a16:creationId xmlns:a16="http://schemas.microsoft.com/office/drawing/2014/main" id="{6D4A79EB-0559-90B8-8D78-2D9D9453D8DD}"/>
                </a:ext>
              </a:extLst>
            </p:cNvPr>
            <p:cNvSpPr>
              <a:spLocks/>
            </p:cNvSpPr>
            <p:nvPr/>
          </p:nvSpPr>
          <p:spPr bwMode="auto">
            <a:xfrm>
              <a:off x="6001361" y="2220963"/>
              <a:ext cx="60312" cy="23807"/>
            </a:xfrm>
            <a:custGeom>
              <a:avLst/>
              <a:gdLst>
                <a:gd name="T0" fmla="*/ 37 w 38"/>
                <a:gd name="T1" fmla="*/ 10 h 15"/>
                <a:gd name="T2" fmla="*/ 24 w 38"/>
                <a:gd name="T3" fmla="*/ 15 h 15"/>
                <a:gd name="T4" fmla="*/ 9 w 38"/>
                <a:gd name="T5" fmla="*/ 14 h 15"/>
                <a:gd name="T6" fmla="*/ 0 w 38"/>
                <a:gd name="T7" fmla="*/ 10 h 15"/>
                <a:gd name="T8" fmla="*/ 13 w 38"/>
                <a:gd name="T9" fmla="*/ 4 h 15"/>
                <a:gd name="T10" fmla="*/ 33 w 38"/>
                <a:gd name="T11" fmla="*/ 0 h 15"/>
                <a:gd name="T12" fmla="*/ 38 w 38"/>
                <a:gd name="T13" fmla="*/ 5 h 15"/>
                <a:gd name="T14" fmla="*/ 37 w 38"/>
                <a:gd name="T15" fmla="*/ 1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5">
                  <a:moveTo>
                    <a:pt x="37" y="10"/>
                  </a:moveTo>
                  <a:lnTo>
                    <a:pt x="24" y="15"/>
                  </a:lnTo>
                  <a:lnTo>
                    <a:pt x="9" y="14"/>
                  </a:lnTo>
                  <a:lnTo>
                    <a:pt x="0" y="10"/>
                  </a:lnTo>
                  <a:lnTo>
                    <a:pt x="13" y="4"/>
                  </a:lnTo>
                  <a:lnTo>
                    <a:pt x="33" y="0"/>
                  </a:lnTo>
                  <a:lnTo>
                    <a:pt x="38" y="5"/>
                  </a:lnTo>
                  <a:lnTo>
                    <a:pt x="37"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5" name="Freeform 52">
              <a:extLst>
                <a:ext uri="{FF2B5EF4-FFF2-40B4-BE49-F238E27FC236}">
                  <a16:creationId xmlns:a16="http://schemas.microsoft.com/office/drawing/2014/main" id="{C2FEDAB0-3D55-0782-87C5-9A42540856A3}"/>
                </a:ext>
              </a:extLst>
            </p:cNvPr>
            <p:cNvSpPr>
              <a:spLocks/>
            </p:cNvSpPr>
            <p:nvPr/>
          </p:nvSpPr>
          <p:spPr bwMode="auto">
            <a:xfrm>
              <a:off x="5917241" y="2195569"/>
              <a:ext cx="101578" cy="42852"/>
            </a:xfrm>
            <a:custGeom>
              <a:avLst/>
              <a:gdLst>
                <a:gd name="T0" fmla="*/ 63 w 64"/>
                <a:gd name="T1" fmla="*/ 0 h 27"/>
                <a:gd name="T2" fmla="*/ 64 w 64"/>
                <a:gd name="T3" fmla="*/ 7 h 27"/>
                <a:gd name="T4" fmla="*/ 56 w 64"/>
                <a:gd name="T5" fmla="*/ 14 h 27"/>
                <a:gd name="T6" fmla="*/ 39 w 64"/>
                <a:gd name="T7" fmla="*/ 26 h 27"/>
                <a:gd name="T8" fmla="*/ 18 w 64"/>
                <a:gd name="T9" fmla="*/ 27 h 27"/>
                <a:gd name="T10" fmla="*/ 9 w 64"/>
                <a:gd name="T11" fmla="*/ 25 h 27"/>
                <a:gd name="T12" fmla="*/ 19 w 64"/>
                <a:gd name="T13" fmla="*/ 16 h 27"/>
                <a:gd name="T14" fmla="*/ 0 w 64"/>
                <a:gd name="T15" fmla="*/ 17 h 27"/>
                <a:gd name="T16" fmla="*/ 12 w 64"/>
                <a:gd name="T17" fmla="*/ 6 h 27"/>
                <a:gd name="T18" fmla="*/ 23 w 64"/>
                <a:gd name="T19" fmla="*/ 6 h 27"/>
                <a:gd name="T20" fmla="*/ 46 w 64"/>
                <a:gd name="T21" fmla="*/ 1 h 27"/>
                <a:gd name="T22" fmla="*/ 60 w 64"/>
                <a:gd name="T23" fmla="*/ 2 h 27"/>
                <a:gd name="T24" fmla="*/ 63 w 64"/>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7">
                  <a:moveTo>
                    <a:pt x="63" y="0"/>
                  </a:moveTo>
                  <a:lnTo>
                    <a:pt x="64" y="7"/>
                  </a:lnTo>
                  <a:lnTo>
                    <a:pt x="56" y="14"/>
                  </a:lnTo>
                  <a:lnTo>
                    <a:pt x="39" y="26"/>
                  </a:lnTo>
                  <a:lnTo>
                    <a:pt x="18" y="27"/>
                  </a:lnTo>
                  <a:lnTo>
                    <a:pt x="9" y="25"/>
                  </a:lnTo>
                  <a:lnTo>
                    <a:pt x="19" y="16"/>
                  </a:lnTo>
                  <a:lnTo>
                    <a:pt x="0" y="17"/>
                  </a:lnTo>
                  <a:lnTo>
                    <a:pt x="12" y="6"/>
                  </a:lnTo>
                  <a:lnTo>
                    <a:pt x="23" y="6"/>
                  </a:lnTo>
                  <a:lnTo>
                    <a:pt x="46" y="1"/>
                  </a:lnTo>
                  <a:lnTo>
                    <a:pt x="60" y="2"/>
                  </a:lnTo>
                  <a:lnTo>
                    <a:pt x="6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6" name="Freeform 53">
              <a:extLst>
                <a:ext uri="{FF2B5EF4-FFF2-40B4-BE49-F238E27FC236}">
                  <a16:creationId xmlns:a16="http://schemas.microsoft.com/office/drawing/2014/main" id="{C4C701E1-1C32-3F18-A15B-2DF764FEF9E8}"/>
                </a:ext>
              </a:extLst>
            </p:cNvPr>
            <p:cNvSpPr>
              <a:spLocks/>
            </p:cNvSpPr>
            <p:nvPr/>
          </p:nvSpPr>
          <p:spPr bwMode="auto">
            <a:xfrm>
              <a:off x="5634727" y="2193982"/>
              <a:ext cx="233311" cy="55550"/>
            </a:xfrm>
            <a:custGeom>
              <a:avLst/>
              <a:gdLst>
                <a:gd name="T0" fmla="*/ 125 w 147"/>
                <a:gd name="T1" fmla="*/ 9 h 35"/>
                <a:gd name="T2" fmla="*/ 123 w 147"/>
                <a:gd name="T3" fmla="*/ 14 h 35"/>
                <a:gd name="T4" fmla="*/ 136 w 147"/>
                <a:gd name="T5" fmla="*/ 11 h 35"/>
                <a:gd name="T6" fmla="*/ 147 w 147"/>
                <a:gd name="T7" fmla="*/ 12 h 35"/>
                <a:gd name="T8" fmla="*/ 140 w 147"/>
                <a:gd name="T9" fmla="*/ 19 h 35"/>
                <a:gd name="T10" fmla="*/ 124 w 147"/>
                <a:gd name="T11" fmla="*/ 26 h 35"/>
                <a:gd name="T12" fmla="*/ 84 w 147"/>
                <a:gd name="T13" fmla="*/ 29 h 35"/>
                <a:gd name="T14" fmla="*/ 47 w 147"/>
                <a:gd name="T15" fmla="*/ 35 h 35"/>
                <a:gd name="T16" fmla="*/ 30 w 147"/>
                <a:gd name="T17" fmla="*/ 35 h 35"/>
                <a:gd name="T18" fmla="*/ 34 w 147"/>
                <a:gd name="T19" fmla="*/ 30 h 35"/>
                <a:gd name="T20" fmla="*/ 65 w 147"/>
                <a:gd name="T21" fmla="*/ 24 h 35"/>
                <a:gd name="T22" fmla="*/ 13 w 147"/>
                <a:gd name="T23" fmla="*/ 26 h 35"/>
                <a:gd name="T24" fmla="*/ 0 w 147"/>
                <a:gd name="T25" fmla="*/ 23 h 35"/>
                <a:gd name="T26" fmla="*/ 35 w 147"/>
                <a:gd name="T27" fmla="*/ 9 h 35"/>
                <a:gd name="T28" fmla="*/ 50 w 147"/>
                <a:gd name="T29" fmla="*/ 4 h 35"/>
                <a:gd name="T30" fmla="*/ 76 w 147"/>
                <a:gd name="T31" fmla="*/ 10 h 35"/>
                <a:gd name="T32" fmla="*/ 84 w 147"/>
                <a:gd name="T33" fmla="*/ 18 h 35"/>
                <a:gd name="T34" fmla="*/ 102 w 147"/>
                <a:gd name="T35" fmla="*/ 19 h 35"/>
                <a:gd name="T36" fmla="*/ 104 w 147"/>
                <a:gd name="T37" fmla="*/ 5 h 35"/>
                <a:gd name="T38" fmla="*/ 121 w 147"/>
                <a:gd name="T39" fmla="*/ 0 h 35"/>
                <a:gd name="T40" fmla="*/ 130 w 147"/>
                <a:gd name="T41" fmla="*/ 1 h 35"/>
                <a:gd name="T42" fmla="*/ 125 w 147"/>
                <a:gd name="T4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7" h="35">
                  <a:moveTo>
                    <a:pt x="125" y="9"/>
                  </a:moveTo>
                  <a:lnTo>
                    <a:pt x="123" y="14"/>
                  </a:lnTo>
                  <a:lnTo>
                    <a:pt x="136" y="11"/>
                  </a:lnTo>
                  <a:lnTo>
                    <a:pt x="147" y="12"/>
                  </a:lnTo>
                  <a:lnTo>
                    <a:pt x="140" y="19"/>
                  </a:lnTo>
                  <a:lnTo>
                    <a:pt x="124" y="26"/>
                  </a:lnTo>
                  <a:lnTo>
                    <a:pt x="84" y="29"/>
                  </a:lnTo>
                  <a:lnTo>
                    <a:pt x="47" y="35"/>
                  </a:lnTo>
                  <a:lnTo>
                    <a:pt x="30" y="35"/>
                  </a:lnTo>
                  <a:lnTo>
                    <a:pt x="34" y="30"/>
                  </a:lnTo>
                  <a:lnTo>
                    <a:pt x="65" y="24"/>
                  </a:lnTo>
                  <a:lnTo>
                    <a:pt x="13" y="26"/>
                  </a:lnTo>
                  <a:lnTo>
                    <a:pt x="0" y="23"/>
                  </a:lnTo>
                  <a:lnTo>
                    <a:pt x="35" y="9"/>
                  </a:lnTo>
                  <a:lnTo>
                    <a:pt x="50" y="4"/>
                  </a:lnTo>
                  <a:lnTo>
                    <a:pt x="76" y="10"/>
                  </a:lnTo>
                  <a:lnTo>
                    <a:pt x="84" y="18"/>
                  </a:lnTo>
                  <a:lnTo>
                    <a:pt x="102" y="19"/>
                  </a:lnTo>
                  <a:lnTo>
                    <a:pt x="104" y="5"/>
                  </a:lnTo>
                  <a:lnTo>
                    <a:pt x="121" y="0"/>
                  </a:lnTo>
                  <a:lnTo>
                    <a:pt x="130" y="1"/>
                  </a:lnTo>
                  <a:lnTo>
                    <a:pt x="125"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7" name="Freeform 54">
              <a:extLst>
                <a:ext uri="{FF2B5EF4-FFF2-40B4-BE49-F238E27FC236}">
                  <a16:creationId xmlns:a16="http://schemas.microsoft.com/office/drawing/2014/main" id="{A424E6CB-5057-7A75-19B6-BE23018700D1}"/>
                </a:ext>
              </a:extLst>
            </p:cNvPr>
            <p:cNvSpPr>
              <a:spLocks/>
            </p:cNvSpPr>
            <p:nvPr/>
          </p:nvSpPr>
          <p:spPr bwMode="auto">
            <a:xfrm>
              <a:off x="6044214" y="2186046"/>
              <a:ext cx="266642" cy="63486"/>
            </a:xfrm>
            <a:custGeom>
              <a:avLst/>
              <a:gdLst>
                <a:gd name="T0" fmla="*/ 32 w 168"/>
                <a:gd name="T1" fmla="*/ 0 h 40"/>
                <a:gd name="T2" fmla="*/ 39 w 168"/>
                <a:gd name="T3" fmla="*/ 6 h 40"/>
                <a:gd name="T4" fmla="*/ 60 w 168"/>
                <a:gd name="T5" fmla="*/ 6 h 40"/>
                <a:gd name="T6" fmla="*/ 65 w 168"/>
                <a:gd name="T7" fmla="*/ 10 h 40"/>
                <a:gd name="T8" fmla="*/ 57 w 168"/>
                <a:gd name="T9" fmla="*/ 15 h 40"/>
                <a:gd name="T10" fmla="*/ 66 w 168"/>
                <a:gd name="T11" fmla="*/ 19 h 40"/>
                <a:gd name="T12" fmla="*/ 69 w 168"/>
                <a:gd name="T13" fmla="*/ 22 h 40"/>
                <a:gd name="T14" fmla="*/ 84 w 168"/>
                <a:gd name="T15" fmla="*/ 23 h 40"/>
                <a:gd name="T16" fmla="*/ 99 w 168"/>
                <a:gd name="T17" fmla="*/ 24 h 40"/>
                <a:gd name="T18" fmla="*/ 120 w 168"/>
                <a:gd name="T19" fmla="*/ 21 h 40"/>
                <a:gd name="T20" fmla="*/ 144 w 168"/>
                <a:gd name="T21" fmla="*/ 20 h 40"/>
                <a:gd name="T22" fmla="*/ 161 w 168"/>
                <a:gd name="T23" fmla="*/ 20 h 40"/>
                <a:gd name="T24" fmla="*/ 168 w 168"/>
                <a:gd name="T25" fmla="*/ 26 h 40"/>
                <a:gd name="T26" fmla="*/ 165 w 168"/>
                <a:gd name="T27" fmla="*/ 32 h 40"/>
                <a:gd name="T28" fmla="*/ 154 w 168"/>
                <a:gd name="T29" fmla="*/ 37 h 40"/>
                <a:gd name="T30" fmla="*/ 134 w 168"/>
                <a:gd name="T31" fmla="*/ 40 h 40"/>
                <a:gd name="T32" fmla="*/ 122 w 168"/>
                <a:gd name="T33" fmla="*/ 37 h 40"/>
                <a:gd name="T34" fmla="*/ 87 w 168"/>
                <a:gd name="T35" fmla="*/ 40 h 40"/>
                <a:gd name="T36" fmla="*/ 63 w 168"/>
                <a:gd name="T37" fmla="*/ 40 h 40"/>
                <a:gd name="T38" fmla="*/ 46 w 168"/>
                <a:gd name="T39" fmla="*/ 38 h 40"/>
                <a:gd name="T40" fmla="*/ 21 w 168"/>
                <a:gd name="T41" fmla="*/ 34 h 40"/>
                <a:gd name="T42" fmla="*/ 26 w 168"/>
                <a:gd name="T43" fmla="*/ 26 h 40"/>
                <a:gd name="T44" fmla="*/ 32 w 168"/>
                <a:gd name="T45" fmla="*/ 18 h 40"/>
                <a:gd name="T46" fmla="*/ 28 w 168"/>
                <a:gd name="T47" fmla="*/ 12 h 40"/>
                <a:gd name="T48" fmla="*/ 7 w 168"/>
                <a:gd name="T49" fmla="*/ 10 h 40"/>
                <a:gd name="T50" fmla="*/ 0 w 168"/>
                <a:gd name="T51" fmla="*/ 6 h 40"/>
                <a:gd name="T52" fmla="*/ 11 w 168"/>
                <a:gd name="T53" fmla="*/ 0 h 40"/>
                <a:gd name="T54" fmla="*/ 32 w 168"/>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40">
                  <a:moveTo>
                    <a:pt x="32" y="0"/>
                  </a:moveTo>
                  <a:lnTo>
                    <a:pt x="39" y="6"/>
                  </a:lnTo>
                  <a:lnTo>
                    <a:pt x="60" y="6"/>
                  </a:lnTo>
                  <a:lnTo>
                    <a:pt x="65" y="10"/>
                  </a:lnTo>
                  <a:lnTo>
                    <a:pt x="57" y="15"/>
                  </a:lnTo>
                  <a:lnTo>
                    <a:pt x="66" y="19"/>
                  </a:lnTo>
                  <a:lnTo>
                    <a:pt x="69" y="22"/>
                  </a:lnTo>
                  <a:lnTo>
                    <a:pt x="84" y="23"/>
                  </a:lnTo>
                  <a:lnTo>
                    <a:pt x="99" y="24"/>
                  </a:lnTo>
                  <a:lnTo>
                    <a:pt x="120" y="21"/>
                  </a:lnTo>
                  <a:lnTo>
                    <a:pt x="144" y="20"/>
                  </a:lnTo>
                  <a:lnTo>
                    <a:pt x="161" y="20"/>
                  </a:lnTo>
                  <a:lnTo>
                    <a:pt x="168" y="26"/>
                  </a:lnTo>
                  <a:lnTo>
                    <a:pt x="165" y="32"/>
                  </a:lnTo>
                  <a:lnTo>
                    <a:pt x="154" y="37"/>
                  </a:lnTo>
                  <a:lnTo>
                    <a:pt x="134" y="40"/>
                  </a:lnTo>
                  <a:lnTo>
                    <a:pt x="122" y="37"/>
                  </a:lnTo>
                  <a:lnTo>
                    <a:pt x="87" y="40"/>
                  </a:lnTo>
                  <a:lnTo>
                    <a:pt x="63" y="40"/>
                  </a:lnTo>
                  <a:lnTo>
                    <a:pt x="46" y="38"/>
                  </a:lnTo>
                  <a:lnTo>
                    <a:pt x="21" y="34"/>
                  </a:lnTo>
                  <a:lnTo>
                    <a:pt x="26" y="26"/>
                  </a:lnTo>
                  <a:lnTo>
                    <a:pt x="32" y="18"/>
                  </a:lnTo>
                  <a:lnTo>
                    <a:pt x="28" y="12"/>
                  </a:lnTo>
                  <a:lnTo>
                    <a:pt x="7" y="10"/>
                  </a:lnTo>
                  <a:lnTo>
                    <a:pt x="0" y="6"/>
                  </a:lnTo>
                  <a:lnTo>
                    <a:pt x="11" y="0"/>
                  </a:lnTo>
                  <a:lnTo>
                    <a:pt x="3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8" name="Freeform 55">
              <a:extLst>
                <a:ext uri="{FF2B5EF4-FFF2-40B4-BE49-F238E27FC236}">
                  <a16:creationId xmlns:a16="http://schemas.microsoft.com/office/drawing/2014/main" id="{ED467EB0-5452-7856-34E2-1532DE98AFA4}"/>
                </a:ext>
              </a:extLst>
            </p:cNvPr>
            <p:cNvSpPr>
              <a:spLocks/>
            </p:cNvSpPr>
            <p:nvPr/>
          </p:nvSpPr>
          <p:spPr bwMode="auto">
            <a:xfrm>
              <a:off x="5572829" y="2174936"/>
              <a:ext cx="166651" cy="39678"/>
            </a:xfrm>
            <a:custGeom>
              <a:avLst/>
              <a:gdLst>
                <a:gd name="T0" fmla="*/ 105 w 105"/>
                <a:gd name="T1" fmla="*/ 0 h 25"/>
                <a:gd name="T2" fmla="*/ 88 w 105"/>
                <a:gd name="T3" fmla="*/ 11 h 25"/>
                <a:gd name="T4" fmla="*/ 72 w 105"/>
                <a:gd name="T5" fmla="*/ 16 h 25"/>
                <a:gd name="T6" fmla="*/ 61 w 105"/>
                <a:gd name="T7" fmla="*/ 16 h 25"/>
                <a:gd name="T8" fmla="*/ 32 w 105"/>
                <a:gd name="T9" fmla="*/ 23 h 25"/>
                <a:gd name="T10" fmla="*/ 10 w 105"/>
                <a:gd name="T11" fmla="*/ 25 h 25"/>
                <a:gd name="T12" fmla="*/ 0 w 105"/>
                <a:gd name="T13" fmla="*/ 22 h 25"/>
                <a:gd name="T14" fmla="*/ 35 w 105"/>
                <a:gd name="T15" fmla="*/ 11 h 25"/>
                <a:gd name="T16" fmla="*/ 70 w 105"/>
                <a:gd name="T17" fmla="*/ 2 h 25"/>
                <a:gd name="T18" fmla="*/ 86 w 105"/>
                <a:gd name="T19" fmla="*/ 2 h 25"/>
                <a:gd name="T20" fmla="*/ 105 w 10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25">
                  <a:moveTo>
                    <a:pt x="105" y="0"/>
                  </a:moveTo>
                  <a:lnTo>
                    <a:pt x="88" y="11"/>
                  </a:lnTo>
                  <a:lnTo>
                    <a:pt x="72" y="16"/>
                  </a:lnTo>
                  <a:lnTo>
                    <a:pt x="61" y="16"/>
                  </a:lnTo>
                  <a:lnTo>
                    <a:pt x="32" y="23"/>
                  </a:lnTo>
                  <a:lnTo>
                    <a:pt x="10" y="25"/>
                  </a:lnTo>
                  <a:lnTo>
                    <a:pt x="0" y="22"/>
                  </a:lnTo>
                  <a:lnTo>
                    <a:pt x="35" y="11"/>
                  </a:lnTo>
                  <a:lnTo>
                    <a:pt x="70" y="2"/>
                  </a:lnTo>
                  <a:lnTo>
                    <a:pt x="86" y="2"/>
                  </a:lnTo>
                  <a:lnTo>
                    <a:pt x="105"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59" name="Freeform 56">
              <a:extLst>
                <a:ext uri="{FF2B5EF4-FFF2-40B4-BE49-F238E27FC236}">
                  <a16:creationId xmlns:a16="http://schemas.microsoft.com/office/drawing/2014/main" id="{A514C709-CE64-760F-BDF8-0AC042A98CDF}"/>
                </a:ext>
              </a:extLst>
            </p:cNvPr>
            <p:cNvSpPr>
              <a:spLocks/>
            </p:cNvSpPr>
            <p:nvPr/>
          </p:nvSpPr>
          <p:spPr bwMode="auto">
            <a:xfrm>
              <a:off x="6080719" y="2170175"/>
              <a:ext cx="46027" cy="7935"/>
            </a:xfrm>
            <a:custGeom>
              <a:avLst/>
              <a:gdLst>
                <a:gd name="T0" fmla="*/ 26 w 29"/>
                <a:gd name="T1" fmla="*/ 5 h 5"/>
                <a:gd name="T2" fmla="*/ 20 w 29"/>
                <a:gd name="T3" fmla="*/ 5 h 5"/>
                <a:gd name="T4" fmla="*/ 0 w 29"/>
                <a:gd name="T5" fmla="*/ 4 h 5"/>
                <a:gd name="T6" fmla="*/ 3 w 29"/>
                <a:gd name="T7" fmla="*/ 0 h 5"/>
                <a:gd name="T8" fmla="*/ 24 w 29"/>
                <a:gd name="T9" fmla="*/ 1 h 5"/>
                <a:gd name="T10" fmla="*/ 29 w 29"/>
                <a:gd name="T11" fmla="*/ 3 h 5"/>
                <a:gd name="T12" fmla="*/ 26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6" y="5"/>
                  </a:moveTo>
                  <a:lnTo>
                    <a:pt x="20" y="5"/>
                  </a:lnTo>
                  <a:lnTo>
                    <a:pt x="0" y="4"/>
                  </a:lnTo>
                  <a:lnTo>
                    <a:pt x="3" y="0"/>
                  </a:lnTo>
                  <a:lnTo>
                    <a:pt x="24" y="1"/>
                  </a:lnTo>
                  <a:lnTo>
                    <a:pt x="29" y="3"/>
                  </a:lnTo>
                  <a:lnTo>
                    <a:pt x="26"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0" name="Freeform 57">
              <a:extLst>
                <a:ext uri="{FF2B5EF4-FFF2-40B4-BE49-F238E27FC236}">
                  <a16:creationId xmlns:a16="http://schemas.microsoft.com/office/drawing/2014/main" id="{7EEEA2FA-5CE5-404D-CFB7-EF3BD4FCFD43}"/>
                </a:ext>
              </a:extLst>
            </p:cNvPr>
            <p:cNvSpPr>
              <a:spLocks/>
            </p:cNvSpPr>
            <p:nvPr/>
          </p:nvSpPr>
          <p:spPr bwMode="auto">
            <a:xfrm>
              <a:off x="5787094" y="2163827"/>
              <a:ext cx="71421" cy="15872"/>
            </a:xfrm>
            <a:custGeom>
              <a:avLst/>
              <a:gdLst>
                <a:gd name="T0" fmla="*/ 36 w 45"/>
                <a:gd name="T1" fmla="*/ 6 h 10"/>
                <a:gd name="T2" fmla="*/ 10 w 45"/>
                <a:gd name="T3" fmla="*/ 10 h 10"/>
                <a:gd name="T4" fmla="*/ 0 w 45"/>
                <a:gd name="T5" fmla="*/ 6 h 10"/>
                <a:gd name="T6" fmla="*/ 15 w 45"/>
                <a:gd name="T7" fmla="*/ 1 h 10"/>
                <a:gd name="T8" fmla="*/ 33 w 45"/>
                <a:gd name="T9" fmla="*/ 0 h 10"/>
                <a:gd name="T10" fmla="*/ 45 w 45"/>
                <a:gd name="T11" fmla="*/ 2 h 10"/>
                <a:gd name="T12" fmla="*/ 36 w 45"/>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45" h="10">
                  <a:moveTo>
                    <a:pt x="36" y="6"/>
                  </a:moveTo>
                  <a:lnTo>
                    <a:pt x="10" y="10"/>
                  </a:lnTo>
                  <a:lnTo>
                    <a:pt x="0" y="6"/>
                  </a:lnTo>
                  <a:lnTo>
                    <a:pt x="15" y="1"/>
                  </a:lnTo>
                  <a:lnTo>
                    <a:pt x="33" y="0"/>
                  </a:lnTo>
                  <a:lnTo>
                    <a:pt x="45" y="2"/>
                  </a:lnTo>
                  <a:lnTo>
                    <a:pt x="36"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1" name="Freeform 58">
              <a:extLst>
                <a:ext uri="{FF2B5EF4-FFF2-40B4-BE49-F238E27FC236}">
                  <a16:creationId xmlns:a16="http://schemas.microsoft.com/office/drawing/2014/main" id="{32AF80A9-FAE4-05D3-422D-D24E7A4EC48E}"/>
                </a:ext>
              </a:extLst>
            </p:cNvPr>
            <p:cNvSpPr>
              <a:spLocks/>
            </p:cNvSpPr>
            <p:nvPr/>
          </p:nvSpPr>
          <p:spPr bwMode="auto">
            <a:xfrm>
              <a:off x="5826774" y="2147955"/>
              <a:ext cx="55550" cy="9523"/>
            </a:xfrm>
            <a:custGeom>
              <a:avLst/>
              <a:gdLst>
                <a:gd name="T0" fmla="*/ 35 w 35"/>
                <a:gd name="T1" fmla="*/ 4 h 6"/>
                <a:gd name="T2" fmla="*/ 17 w 35"/>
                <a:gd name="T3" fmla="*/ 6 h 6"/>
                <a:gd name="T4" fmla="*/ 0 w 35"/>
                <a:gd name="T5" fmla="*/ 6 h 6"/>
                <a:gd name="T6" fmla="*/ 3 w 35"/>
                <a:gd name="T7" fmla="*/ 4 h 6"/>
                <a:gd name="T8" fmla="*/ 20 w 35"/>
                <a:gd name="T9" fmla="*/ 0 h 6"/>
                <a:gd name="T10" fmla="*/ 24 w 35"/>
                <a:gd name="T11" fmla="*/ 1 h 6"/>
                <a:gd name="T12" fmla="*/ 35 w 35"/>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4"/>
                  </a:moveTo>
                  <a:lnTo>
                    <a:pt x="17" y="6"/>
                  </a:lnTo>
                  <a:lnTo>
                    <a:pt x="0" y="6"/>
                  </a:lnTo>
                  <a:lnTo>
                    <a:pt x="3" y="4"/>
                  </a:lnTo>
                  <a:lnTo>
                    <a:pt x="20" y="0"/>
                  </a:lnTo>
                  <a:lnTo>
                    <a:pt x="24" y="1"/>
                  </a:lnTo>
                  <a:lnTo>
                    <a:pt x="3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2" name="Freeform 59">
              <a:extLst>
                <a:ext uri="{FF2B5EF4-FFF2-40B4-BE49-F238E27FC236}">
                  <a16:creationId xmlns:a16="http://schemas.microsoft.com/office/drawing/2014/main" id="{62623410-EE8F-18F2-90D9-21274692CF0A}"/>
                </a:ext>
              </a:extLst>
            </p:cNvPr>
            <p:cNvSpPr>
              <a:spLocks/>
            </p:cNvSpPr>
            <p:nvPr/>
          </p:nvSpPr>
          <p:spPr bwMode="auto">
            <a:xfrm>
              <a:off x="6063259" y="2147955"/>
              <a:ext cx="52375" cy="22220"/>
            </a:xfrm>
            <a:custGeom>
              <a:avLst/>
              <a:gdLst>
                <a:gd name="T0" fmla="*/ 24 w 33"/>
                <a:gd name="T1" fmla="*/ 11 h 14"/>
                <a:gd name="T2" fmla="*/ 4 w 33"/>
                <a:gd name="T3" fmla="*/ 14 h 14"/>
                <a:gd name="T4" fmla="*/ 0 w 33"/>
                <a:gd name="T5" fmla="*/ 10 h 14"/>
                <a:gd name="T6" fmla="*/ 1 w 33"/>
                <a:gd name="T7" fmla="*/ 6 h 14"/>
                <a:gd name="T8" fmla="*/ 8 w 33"/>
                <a:gd name="T9" fmla="*/ 0 h 14"/>
                <a:gd name="T10" fmla="*/ 21 w 33"/>
                <a:gd name="T11" fmla="*/ 1 h 14"/>
                <a:gd name="T12" fmla="*/ 26 w 33"/>
                <a:gd name="T13" fmla="*/ 2 h 14"/>
                <a:gd name="T14" fmla="*/ 33 w 33"/>
                <a:gd name="T15" fmla="*/ 6 h 14"/>
                <a:gd name="T16" fmla="*/ 24 w 3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4">
                  <a:moveTo>
                    <a:pt x="24" y="11"/>
                  </a:moveTo>
                  <a:lnTo>
                    <a:pt x="4" y="14"/>
                  </a:lnTo>
                  <a:lnTo>
                    <a:pt x="0" y="10"/>
                  </a:lnTo>
                  <a:lnTo>
                    <a:pt x="1" y="6"/>
                  </a:lnTo>
                  <a:lnTo>
                    <a:pt x="8" y="0"/>
                  </a:lnTo>
                  <a:lnTo>
                    <a:pt x="21" y="1"/>
                  </a:lnTo>
                  <a:lnTo>
                    <a:pt x="26" y="2"/>
                  </a:lnTo>
                  <a:lnTo>
                    <a:pt x="33" y="6"/>
                  </a:lnTo>
                  <a:lnTo>
                    <a:pt x="24"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3" name="Freeform 60">
              <a:extLst>
                <a:ext uri="{FF2B5EF4-FFF2-40B4-BE49-F238E27FC236}">
                  <a16:creationId xmlns:a16="http://schemas.microsoft.com/office/drawing/2014/main" id="{CCC83FBA-E170-911B-D80A-504536B7807F}"/>
                </a:ext>
              </a:extLst>
            </p:cNvPr>
            <p:cNvSpPr>
              <a:spLocks/>
            </p:cNvSpPr>
            <p:nvPr/>
          </p:nvSpPr>
          <p:spPr bwMode="auto">
            <a:xfrm>
              <a:off x="5950572" y="2138432"/>
              <a:ext cx="85707" cy="30155"/>
            </a:xfrm>
            <a:custGeom>
              <a:avLst/>
              <a:gdLst>
                <a:gd name="T0" fmla="*/ 54 w 54"/>
                <a:gd name="T1" fmla="*/ 13 h 19"/>
                <a:gd name="T2" fmla="*/ 51 w 54"/>
                <a:gd name="T3" fmla="*/ 19 h 19"/>
                <a:gd name="T4" fmla="*/ 35 w 54"/>
                <a:gd name="T5" fmla="*/ 18 h 19"/>
                <a:gd name="T6" fmla="*/ 23 w 54"/>
                <a:gd name="T7" fmla="*/ 13 h 19"/>
                <a:gd name="T8" fmla="*/ 0 w 54"/>
                <a:gd name="T9" fmla="*/ 13 h 19"/>
                <a:gd name="T10" fmla="*/ 16 w 54"/>
                <a:gd name="T11" fmla="*/ 9 h 19"/>
                <a:gd name="T12" fmla="*/ 8 w 54"/>
                <a:gd name="T13" fmla="*/ 5 h 19"/>
                <a:gd name="T14" fmla="*/ 14 w 54"/>
                <a:gd name="T15" fmla="*/ 0 h 19"/>
                <a:gd name="T16" fmla="*/ 32 w 54"/>
                <a:gd name="T17" fmla="*/ 2 h 19"/>
                <a:gd name="T18" fmla="*/ 54 w 54"/>
                <a:gd name="T19" fmla="*/ 7 h 19"/>
                <a:gd name="T20" fmla="*/ 54 w 54"/>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9">
                  <a:moveTo>
                    <a:pt x="54" y="13"/>
                  </a:moveTo>
                  <a:lnTo>
                    <a:pt x="51" y="19"/>
                  </a:lnTo>
                  <a:lnTo>
                    <a:pt x="35" y="18"/>
                  </a:lnTo>
                  <a:lnTo>
                    <a:pt x="23" y="13"/>
                  </a:lnTo>
                  <a:lnTo>
                    <a:pt x="0" y="13"/>
                  </a:lnTo>
                  <a:lnTo>
                    <a:pt x="16" y="9"/>
                  </a:lnTo>
                  <a:lnTo>
                    <a:pt x="8" y="5"/>
                  </a:lnTo>
                  <a:lnTo>
                    <a:pt x="14" y="0"/>
                  </a:lnTo>
                  <a:lnTo>
                    <a:pt x="32" y="2"/>
                  </a:lnTo>
                  <a:lnTo>
                    <a:pt x="54" y="7"/>
                  </a:lnTo>
                  <a:lnTo>
                    <a:pt x="54"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4" name="Freeform 61">
              <a:extLst>
                <a:ext uri="{FF2B5EF4-FFF2-40B4-BE49-F238E27FC236}">
                  <a16:creationId xmlns:a16="http://schemas.microsoft.com/office/drawing/2014/main" id="{BA2EFBDB-BB76-48FA-7E62-549CB7E140BF}"/>
                </a:ext>
              </a:extLst>
            </p:cNvPr>
            <p:cNvSpPr>
              <a:spLocks/>
            </p:cNvSpPr>
            <p:nvPr/>
          </p:nvSpPr>
          <p:spPr bwMode="auto">
            <a:xfrm>
              <a:off x="6141030" y="2098753"/>
              <a:ext cx="161890" cy="63486"/>
            </a:xfrm>
            <a:custGeom>
              <a:avLst/>
              <a:gdLst>
                <a:gd name="T0" fmla="*/ 94 w 102"/>
                <a:gd name="T1" fmla="*/ 21 h 40"/>
                <a:gd name="T2" fmla="*/ 102 w 102"/>
                <a:gd name="T3" fmla="*/ 25 h 40"/>
                <a:gd name="T4" fmla="*/ 83 w 102"/>
                <a:gd name="T5" fmla="*/ 29 h 40"/>
                <a:gd name="T6" fmla="*/ 51 w 102"/>
                <a:gd name="T7" fmla="*/ 39 h 40"/>
                <a:gd name="T8" fmla="*/ 31 w 102"/>
                <a:gd name="T9" fmla="*/ 40 h 40"/>
                <a:gd name="T10" fmla="*/ 11 w 102"/>
                <a:gd name="T11" fmla="*/ 38 h 40"/>
                <a:gd name="T12" fmla="*/ 7 w 102"/>
                <a:gd name="T13" fmla="*/ 33 h 40"/>
                <a:gd name="T14" fmla="*/ 13 w 102"/>
                <a:gd name="T15" fmla="*/ 28 h 40"/>
                <a:gd name="T16" fmla="*/ 25 w 102"/>
                <a:gd name="T17" fmla="*/ 24 h 40"/>
                <a:gd name="T18" fmla="*/ 6 w 102"/>
                <a:gd name="T19" fmla="*/ 24 h 40"/>
                <a:gd name="T20" fmla="*/ 0 w 102"/>
                <a:gd name="T21" fmla="*/ 20 h 40"/>
                <a:gd name="T22" fmla="*/ 1 w 102"/>
                <a:gd name="T23" fmla="*/ 14 h 40"/>
                <a:gd name="T24" fmla="*/ 16 w 102"/>
                <a:gd name="T25" fmla="*/ 9 h 40"/>
                <a:gd name="T26" fmla="*/ 28 w 102"/>
                <a:gd name="T27" fmla="*/ 4 h 40"/>
                <a:gd name="T28" fmla="*/ 39 w 102"/>
                <a:gd name="T29" fmla="*/ 4 h 40"/>
                <a:gd name="T30" fmla="*/ 39 w 102"/>
                <a:gd name="T31" fmla="*/ 1 h 40"/>
                <a:gd name="T32" fmla="*/ 63 w 102"/>
                <a:gd name="T33" fmla="*/ 0 h 40"/>
                <a:gd name="T34" fmla="*/ 68 w 102"/>
                <a:gd name="T35" fmla="*/ 7 h 40"/>
                <a:gd name="T36" fmla="*/ 82 w 102"/>
                <a:gd name="T37" fmla="*/ 10 h 40"/>
                <a:gd name="T38" fmla="*/ 96 w 102"/>
                <a:gd name="T39" fmla="*/ 12 h 40"/>
                <a:gd name="T40" fmla="*/ 94 w 102"/>
                <a:gd name="T41"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40">
                  <a:moveTo>
                    <a:pt x="94" y="21"/>
                  </a:moveTo>
                  <a:lnTo>
                    <a:pt x="102" y="25"/>
                  </a:lnTo>
                  <a:lnTo>
                    <a:pt x="83" y="29"/>
                  </a:lnTo>
                  <a:lnTo>
                    <a:pt x="51" y="39"/>
                  </a:lnTo>
                  <a:lnTo>
                    <a:pt x="31" y="40"/>
                  </a:lnTo>
                  <a:lnTo>
                    <a:pt x="11" y="38"/>
                  </a:lnTo>
                  <a:lnTo>
                    <a:pt x="7" y="33"/>
                  </a:lnTo>
                  <a:lnTo>
                    <a:pt x="13" y="28"/>
                  </a:lnTo>
                  <a:lnTo>
                    <a:pt x="25" y="24"/>
                  </a:lnTo>
                  <a:lnTo>
                    <a:pt x="6" y="24"/>
                  </a:lnTo>
                  <a:lnTo>
                    <a:pt x="0" y="20"/>
                  </a:lnTo>
                  <a:lnTo>
                    <a:pt x="1" y="14"/>
                  </a:lnTo>
                  <a:lnTo>
                    <a:pt x="16" y="9"/>
                  </a:lnTo>
                  <a:lnTo>
                    <a:pt x="28" y="4"/>
                  </a:lnTo>
                  <a:lnTo>
                    <a:pt x="39" y="4"/>
                  </a:lnTo>
                  <a:lnTo>
                    <a:pt x="39" y="1"/>
                  </a:lnTo>
                  <a:lnTo>
                    <a:pt x="63" y="0"/>
                  </a:lnTo>
                  <a:lnTo>
                    <a:pt x="68" y="7"/>
                  </a:lnTo>
                  <a:lnTo>
                    <a:pt x="82" y="10"/>
                  </a:lnTo>
                  <a:lnTo>
                    <a:pt x="96" y="12"/>
                  </a:lnTo>
                  <a:lnTo>
                    <a:pt x="94" y="2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5" name="Freeform 62">
              <a:extLst>
                <a:ext uri="{FF2B5EF4-FFF2-40B4-BE49-F238E27FC236}">
                  <a16:creationId xmlns:a16="http://schemas.microsoft.com/office/drawing/2014/main" id="{E5020A7C-8651-6AED-D795-0B4DF10CA77C}"/>
                </a:ext>
              </a:extLst>
            </p:cNvPr>
            <p:cNvSpPr>
              <a:spLocks/>
            </p:cNvSpPr>
            <p:nvPr/>
          </p:nvSpPr>
          <p:spPr bwMode="auto">
            <a:xfrm>
              <a:off x="6169599" y="2063836"/>
              <a:ext cx="590422" cy="144429"/>
            </a:xfrm>
            <a:custGeom>
              <a:avLst/>
              <a:gdLst>
                <a:gd name="T0" fmla="*/ 337 w 372"/>
                <a:gd name="T1" fmla="*/ 2 h 91"/>
                <a:gd name="T2" fmla="*/ 372 w 372"/>
                <a:gd name="T3" fmla="*/ 6 h 91"/>
                <a:gd name="T4" fmla="*/ 340 w 372"/>
                <a:gd name="T5" fmla="*/ 15 h 91"/>
                <a:gd name="T6" fmla="*/ 301 w 372"/>
                <a:gd name="T7" fmla="*/ 19 h 91"/>
                <a:gd name="T8" fmla="*/ 292 w 372"/>
                <a:gd name="T9" fmla="*/ 26 h 91"/>
                <a:gd name="T10" fmla="*/ 244 w 372"/>
                <a:gd name="T11" fmla="*/ 40 h 91"/>
                <a:gd name="T12" fmla="*/ 211 w 372"/>
                <a:gd name="T13" fmla="*/ 46 h 91"/>
                <a:gd name="T14" fmla="*/ 191 w 372"/>
                <a:gd name="T15" fmla="*/ 49 h 91"/>
                <a:gd name="T16" fmla="*/ 183 w 372"/>
                <a:gd name="T17" fmla="*/ 57 h 91"/>
                <a:gd name="T18" fmla="*/ 148 w 372"/>
                <a:gd name="T19" fmla="*/ 66 h 91"/>
                <a:gd name="T20" fmla="*/ 118 w 372"/>
                <a:gd name="T21" fmla="*/ 76 h 91"/>
                <a:gd name="T22" fmla="*/ 135 w 372"/>
                <a:gd name="T23" fmla="*/ 79 h 91"/>
                <a:gd name="T24" fmla="*/ 95 w 372"/>
                <a:gd name="T25" fmla="*/ 91 h 91"/>
                <a:gd name="T26" fmla="*/ 35 w 372"/>
                <a:gd name="T27" fmla="*/ 89 h 91"/>
                <a:gd name="T28" fmla="*/ 0 w 372"/>
                <a:gd name="T29" fmla="*/ 86 h 91"/>
                <a:gd name="T30" fmla="*/ 30 w 372"/>
                <a:gd name="T31" fmla="*/ 77 h 91"/>
                <a:gd name="T32" fmla="*/ 44 w 372"/>
                <a:gd name="T33" fmla="*/ 66 h 91"/>
                <a:gd name="T34" fmla="*/ 61 w 372"/>
                <a:gd name="T35" fmla="*/ 63 h 91"/>
                <a:gd name="T36" fmla="*/ 61 w 372"/>
                <a:gd name="T37" fmla="*/ 55 h 91"/>
                <a:gd name="T38" fmla="*/ 92 w 372"/>
                <a:gd name="T39" fmla="*/ 46 h 91"/>
                <a:gd name="T40" fmla="*/ 87 w 372"/>
                <a:gd name="T41" fmla="*/ 35 h 91"/>
                <a:gd name="T42" fmla="*/ 121 w 372"/>
                <a:gd name="T43" fmla="*/ 37 h 91"/>
                <a:gd name="T44" fmla="*/ 121 w 372"/>
                <a:gd name="T45" fmla="*/ 31 h 91"/>
                <a:gd name="T46" fmla="*/ 70 w 372"/>
                <a:gd name="T47" fmla="*/ 27 h 91"/>
                <a:gd name="T48" fmla="*/ 61 w 372"/>
                <a:gd name="T49" fmla="*/ 19 h 91"/>
                <a:gd name="T50" fmla="*/ 81 w 372"/>
                <a:gd name="T51" fmla="*/ 12 h 91"/>
                <a:gd name="T52" fmla="*/ 116 w 372"/>
                <a:gd name="T53" fmla="*/ 10 h 91"/>
                <a:gd name="T54" fmla="*/ 147 w 372"/>
                <a:gd name="T55" fmla="*/ 6 h 91"/>
                <a:gd name="T56" fmla="*/ 169 w 372"/>
                <a:gd name="T57" fmla="*/ 4 h 91"/>
                <a:gd name="T58" fmla="*/ 204 w 372"/>
                <a:gd name="T59" fmla="*/ 1 h 91"/>
                <a:gd name="T60" fmla="*/ 239 w 372"/>
                <a:gd name="T61" fmla="*/ 1 h 91"/>
                <a:gd name="T62" fmla="*/ 290 w 372"/>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2" h="91">
                  <a:moveTo>
                    <a:pt x="311" y="1"/>
                  </a:moveTo>
                  <a:lnTo>
                    <a:pt x="337" y="2"/>
                  </a:lnTo>
                  <a:lnTo>
                    <a:pt x="356" y="3"/>
                  </a:lnTo>
                  <a:lnTo>
                    <a:pt x="372" y="6"/>
                  </a:lnTo>
                  <a:lnTo>
                    <a:pt x="369" y="9"/>
                  </a:lnTo>
                  <a:lnTo>
                    <a:pt x="340" y="15"/>
                  </a:lnTo>
                  <a:lnTo>
                    <a:pt x="313" y="17"/>
                  </a:lnTo>
                  <a:lnTo>
                    <a:pt x="301" y="19"/>
                  </a:lnTo>
                  <a:lnTo>
                    <a:pt x="323" y="19"/>
                  </a:lnTo>
                  <a:lnTo>
                    <a:pt x="292" y="26"/>
                  </a:lnTo>
                  <a:lnTo>
                    <a:pt x="272" y="30"/>
                  </a:lnTo>
                  <a:lnTo>
                    <a:pt x="244" y="40"/>
                  </a:lnTo>
                  <a:lnTo>
                    <a:pt x="221" y="43"/>
                  </a:lnTo>
                  <a:lnTo>
                    <a:pt x="211" y="46"/>
                  </a:lnTo>
                  <a:lnTo>
                    <a:pt x="178" y="47"/>
                  </a:lnTo>
                  <a:lnTo>
                    <a:pt x="191" y="49"/>
                  </a:lnTo>
                  <a:lnTo>
                    <a:pt x="181" y="51"/>
                  </a:lnTo>
                  <a:lnTo>
                    <a:pt x="183" y="57"/>
                  </a:lnTo>
                  <a:lnTo>
                    <a:pt x="168" y="63"/>
                  </a:lnTo>
                  <a:lnTo>
                    <a:pt x="148" y="66"/>
                  </a:lnTo>
                  <a:lnTo>
                    <a:pt x="138" y="72"/>
                  </a:lnTo>
                  <a:lnTo>
                    <a:pt x="118" y="76"/>
                  </a:lnTo>
                  <a:lnTo>
                    <a:pt x="116" y="80"/>
                  </a:lnTo>
                  <a:lnTo>
                    <a:pt x="135" y="79"/>
                  </a:lnTo>
                  <a:lnTo>
                    <a:pt x="132" y="83"/>
                  </a:lnTo>
                  <a:lnTo>
                    <a:pt x="95" y="91"/>
                  </a:lnTo>
                  <a:lnTo>
                    <a:pt x="70" y="87"/>
                  </a:lnTo>
                  <a:lnTo>
                    <a:pt x="35" y="89"/>
                  </a:lnTo>
                  <a:lnTo>
                    <a:pt x="20" y="87"/>
                  </a:lnTo>
                  <a:lnTo>
                    <a:pt x="0" y="86"/>
                  </a:lnTo>
                  <a:lnTo>
                    <a:pt x="7" y="80"/>
                  </a:lnTo>
                  <a:lnTo>
                    <a:pt x="30" y="77"/>
                  </a:lnTo>
                  <a:lnTo>
                    <a:pt x="36" y="66"/>
                  </a:lnTo>
                  <a:lnTo>
                    <a:pt x="44" y="66"/>
                  </a:lnTo>
                  <a:lnTo>
                    <a:pt x="66" y="72"/>
                  </a:lnTo>
                  <a:lnTo>
                    <a:pt x="61" y="63"/>
                  </a:lnTo>
                  <a:lnTo>
                    <a:pt x="47" y="60"/>
                  </a:lnTo>
                  <a:lnTo>
                    <a:pt x="61" y="55"/>
                  </a:lnTo>
                  <a:lnTo>
                    <a:pt x="84" y="52"/>
                  </a:lnTo>
                  <a:lnTo>
                    <a:pt x="92" y="46"/>
                  </a:lnTo>
                  <a:lnTo>
                    <a:pt x="83" y="41"/>
                  </a:lnTo>
                  <a:lnTo>
                    <a:pt x="87" y="35"/>
                  </a:lnTo>
                  <a:lnTo>
                    <a:pt x="114" y="35"/>
                  </a:lnTo>
                  <a:lnTo>
                    <a:pt x="121" y="37"/>
                  </a:lnTo>
                  <a:lnTo>
                    <a:pt x="142" y="32"/>
                  </a:lnTo>
                  <a:lnTo>
                    <a:pt x="121" y="31"/>
                  </a:lnTo>
                  <a:lnTo>
                    <a:pt x="84" y="32"/>
                  </a:lnTo>
                  <a:lnTo>
                    <a:pt x="70" y="27"/>
                  </a:lnTo>
                  <a:lnTo>
                    <a:pt x="68" y="22"/>
                  </a:lnTo>
                  <a:lnTo>
                    <a:pt x="61" y="19"/>
                  </a:lnTo>
                  <a:lnTo>
                    <a:pt x="64" y="15"/>
                  </a:lnTo>
                  <a:lnTo>
                    <a:pt x="81" y="12"/>
                  </a:lnTo>
                  <a:lnTo>
                    <a:pt x="94" y="12"/>
                  </a:lnTo>
                  <a:lnTo>
                    <a:pt x="116" y="10"/>
                  </a:lnTo>
                  <a:lnTo>
                    <a:pt x="136" y="6"/>
                  </a:lnTo>
                  <a:lnTo>
                    <a:pt x="147" y="6"/>
                  </a:lnTo>
                  <a:lnTo>
                    <a:pt x="155" y="10"/>
                  </a:lnTo>
                  <a:lnTo>
                    <a:pt x="169" y="4"/>
                  </a:lnTo>
                  <a:lnTo>
                    <a:pt x="185" y="2"/>
                  </a:lnTo>
                  <a:lnTo>
                    <a:pt x="204" y="1"/>
                  </a:lnTo>
                  <a:lnTo>
                    <a:pt x="235" y="0"/>
                  </a:lnTo>
                  <a:lnTo>
                    <a:pt x="239" y="1"/>
                  </a:lnTo>
                  <a:lnTo>
                    <a:pt x="269" y="0"/>
                  </a:lnTo>
                  <a:lnTo>
                    <a:pt x="290" y="0"/>
                  </a:lnTo>
                  <a:lnTo>
                    <a:pt x="31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6" name="Freeform 63">
              <a:extLst>
                <a:ext uri="{FF2B5EF4-FFF2-40B4-BE49-F238E27FC236}">
                  <a16:creationId xmlns:a16="http://schemas.microsoft.com/office/drawing/2014/main" id="{03025C5A-1B4B-6E77-90AA-424D28AE97F4}"/>
                </a:ext>
              </a:extLst>
            </p:cNvPr>
            <p:cNvSpPr>
              <a:spLocks/>
            </p:cNvSpPr>
            <p:nvPr/>
          </p:nvSpPr>
          <p:spPr bwMode="auto">
            <a:xfrm>
              <a:off x="7882138" y="2970093"/>
              <a:ext cx="103165" cy="61898"/>
            </a:xfrm>
            <a:custGeom>
              <a:avLst/>
              <a:gdLst>
                <a:gd name="T0" fmla="*/ 53 w 65"/>
                <a:gd name="T1" fmla="*/ 6 h 39"/>
                <a:gd name="T2" fmla="*/ 53 w 65"/>
                <a:gd name="T3" fmla="*/ 9 h 39"/>
                <a:gd name="T4" fmla="*/ 51 w 65"/>
                <a:gd name="T5" fmla="*/ 14 h 39"/>
                <a:gd name="T6" fmla="*/ 58 w 65"/>
                <a:gd name="T7" fmla="*/ 18 h 39"/>
                <a:gd name="T8" fmla="*/ 65 w 65"/>
                <a:gd name="T9" fmla="*/ 18 h 39"/>
                <a:gd name="T10" fmla="*/ 65 w 65"/>
                <a:gd name="T11" fmla="*/ 26 h 39"/>
                <a:gd name="T12" fmla="*/ 59 w 65"/>
                <a:gd name="T13" fmla="*/ 29 h 39"/>
                <a:gd name="T14" fmla="*/ 47 w 65"/>
                <a:gd name="T15" fmla="*/ 26 h 39"/>
                <a:gd name="T16" fmla="*/ 44 w 65"/>
                <a:gd name="T17" fmla="*/ 34 h 39"/>
                <a:gd name="T18" fmla="*/ 37 w 65"/>
                <a:gd name="T19" fmla="*/ 35 h 39"/>
                <a:gd name="T20" fmla="*/ 34 w 65"/>
                <a:gd name="T21" fmla="*/ 32 h 39"/>
                <a:gd name="T22" fmla="*/ 26 w 65"/>
                <a:gd name="T23" fmla="*/ 38 h 39"/>
                <a:gd name="T24" fmla="*/ 19 w 65"/>
                <a:gd name="T25" fmla="*/ 39 h 39"/>
                <a:gd name="T26" fmla="*/ 13 w 65"/>
                <a:gd name="T27" fmla="*/ 35 h 39"/>
                <a:gd name="T28" fmla="*/ 7 w 65"/>
                <a:gd name="T29" fmla="*/ 27 h 39"/>
                <a:gd name="T30" fmla="*/ 0 w 65"/>
                <a:gd name="T31" fmla="*/ 30 h 39"/>
                <a:gd name="T32" fmla="*/ 0 w 65"/>
                <a:gd name="T33" fmla="*/ 21 h 39"/>
                <a:gd name="T34" fmla="*/ 11 w 65"/>
                <a:gd name="T35" fmla="*/ 11 h 39"/>
                <a:gd name="T36" fmla="*/ 10 w 65"/>
                <a:gd name="T37" fmla="*/ 6 h 39"/>
                <a:gd name="T38" fmla="*/ 17 w 65"/>
                <a:gd name="T39" fmla="*/ 8 h 39"/>
                <a:gd name="T40" fmla="*/ 21 w 65"/>
                <a:gd name="T41" fmla="*/ 5 h 39"/>
                <a:gd name="T42" fmla="*/ 34 w 65"/>
                <a:gd name="T43" fmla="*/ 5 h 39"/>
                <a:gd name="T44" fmla="*/ 37 w 65"/>
                <a:gd name="T45" fmla="*/ 0 h 39"/>
                <a:gd name="T46" fmla="*/ 53 w 65"/>
                <a:gd name="T47" fmla="*/ 6 h 39"/>
                <a:gd name="T48" fmla="*/ 53 w 65"/>
                <a:gd name="T4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9">
                  <a:moveTo>
                    <a:pt x="53" y="6"/>
                  </a:moveTo>
                  <a:lnTo>
                    <a:pt x="53" y="9"/>
                  </a:lnTo>
                  <a:lnTo>
                    <a:pt x="51" y="14"/>
                  </a:lnTo>
                  <a:lnTo>
                    <a:pt x="58" y="18"/>
                  </a:lnTo>
                  <a:lnTo>
                    <a:pt x="65" y="18"/>
                  </a:lnTo>
                  <a:lnTo>
                    <a:pt x="65" y="26"/>
                  </a:lnTo>
                  <a:lnTo>
                    <a:pt x="59" y="29"/>
                  </a:lnTo>
                  <a:lnTo>
                    <a:pt x="47" y="26"/>
                  </a:lnTo>
                  <a:lnTo>
                    <a:pt x="44" y="34"/>
                  </a:lnTo>
                  <a:lnTo>
                    <a:pt x="37" y="35"/>
                  </a:lnTo>
                  <a:lnTo>
                    <a:pt x="34" y="32"/>
                  </a:lnTo>
                  <a:lnTo>
                    <a:pt x="26" y="38"/>
                  </a:lnTo>
                  <a:lnTo>
                    <a:pt x="19" y="39"/>
                  </a:lnTo>
                  <a:lnTo>
                    <a:pt x="13" y="35"/>
                  </a:lnTo>
                  <a:lnTo>
                    <a:pt x="7" y="27"/>
                  </a:lnTo>
                  <a:lnTo>
                    <a:pt x="0" y="30"/>
                  </a:lnTo>
                  <a:lnTo>
                    <a:pt x="0" y="21"/>
                  </a:lnTo>
                  <a:lnTo>
                    <a:pt x="11" y="11"/>
                  </a:lnTo>
                  <a:lnTo>
                    <a:pt x="10" y="6"/>
                  </a:lnTo>
                  <a:lnTo>
                    <a:pt x="17" y="8"/>
                  </a:lnTo>
                  <a:lnTo>
                    <a:pt x="21" y="5"/>
                  </a:lnTo>
                  <a:lnTo>
                    <a:pt x="34" y="5"/>
                  </a:lnTo>
                  <a:lnTo>
                    <a:pt x="37" y="0"/>
                  </a:lnTo>
                  <a:lnTo>
                    <a:pt x="53" y="6"/>
                  </a:lnTo>
                  <a:lnTo>
                    <a:pt x="53"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7" name="Freeform 64">
              <a:extLst>
                <a:ext uri="{FF2B5EF4-FFF2-40B4-BE49-F238E27FC236}">
                  <a16:creationId xmlns:a16="http://schemas.microsoft.com/office/drawing/2014/main" id="{C99D72C8-DF52-F557-981E-A93C052D95DA}"/>
                </a:ext>
              </a:extLst>
            </p:cNvPr>
            <p:cNvSpPr>
              <a:spLocks/>
            </p:cNvSpPr>
            <p:nvPr/>
          </p:nvSpPr>
          <p:spPr bwMode="auto">
            <a:xfrm>
              <a:off x="10586649" y="3804928"/>
              <a:ext cx="60312" cy="57137"/>
            </a:xfrm>
            <a:custGeom>
              <a:avLst/>
              <a:gdLst>
                <a:gd name="T0" fmla="*/ 30 w 38"/>
                <a:gd name="T1" fmla="*/ 27 h 36"/>
                <a:gd name="T2" fmla="*/ 18 w 38"/>
                <a:gd name="T3" fmla="*/ 36 h 36"/>
                <a:gd name="T4" fmla="*/ 3 w 38"/>
                <a:gd name="T5" fmla="*/ 30 h 36"/>
                <a:gd name="T6" fmla="*/ 0 w 38"/>
                <a:gd name="T7" fmla="*/ 14 h 36"/>
                <a:gd name="T8" fmla="*/ 7 w 38"/>
                <a:gd name="T9" fmla="*/ 5 h 36"/>
                <a:gd name="T10" fmla="*/ 24 w 38"/>
                <a:gd name="T11" fmla="*/ 0 h 36"/>
                <a:gd name="T12" fmla="*/ 33 w 38"/>
                <a:gd name="T13" fmla="*/ 0 h 36"/>
                <a:gd name="T14" fmla="*/ 38 w 38"/>
                <a:gd name="T15" fmla="*/ 8 h 36"/>
                <a:gd name="T16" fmla="*/ 32 w 38"/>
                <a:gd name="T17" fmla="*/ 16 h 36"/>
                <a:gd name="T18" fmla="*/ 30 w 38"/>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27"/>
                  </a:moveTo>
                  <a:lnTo>
                    <a:pt x="18" y="36"/>
                  </a:lnTo>
                  <a:lnTo>
                    <a:pt x="3" y="30"/>
                  </a:lnTo>
                  <a:lnTo>
                    <a:pt x="0" y="14"/>
                  </a:lnTo>
                  <a:lnTo>
                    <a:pt x="7" y="5"/>
                  </a:lnTo>
                  <a:lnTo>
                    <a:pt x="24" y="0"/>
                  </a:lnTo>
                  <a:lnTo>
                    <a:pt x="33" y="0"/>
                  </a:lnTo>
                  <a:lnTo>
                    <a:pt x="38" y="8"/>
                  </a:lnTo>
                  <a:lnTo>
                    <a:pt x="32" y="16"/>
                  </a:lnTo>
                  <a:lnTo>
                    <a:pt x="30" y="2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8" name="Freeform 66">
              <a:extLst>
                <a:ext uri="{FF2B5EF4-FFF2-40B4-BE49-F238E27FC236}">
                  <a16:creationId xmlns:a16="http://schemas.microsoft.com/office/drawing/2014/main" id="{078C36EA-F11F-7DDF-DE6B-038A691DF42B}"/>
                </a:ext>
              </a:extLst>
            </p:cNvPr>
            <p:cNvSpPr>
              <a:spLocks/>
            </p:cNvSpPr>
            <p:nvPr/>
          </p:nvSpPr>
          <p:spPr bwMode="auto">
            <a:xfrm>
              <a:off x="7510744" y="4093788"/>
              <a:ext cx="161890" cy="187283"/>
            </a:xfrm>
            <a:custGeom>
              <a:avLst/>
              <a:gdLst>
                <a:gd name="T0" fmla="*/ 54 w 102"/>
                <a:gd name="T1" fmla="*/ 3 h 118"/>
                <a:gd name="T2" fmla="*/ 62 w 102"/>
                <a:gd name="T3" fmla="*/ 6 h 118"/>
                <a:gd name="T4" fmla="*/ 65 w 102"/>
                <a:gd name="T5" fmla="*/ 13 h 118"/>
                <a:gd name="T6" fmla="*/ 72 w 102"/>
                <a:gd name="T7" fmla="*/ 17 h 118"/>
                <a:gd name="T8" fmla="*/ 78 w 102"/>
                <a:gd name="T9" fmla="*/ 12 h 118"/>
                <a:gd name="T10" fmla="*/ 86 w 102"/>
                <a:gd name="T11" fmla="*/ 12 h 118"/>
                <a:gd name="T12" fmla="*/ 97 w 102"/>
                <a:gd name="T13" fmla="*/ 17 h 118"/>
                <a:gd name="T14" fmla="*/ 102 w 102"/>
                <a:gd name="T15" fmla="*/ 43 h 118"/>
                <a:gd name="T16" fmla="*/ 94 w 102"/>
                <a:gd name="T17" fmla="*/ 60 h 118"/>
                <a:gd name="T18" fmla="*/ 90 w 102"/>
                <a:gd name="T19" fmla="*/ 81 h 118"/>
                <a:gd name="T20" fmla="*/ 97 w 102"/>
                <a:gd name="T21" fmla="*/ 98 h 118"/>
                <a:gd name="T22" fmla="*/ 97 w 102"/>
                <a:gd name="T23" fmla="*/ 105 h 118"/>
                <a:gd name="T24" fmla="*/ 88 w 102"/>
                <a:gd name="T25" fmla="*/ 105 h 118"/>
                <a:gd name="T26" fmla="*/ 77 w 102"/>
                <a:gd name="T27" fmla="*/ 101 h 118"/>
                <a:gd name="T28" fmla="*/ 66 w 102"/>
                <a:gd name="T29" fmla="*/ 101 h 118"/>
                <a:gd name="T30" fmla="*/ 46 w 102"/>
                <a:gd name="T31" fmla="*/ 105 h 118"/>
                <a:gd name="T32" fmla="*/ 35 w 102"/>
                <a:gd name="T33" fmla="*/ 110 h 118"/>
                <a:gd name="T34" fmla="*/ 18 w 102"/>
                <a:gd name="T35" fmla="*/ 118 h 118"/>
                <a:gd name="T36" fmla="*/ 15 w 102"/>
                <a:gd name="T37" fmla="*/ 117 h 118"/>
                <a:gd name="T38" fmla="*/ 16 w 102"/>
                <a:gd name="T39" fmla="*/ 101 h 118"/>
                <a:gd name="T40" fmla="*/ 18 w 102"/>
                <a:gd name="T41" fmla="*/ 99 h 118"/>
                <a:gd name="T42" fmla="*/ 17 w 102"/>
                <a:gd name="T43" fmla="*/ 92 h 118"/>
                <a:gd name="T44" fmla="*/ 10 w 102"/>
                <a:gd name="T45" fmla="*/ 83 h 118"/>
                <a:gd name="T46" fmla="*/ 5 w 102"/>
                <a:gd name="T47" fmla="*/ 82 h 118"/>
                <a:gd name="T48" fmla="*/ 0 w 102"/>
                <a:gd name="T49" fmla="*/ 77 h 118"/>
                <a:gd name="T50" fmla="*/ 4 w 102"/>
                <a:gd name="T51" fmla="*/ 69 h 118"/>
                <a:gd name="T52" fmla="*/ 3 w 102"/>
                <a:gd name="T53" fmla="*/ 59 h 118"/>
                <a:gd name="T54" fmla="*/ 3 w 102"/>
                <a:gd name="T55" fmla="*/ 54 h 118"/>
                <a:gd name="T56" fmla="*/ 6 w 102"/>
                <a:gd name="T57" fmla="*/ 54 h 118"/>
                <a:gd name="T58" fmla="*/ 7 w 102"/>
                <a:gd name="T59" fmla="*/ 46 h 118"/>
                <a:gd name="T60" fmla="*/ 6 w 102"/>
                <a:gd name="T61" fmla="*/ 42 h 118"/>
                <a:gd name="T62" fmla="*/ 7 w 102"/>
                <a:gd name="T63" fmla="*/ 39 h 118"/>
                <a:gd name="T64" fmla="*/ 13 w 102"/>
                <a:gd name="T65" fmla="*/ 37 h 118"/>
                <a:gd name="T66" fmla="*/ 9 w 102"/>
                <a:gd name="T67" fmla="*/ 21 h 118"/>
                <a:gd name="T68" fmla="*/ 6 w 102"/>
                <a:gd name="T69" fmla="*/ 14 h 118"/>
                <a:gd name="T70" fmla="*/ 7 w 102"/>
                <a:gd name="T71" fmla="*/ 7 h 118"/>
                <a:gd name="T72" fmla="*/ 10 w 102"/>
                <a:gd name="T73" fmla="*/ 6 h 118"/>
                <a:gd name="T74" fmla="*/ 12 w 102"/>
                <a:gd name="T75" fmla="*/ 4 h 118"/>
                <a:gd name="T76" fmla="*/ 17 w 102"/>
                <a:gd name="T77" fmla="*/ 7 h 118"/>
                <a:gd name="T78" fmla="*/ 30 w 102"/>
                <a:gd name="T79" fmla="*/ 7 h 118"/>
                <a:gd name="T80" fmla="*/ 33 w 102"/>
                <a:gd name="T81" fmla="*/ 2 h 118"/>
                <a:gd name="T82" fmla="*/ 36 w 102"/>
                <a:gd name="T83" fmla="*/ 2 h 118"/>
                <a:gd name="T84" fmla="*/ 40 w 102"/>
                <a:gd name="T85" fmla="*/ 0 h 118"/>
                <a:gd name="T86" fmla="*/ 43 w 102"/>
                <a:gd name="T87" fmla="*/ 8 h 118"/>
                <a:gd name="T88" fmla="*/ 47 w 102"/>
                <a:gd name="T89" fmla="*/ 6 h 118"/>
                <a:gd name="T90" fmla="*/ 54 w 102"/>
                <a:gd name="T9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18">
                  <a:moveTo>
                    <a:pt x="54" y="3"/>
                  </a:moveTo>
                  <a:lnTo>
                    <a:pt x="62" y="6"/>
                  </a:lnTo>
                  <a:lnTo>
                    <a:pt x="65" y="13"/>
                  </a:lnTo>
                  <a:lnTo>
                    <a:pt x="72" y="17"/>
                  </a:lnTo>
                  <a:lnTo>
                    <a:pt x="78" y="12"/>
                  </a:lnTo>
                  <a:lnTo>
                    <a:pt x="86" y="12"/>
                  </a:lnTo>
                  <a:lnTo>
                    <a:pt x="97" y="17"/>
                  </a:lnTo>
                  <a:lnTo>
                    <a:pt x="102" y="43"/>
                  </a:lnTo>
                  <a:lnTo>
                    <a:pt x="94" y="60"/>
                  </a:lnTo>
                  <a:lnTo>
                    <a:pt x="90" y="81"/>
                  </a:lnTo>
                  <a:lnTo>
                    <a:pt x="97" y="98"/>
                  </a:lnTo>
                  <a:lnTo>
                    <a:pt x="97" y="105"/>
                  </a:lnTo>
                  <a:lnTo>
                    <a:pt x="88" y="105"/>
                  </a:lnTo>
                  <a:lnTo>
                    <a:pt x="77" y="101"/>
                  </a:lnTo>
                  <a:lnTo>
                    <a:pt x="66" y="101"/>
                  </a:lnTo>
                  <a:lnTo>
                    <a:pt x="46" y="105"/>
                  </a:lnTo>
                  <a:lnTo>
                    <a:pt x="35" y="110"/>
                  </a:lnTo>
                  <a:lnTo>
                    <a:pt x="18" y="118"/>
                  </a:lnTo>
                  <a:lnTo>
                    <a:pt x="15" y="117"/>
                  </a:lnTo>
                  <a:lnTo>
                    <a:pt x="16" y="101"/>
                  </a:lnTo>
                  <a:lnTo>
                    <a:pt x="18" y="99"/>
                  </a:lnTo>
                  <a:lnTo>
                    <a:pt x="17" y="92"/>
                  </a:lnTo>
                  <a:lnTo>
                    <a:pt x="10" y="83"/>
                  </a:lnTo>
                  <a:lnTo>
                    <a:pt x="5" y="82"/>
                  </a:lnTo>
                  <a:lnTo>
                    <a:pt x="0" y="77"/>
                  </a:lnTo>
                  <a:lnTo>
                    <a:pt x="4" y="69"/>
                  </a:lnTo>
                  <a:lnTo>
                    <a:pt x="3" y="59"/>
                  </a:lnTo>
                  <a:lnTo>
                    <a:pt x="3" y="54"/>
                  </a:lnTo>
                  <a:lnTo>
                    <a:pt x="6" y="54"/>
                  </a:lnTo>
                  <a:lnTo>
                    <a:pt x="7" y="46"/>
                  </a:lnTo>
                  <a:lnTo>
                    <a:pt x="6" y="42"/>
                  </a:lnTo>
                  <a:lnTo>
                    <a:pt x="7" y="39"/>
                  </a:lnTo>
                  <a:lnTo>
                    <a:pt x="13" y="37"/>
                  </a:lnTo>
                  <a:lnTo>
                    <a:pt x="9" y="21"/>
                  </a:lnTo>
                  <a:lnTo>
                    <a:pt x="6" y="14"/>
                  </a:lnTo>
                  <a:lnTo>
                    <a:pt x="7" y="7"/>
                  </a:lnTo>
                  <a:lnTo>
                    <a:pt x="10" y="6"/>
                  </a:lnTo>
                  <a:lnTo>
                    <a:pt x="12" y="4"/>
                  </a:lnTo>
                  <a:lnTo>
                    <a:pt x="17" y="7"/>
                  </a:lnTo>
                  <a:lnTo>
                    <a:pt x="30" y="7"/>
                  </a:lnTo>
                  <a:lnTo>
                    <a:pt x="33" y="2"/>
                  </a:lnTo>
                  <a:lnTo>
                    <a:pt x="36" y="2"/>
                  </a:lnTo>
                  <a:lnTo>
                    <a:pt x="40" y="0"/>
                  </a:lnTo>
                  <a:lnTo>
                    <a:pt x="43" y="8"/>
                  </a:lnTo>
                  <a:lnTo>
                    <a:pt x="47" y="6"/>
                  </a:lnTo>
                  <a:lnTo>
                    <a:pt x="54"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69" name="Freeform 67">
              <a:extLst>
                <a:ext uri="{FF2B5EF4-FFF2-40B4-BE49-F238E27FC236}">
                  <a16:creationId xmlns:a16="http://schemas.microsoft.com/office/drawing/2014/main" id="{D238925D-34EB-0447-32A6-311DF708BD44}"/>
                </a:ext>
              </a:extLst>
            </p:cNvPr>
            <p:cNvSpPr>
              <a:spLocks/>
            </p:cNvSpPr>
            <p:nvPr/>
          </p:nvSpPr>
          <p:spPr bwMode="auto">
            <a:xfrm>
              <a:off x="7966258" y="4022367"/>
              <a:ext cx="199981" cy="336473"/>
            </a:xfrm>
            <a:custGeom>
              <a:avLst/>
              <a:gdLst>
                <a:gd name="T0" fmla="*/ 113 w 126"/>
                <a:gd name="T1" fmla="*/ 104 h 212"/>
                <a:gd name="T2" fmla="*/ 105 w 126"/>
                <a:gd name="T3" fmla="*/ 123 h 212"/>
                <a:gd name="T4" fmla="*/ 101 w 126"/>
                <a:gd name="T5" fmla="*/ 126 h 212"/>
                <a:gd name="T6" fmla="*/ 100 w 126"/>
                <a:gd name="T7" fmla="*/ 141 h 212"/>
                <a:gd name="T8" fmla="*/ 101 w 126"/>
                <a:gd name="T9" fmla="*/ 149 h 212"/>
                <a:gd name="T10" fmla="*/ 100 w 126"/>
                <a:gd name="T11" fmla="*/ 155 h 212"/>
                <a:gd name="T12" fmla="*/ 108 w 126"/>
                <a:gd name="T13" fmla="*/ 165 h 212"/>
                <a:gd name="T14" fmla="*/ 109 w 126"/>
                <a:gd name="T15" fmla="*/ 171 h 212"/>
                <a:gd name="T16" fmla="*/ 115 w 126"/>
                <a:gd name="T17" fmla="*/ 182 h 212"/>
                <a:gd name="T18" fmla="*/ 124 w 126"/>
                <a:gd name="T19" fmla="*/ 188 h 212"/>
                <a:gd name="T20" fmla="*/ 124 w 126"/>
                <a:gd name="T21" fmla="*/ 197 h 212"/>
                <a:gd name="T22" fmla="*/ 126 w 126"/>
                <a:gd name="T23" fmla="*/ 202 h 212"/>
                <a:gd name="T24" fmla="*/ 125 w 126"/>
                <a:gd name="T25" fmla="*/ 212 h 212"/>
                <a:gd name="T26" fmla="*/ 112 w 126"/>
                <a:gd name="T27" fmla="*/ 208 h 212"/>
                <a:gd name="T28" fmla="*/ 98 w 126"/>
                <a:gd name="T29" fmla="*/ 203 h 212"/>
                <a:gd name="T30" fmla="*/ 77 w 126"/>
                <a:gd name="T31" fmla="*/ 202 h 212"/>
                <a:gd name="T32" fmla="*/ 75 w 126"/>
                <a:gd name="T33" fmla="*/ 201 h 212"/>
                <a:gd name="T34" fmla="*/ 65 w 126"/>
                <a:gd name="T35" fmla="*/ 203 h 212"/>
                <a:gd name="T36" fmla="*/ 55 w 126"/>
                <a:gd name="T37" fmla="*/ 201 h 212"/>
                <a:gd name="T38" fmla="*/ 47 w 126"/>
                <a:gd name="T39" fmla="*/ 202 h 212"/>
                <a:gd name="T40" fmla="*/ 19 w 126"/>
                <a:gd name="T41" fmla="*/ 202 h 212"/>
                <a:gd name="T42" fmla="*/ 22 w 126"/>
                <a:gd name="T43" fmla="*/ 186 h 212"/>
                <a:gd name="T44" fmla="*/ 15 w 126"/>
                <a:gd name="T45" fmla="*/ 174 h 212"/>
                <a:gd name="T46" fmla="*/ 7 w 126"/>
                <a:gd name="T47" fmla="*/ 171 h 212"/>
                <a:gd name="T48" fmla="*/ 4 w 126"/>
                <a:gd name="T49" fmla="*/ 163 h 212"/>
                <a:gd name="T50" fmla="*/ 0 w 126"/>
                <a:gd name="T51" fmla="*/ 160 h 212"/>
                <a:gd name="T52" fmla="*/ 0 w 126"/>
                <a:gd name="T53" fmla="*/ 154 h 212"/>
                <a:gd name="T54" fmla="*/ 4 w 126"/>
                <a:gd name="T55" fmla="*/ 140 h 212"/>
                <a:gd name="T56" fmla="*/ 12 w 126"/>
                <a:gd name="T57" fmla="*/ 123 h 212"/>
                <a:gd name="T58" fmla="*/ 17 w 126"/>
                <a:gd name="T59" fmla="*/ 123 h 212"/>
                <a:gd name="T60" fmla="*/ 27 w 126"/>
                <a:gd name="T61" fmla="*/ 111 h 212"/>
                <a:gd name="T62" fmla="*/ 33 w 126"/>
                <a:gd name="T63" fmla="*/ 111 h 212"/>
                <a:gd name="T64" fmla="*/ 43 w 126"/>
                <a:gd name="T65" fmla="*/ 119 h 212"/>
                <a:gd name="T66" fmla="*/ 54 w 126"/>
                <a:gd name="T67" fmla="*/ 112 h 212"/>
                <a:gd name="T68" fmla="*/ 55 w 126"/>
                <a:gd name="T69" fmla="*/ 104 h 212"/>
                <a:gd name="T70" fmla="*/ 59 w 126"/>
                <a:gd name="T71" fmla="*/ 97 h 212"/>
                <a:gd name="T72" fmla="*/ 62 w 126"/>
                <a:gd name="T73" fmla="*/ 87 h 212"/>
                <a:gd name="T74" fmla="*/ 71 w 126"/>
                <a:gd name="T75" fmla="*/ 80 h 212"/>
                <a:gd name="T76" fmla="*/ 74 w 126"/>
                <a:gd name="T77" fmla="*/ 66 h 212"/>
                <a:gd name="T78" fmla="*/ 78 w 126"/>
                <a:gd name="T79" fmla="*/ 62 h 212"/>
                <a:gd name="T80" fmla="*/ 80 w 126"/>
                <a:gd name="T81" fmla="*/ 51 h 212"/>
                <a:gd name="T82" fmla="*/ 84 w 126"/>
                <a:gd name="T83" fmla="*/ 40 h 212"/>
                <a:gd name="T84" fmla="*/ 98 w 126"/>
                <a:gd name="T85" fmla="*/ 25 h 212"/>
                <a:gd name="T86" fmla="*/ 99 w 126"/>
                <a:gd name="T87" fmla="*/ 19 h 212"/>
                <a:gd name="T88" fmla="*/ 101 w 126"/>
                <a:gd name="T89" fmla="*/ 15 h 212"/>
                <a:gd name="T90" fmla="*/ 94 w 126"/>
                <a:gd name="T91" fmla="*/ 8 h 212"/>
                <a:gd name="T92" fmla="*/ 95 w 126"/>
                <a:gd name="T93" fmla="*/ 1 h 212"/>
                <a:gd name="T94" fmla="*/ 99 w 126"/>
                <a:gd name="T95" fmla="*/ 0 h 212"/>
                <a:gd name="T96" fmla="*/ 106 w 126"/>
                <a:gd name="T97" fmla="*/ 13 h 212"/>
                <a:gd name="T98" fmla="*/ 107 w 126"/>
                <a:gd name="T99" fmla="*/ 25 h 212"/>
                <a:gd name="T100" fmla="*/ 107 w 126"/>
                <a:gd name="T101" fmla="*/ 38 h 212"/>
                <a:gd name="T102" fmla="*/ 116 w 126"/>
                <a:gd name="T103" fmla="*/ 55 h 212"/>
                <a:gd name="T104" fmla="*/ 107 w 126"/>
                <a:gd name="T105" fmla="*/ 55 h 212"/>
                <a:gd name="T106" fmla="*/ 102 w 126"/>
                <a:gd name="T107" fmla="*/ 56 h 212"/>
                <a:gd name="T108" fmla="*/ 94 w 126"/>
                <a:gd name="T109" fmla="*/ 54 h 212"/>
                <a:gd name="T110" fmla="*/ 90 w 126"/>
                <a:gd name="T111" fmla="*/ 63 h 212"/>
                <a:gd name="T112" fmla="*/ 101 w 126"/>
                <a:gd name="T113" fmla="*/ 74 h 212"/>
                <a:gd name="T114" fmla="*/ 108 w 126"/>
                <a:gd name="T115" fmla="*/ 78 h 212"/>
                <a:gd name="T116" fmla="*/ 110 w 126"/>
                <a:gd name="T117" fmla="*/ 86 h 212"/>
                <a:gd name="T118" fmla="*/ 115 w 126"/>
                <a:gd name="T119" fmla="*/ 99 h 212"/>
                <a:gd name="T120" fmla="*/ 113 w 126"/>
                <a:gd name="T121" fmla="*/ 104 h 212"/>
                <a:gd name="T122" fmla="*/ 113 w 126"/>
                <a:gd name="T123" fmla="*/ 1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13" y="104"/>
                  </a:moveTo>
                  <a:lnTo>
                    <a:pt x="105" y="123"/>
                  </a:lnTo>
                  <a:lnTo>
                    <a:pt x="101" y="126"/>
                  </a:lnTo>
                  <a:lnTo>
                    <a:pt x="100" y="141"/>
                  </a:lnTo>
                  <a:lnTo>
                    <a:pt x="101" y="149"/>
                  </a:lnTo>
                  <a:lnTo>
                    <a:pt x="100" y="155"/>
                  </a:lnTo>
                  <a:lnTo>
                    <a:pt x="108" y="165"/>
                  </a:lnTo>
                  <a:lnTo>
                    <a:pt x="109" y="171"/>
                  </a:lnTo>
                  <a:lnTo>
                    <a:pt x="115" y="182"/>
                  </a:lnTo>
                  <a:lnTo>
                    <a:pt x="124" y="188"/>
                  </a:lnTo>
                  <a:lnTo>
                    <a:pt x="124" y="197"/>
                  </a:lnTo>
                  <a:lnTo>
                    <a:pt x="126" y="202"/>
                  </a:lnTo>
                  <a:lnTo>
                    <a:pt x="125" y="212"/>
                  </a:lnTo>
                  <a:lnTo>
                    <a:pt x="112" y="208"/>
                  </a:lnTo>
                  <a:lnTo>
                    <a:pt x="98" y="203"/>
                  </a:lnTo>
                  <a:lnTo>
                    <a:pt x="77" y="202"/>
                  </a:lnTo>
                  <a:lnTo>
                    <a:pt x="75" y="201"/>
                  </a:lnTo>
                  <a:lnTo>
                    <a:pt x="65" y="203"/>
                  </a:lnTo>
                  <a:lnTo>
                    <a:pt x="55" y="201"/>
                  </a:lnTo>
                  <a:lnTo>
                    <a:pt x="47" y="202"/>
                  </a:lnTo>
                  <a:lnTo>
                    <a:pt x="19" y="202"/>
                  </a:lnTo>
                  <a:lnTo>
                    <a:pt x="22" y="186"/>
                  </a:lnTo>
                  <a:lnTo>
                    <a:pt x="15" y="174"/>
                  </a:lnTo>
                  <a:lnTo>
                    <a:pt x="7" y="171"/>
                  </a:lnTo>
                  <a:lnTo>
                    <a:pt x="4" y="163"/>
                  </a:lnTo>
                  <a:lnTo>
                    <a:pt x="0" y="160"/>
                  </a:lnTo>
                  <a:lnTo>
                    <a:pt x="0" y="154"/>
                  </a:lnTo>
                  <a:lnTo>
                    <a:pt x="4" y="140"/>
                  </a:lnTo>
                  <a:lnTo>
                    <a:pt x="12" y="123"/>
                  </a:lnTo>
                  <a:lnTo>
                    <a:pt x="17" y="123"/>
                  </a:lnTo>
                  <a:lnTo>
                    <a:pt x="27" y="111"/>
                  </a:lnTo>
                  <a:lnTo>
                    <a:pt x="33" y="111"/>
                  </a:lnTo>
                  <a:lnTo>
                    <a:pt x="43" y="119"/>
                  </a:lnTo>
                  <a:lnTo>
                    <a:pt x="54" y="112"/>
                  </a:lnTo>
                  <a:lnTo>
                    <a:pt x="55" y="104"/>
                  </a:lnTo>
                  <a:lnTo>
                    <a:pt x="59" y="97"/>
                  </a:lnTo>
                  <a:lnTo>
                    <a:pt x="62" y="87"/>
                  </a:lnTo>
                  <a:lnTo>
                    <a:pt x="71" y="80"/>
                  </a:lnTo>
                  <a:lnTo>
                    <a:pt x="74" y="66"/>
                  </a:lnTo>
                  <a:lnTo>
                    <a:pt x="78" y="62"/>
                  </a:lnTo>
                  <a:lnTo>
                    <a:pt x="80" y="51"/>
                  </a:lnTo>
                  <a:lnTo>
                    <a:pt x="84" y="40"/>
                  </a:lnTo>
                  <a:lnTo>
                    <a:pt x="98" y="25"/>
                  </a:lnTo>
                  <a:lnTo>
                    <a:pt x="99" y="19"/>
                  </a:lnTo>
                  <a:lnTo>
                    <a:pt x="101" y="15"/>
                  </a:lnTo>
                  <a:lnTo>
                    <a:pt x="94" y="8"/>
                  </a:lnTo>
                  <a:lnTo>
                    <a:pt x="95" y="1"/>
                  </a:lnTo>
                  <a:lnTo>
                    <a:pt x="99" y="0"/>
                  </a:lnTo>
                  <a:lnTo>
                    <a:pt x="106" y="13"/>
                  </a:lnTo>
                  <a:lnTo>
                    <a:pt x="107" y="25"/>
                  </a:lnTo>
                  <a:lnTo>
                    <a:pt x="107" y="38"/>
                  </a:lnTo>
                  <a:lnTo>
                    <a:pt x="116" y="55"/>
                  </a:lnTo>
                  <a:lnTo>
                    <a:pt x="107" y="55"/>
                  </a:lnTo>
                  <a:lnTo>
                    <a:pt x="102" y="56"/>
                  </a:lnTo>
                  <a:lnTo>
                    <a:pt x="94" y="54"/>
                  </a:lnTo>
                  <a:lnTo>
                    <a:pt x="90" y="63"/>
                  </a:lnTo>
                  <a:lnTo>
                    <a:pt x="101" y="74"/>
                  </a:lnTo>
                  <a:lnTo>
                    <a:pt x="108" y="78"/>
                  </a:lnTo>
                  <a:lnTo>
                    <a:pt x="110" y="86"/>
                  </a:lnTo>
                  <a:lnTo>
                    <a:pt x="115" y="99"/>
                  </a:lnTo>
                  <a:lnTo>
                    <a:pt x="113" y="104"/>
                  </a:lnTo>
                  <a:lnTo>
                    <a:pt x="113" y="10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0" name="Freeform 68">
              <a:extLst>
                <a:ext uri="{FF2B5EF4-FFF2-40B4-BE49-F238E27FC236}">
                  <a16:creationId xmlns:a16="http://schemas.microsoft.com/office/drawing/2014/main" id="{00C01BE7-31CF-4DDF-2F98-BBEADDD43EBA}"/>
                </a:ext>
              </a:extLst>
            </p:cNvPr>
            <p:cNvSpPr>
              <a:spLocks/>
            </p:cNvSpPr>
            <p:nvPr/>
          </p:nvSpPr>
          <p:spPr bwMode="auto">
            <a:xfrm>
              <a:off x="8063074" y="4252502"/>
              <a:ext cx="506302" cy="558673"/>
            </a:xfrm>
            <a:custGeom>
              <a:avLst/>
              <a:gdLst>
                <a:gd name="T0" fmla="*/ 265 w 319"/>
                <a:gd name="T1" fmla="*/ 16 h 352"/>
                <a:gd name="T2" fmla="*/ 278 w 319"/>
                <a:gd name="T3" fmla="*/ 15 h 352"/>
                <a:gd name="T4" fmla="*/ 294 w 319"/>
                <a:gd name="T5" fmla="*/ 12 h 352"/>
                <a:gd name="T6" fmla="*/ 314 w 319"/>
                <a:gd name="T7" fmla="*/ 33 h 352"/>
                <a:gd name="T8" fmla="*/ 319 w 319"/>
                <a:gd name="T9" fmla="*/ 58 h 352"/>
                <a:gd name="T10" fmla="*/ 308 w 319"/>
                <a:gd name="T11" fmla="*/ 70 h 352"/>
                <a:gd name="T12" fmla="*/ 298 w 319"/>
                <a:gd name="T13" fmla="*/ 89 h 352"/>
                <a:gd name="T14" fmla="*/ 293 w 319"/>
                <a:gd name="T15" fmla="*/ 111 h 352"/>
                <a:gd name="T16" fmla="*/ 288 w 319"/>
                <a:gd name="T17" fmla="*/ 131 h 352"/>
                <a:gd name="T18" fmla="*/ 285 w 319"/>
                <a:gd name="T19" fmla="*/ 143 h 352"/>
                <a:gd name="T20" fmla="*/ 288 w 319"/>
                <a:gd name="T21" fmla="*/ 163 h 352"/>
                <a:gd name="T22" fmla="*/ 284 w 319"/>
                <a:gd name="T23" fmla="*/ 196 h 352"/>
                <a:gd name="T24" fmla="*/ 285 w 319"/>
                <a:gd name="T25" fmla="*/ 215 h 352"/>
                <a:gd name="T26" fmla="*/ 301 w 319"/>
                <a:gd name="T27" fmla="*/ 239 h 352"/>
                <a:gd name="T28" fmla="*/ 308 w 319"/>
                <a:gd name="T29" fmla="*/ 255 h 352"/>
                <a:gd name="T30" fmla="*/ 305 w 319"/>
                <a:gd name="T31" fmla="*/ 257 h 352"/>
                <a:gd name="T32" fmla="*/ 277 w 319"/>
                <a:gd name="T33" fmla="*/ 262 h 352"/>
                <a:gd name="T34" fmla="*/ 276 w 319"/>
                <a:gd name="T35" fmla="*/ 283 h 352"/>
                <a:gd name="T36" fmla="*/ 270 w 319"/>
                <a:gd name="T37" fmla="*/ 324 h 352"/>
                <a:gd name="T38" fmla="*/ 285 w 319"/>
                <a:gd name="T39" fmla="*/ 335 h 352"/>
                <a:gd name="T40" fmla="*/ 291 w 319"/>
                <a:gd name="T41" fmla="*/ 352 h 352"/>
                <a:gd name="T42" fmla="*/ 272 w 319"/>
                <a:gd name="T43" fmla="*/ 342 h 352"/>
                <a:gd name="T44" fmla="*/ 253 w 319"/>
                <a:gd name="T45" fmla="*/ 331 h 352"/>
                <a:gd name="T46" fmla="*/ 239 w 319"/>
                <a:gd name="T47" fmla="*/ 327 h 352"/>
                <a:gd name="T48" fmla="*/ 220 w 319"/>
                <a:gd name="T49" fmla="*/ 315 h 352"/>
                <a:gd name="T50" fmla="*/ 202 w 319"/>
                <a:gd name="T51" fmla="*/ 314 h 352"/>
                <a:gd name="T52" fmla="*/ 196 w 319"/>
                <a:gd name="T53" fmla="*/ 308 h 352"/>
                <a:gd name="T54" fmla="*/ 177 w 319"/>
                <a:gd name="T55" fmla="*/ 309 h 352"/>
                <a:gd name="T56" fmla="*/ 166 w 319"/>
                <a:gd name="T57" fmla="*/ 311 h 352"/>
                <a:gd name="T58" fmla="*/ 162 w 319"/>
                <a:gd name="T59" fmla="*/ 281 h 352"/>
                <a:gd name="T60" fmla="*/ 164 w 319"/>
                <a:gd name="T61" fmla="*/ 258 h 352"/>
                <a:gd name="T62" fmla="*/ 160 w 319"/>
                <a:gd name="T63" fmla="*/ 238 h 352"/>
                <a:gd name="T64" fmla="*/ 142 w 319"/>
                <a:gd name="T65" fmla="*/ 232 h 352"/>
                <a:gd name="T66" fmla="*/ 132 w 319"/>
                <a:gd name="T67" fmla="*/ 235 h 352"/>
                <a:gd name="T68" fmla="*/ 117 w 319"/>
                <a:gd name="T69" fmla="*/ 247 h 352"/>
                <a:gd name="T70" fmla="*/ 105 w 319"/>
                <a:gd name="T71" fmla="*/ 249 h 352"/>
                <a:gd name="T72" fmla="*/ 88 w 319"/>
                <a:gd name="T73" fmla="*/ 253 h 352"/>
                <a:gd name="T74" fmla="*/ 79 w 319"/>
                <a:gd name="T75" fmla="*/ 238 h 352"/>
                <a:gd name="T76" fmla="*/ 70 w 319"/>
                <a:gd name="T77" fmla="*/ 212 h 352"/>
                <a:gd name="T78" fmla="*/ 14 w 319"/>
                <a:gd name="T79" fmla="*/ 214 h 352"/>
                <a:gd name="T80" fmla="*/ 3 w 319"/>
                <a:gd name="T81" fmla="*/ 216 h 352"/>
                <a:gd name="T82" fmla="*/ 5 w 319"/>
                <a:gd name="T83" fmla="*/ 208 h 352"/>
                <a:gd name="T84" fmla="*/ 8 w 319"/>
                <a:gd name="T85" fmla="*/ 195 h 352"/>
                <a:gd name="T86" fmla="*/ 19 w 319"/>
                <a:gd name="T87" fmla="*/ 193 h 352"/>
                <a:gd name="T88" fmla="*/ 34 w 319"/>
                <a:gd name="T89" fmla="*/ 186 h 352"/>
                <a:gd name="T90" fmla="*/ 41 w 319"/>
                <a:gd name="T91" fmla="*/ 195 h 352"/>
                <a:gd name="T92" fmla="*/ 60 w 319"/>
                <a:gd name="T93" fmla="*/ 173 h 352"/>
                <a:gd name="T94" fmla="*/ 65 w 319"/>
                <a:gd name="T95" fmla="*/ 152 h 352"/>
                <a:gd name="T96" fmla="*/ 80 w 319"/>
                <a:gd name="T97" fmla="*/ 123 h 352"/>
                <a:gd name="T98" fmla="*/ 93 w 319"/>
                <a:gd name="T99" fmla="*/ 108 h 352"/>
                <a:gd name="T100" fmla="*/ 96 w 319"/>
                <a:gd name="T101" fmla="*/ 95 h 352"/>
                <a:gd name="T102" fmla="*/ 97 w 319"/>
                <a:gd name="T103" fmla="*/ 66 h 352"/>
                <a:gd name="T104" fmla="*/ 105 w 319"/>
                <a:gd name="T105" fmla="*/ 45 h 352"/>
                <a:gd name="T106" fmla="*/ 108 w 319"/>
                <a:gd name="T107" fmla="*/ 20 h 352"/>
                <a:gd name="T108" fmla="*/ 123 w 319"/>
                <a:gd name="T109" fmla="*/ 4 h 352"/>
                <a:gd name="T110" fmla="*/ 148 w 319"/>
                <a:gd name="T111" fmla="*/ 18 h 352"/>
                <a:gd name="T112" fmla="*/ 172 w 319"/>
                <a:gd name="T113" fmla="*/ 23 h 352"/>
                <a:gd name="T114" fmla="*/ 180 w 319"/>
                <a:gd name="T115" fmla="*/ 10 h 352"/>
                <a:gd name="T116" fmla="*/ 205 w 319"/>
                <a:gd name="T117" fmla="*/ 3 h 352"/>
                <a:gd name="T118" fmla="*/ 217 w 319"/>
                <a:gd name="T119" fmla="*/ 6 h 352"/>
                <a:gd name="T120" fmla="*/ 226 w 319"/>
                <a:gd name="T121" fmla="*/ 0 h 352"/>
                <a:gd name="T122" fmla="*/ 250 w 319"/>
                <a:gd name="T123" fmla="*/ 3 h 352"/>
                <a:gd name="T124" fmla="*/ 255 w 319"/>
                <a:gd name="T125" fmla="*/ 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9" h="352">
                  <a:moveTo>
                    <a:pt x="255" y="1"/>
                  </a:moveTo>
                  <a:lnTo>
                    <a:pt x="265" y="16"/>
                  </a:lnTo>
                  <a:lnTo>
                    <a:pt x="274" y="18"/>
                  </a:lnTo>
                  <a:lnTo>
                    <a:pt x="278" y="15"/>
                  </a:lnTo>
                  <a:lnTo>
                    <a:pt x="285" y="16"/>
                  </a:lnTo>
                  <a:lnTo>
                    <a:pt x="294" y="12"/>
                  </a:lnTo>
                  <a:lnTo>
                    <a:pt x="299" y="21"/>
                  </a:lnTo>
                  <a:lnTo>
                    <a:pt x="314" y="33"/>
                  </a:lnTo>
                  <a:lnTo>
                    <a:pt x="313" y="55"/>
                  </a:lnTo>
                  <a:lnTo>
                    <a:pt x="319" y="58"/>
                  </a:lnTo>
                  <a:lnTo>
                    <a:pt x="314" y="65"/>
                  </a:lnTo>
                  <a:lnTo>
                    <a:pt x="308" y="70"/>
                  </a:lnTo>
                  <a:lnTo>
                    <a:pt x="302" y="80"/>
                  </a:lnTo>
                  <a:lnTo>
                    <a:pt x="298" y="89"/>
                  </a:lnTo>
                  <a:lnTo>
                    <a:pt x="297" y="103"/>
                  </a:lnTo>
                  <a:lnTo>
                    <a:pt x="293" y="111"/>
                  </a:lnTo>
                  <a:lnTo>
                    <a:pt x="293" y="126"/>
                  </a:lnTo>
                  <a:lnTo>
                    <a:pt x="288" y="131"/>
                  </a:lnTo>
                  <a:lnTo>
                    <a:pt x="288" y="142"/>
                  </a:lnTo>
                  <a:lnTo>
                    <a:pt x="285" y="143"/>
                  </a:lnTo>
                  <a:lnTo>
                    <a:pt x="283" y="154"/>
                  </a:lnTo>
                  <a:lnTo>
                    <a:pt x="288" y="163"/>
                  </a:lnTo>
                  <a:lnTo>
                    <a:pt x="288" y="166"/>
                  </a:lnTo>
                  <a:lnTo>
                    <a:pt x="284" y="196"/>
                  </a:lnTo>
                  <a:lnTo>
                    <a:pt x="288" y="207"/>
                  </a:lnTo>
                  <a:lnTo>
                    <a:pt x="285" y="215"/>
                  </a:lnTo>
                  <a:lnTo>
                    <a:pt x="291" y="229"/>
                  </a:lnTo>
                  <a:lnTo>
                    <a:pt x="301" y="239"/>
                  </a:lnTo>
                  <a:lnTo>
                    <a:pt x="303" y="249"/>
                  </a:lnTo>
                  <a:lnTo>
                    <a:pt x="308" y="255"/>
                  </a:lnTo>
                  <a:lnTo>
                    <a:pt x="307" y="258"/>
                  </a:lnTo>
                  <a:lnTo>
                    <a:pt x="305" y="257"/>
                  </a:lnTo>
                  <a:lnTo>
                    <a:pt x="282" y="260"/>
                  </a:lnTo>
                  <a:lnTo>
                    <a:pt x="277" y="262"/>
                  </a:lnTo>
                  <a:lnTo>
                    <a:pt x="272" y="275"/>
                  </a:lnTo>
                  <a:lnTo>
                    <a:pt x="276" y="283"/>
                  </a:lnTo>
                  <a:lnTo>
                    <a:pt x="272" y="305"/>
                  </a:lnTo>
                  <a:lnTo>
                    <a:pt x="270" y="324"/>
                  </a:lnTo>
                  <a:lnTo>
                    <a:pt x="274" y="328"/>
                  </a:lnTo>
                  <a:lnTo>
                    <a:pt x="285" y="335"/>
                  </a:lnTo>
                  <a:lnTo>
                    <a:pt x="291" y="332"/>
                  </a:lnTo>
                  <a:lnTo>
                    <a:pt x="291" y="352"/>
                  </a:lnTo>
                  <a:lnTo>
                    <a:pt x="278" y="352"/>
                  </a:lnTo>
                  <a:lnTo>
                    <a:pt x="272" y="342"/>
                  </a:lnTo>
                  <a:lnTo>
                    <a:pt x="266" y="333"/>
                  </a:lnTo>
                  <a:lnTo>
                    <a:pt x="253" y="331"/>
                  </a:lnTo>
                  <a:lnTo>
                    <a:pt x="250" y="321"/>
                  </a:lnTo>
                  <a:lnTo>
                    <a:pt x="239" y="327"/>
                  </a:lnTo>
                  <a:lnTo>
                    <a:pt x="226" y="324"/>
                  </a:lnTo>
                  <a:lnTo>
                    <a:pt x="220" y="315"/>
                  </a:lnTo>
                  <a:lnTo>
                    <a:pt x="210" y="314"/>
                  </a:lnTo>
                  <a:lnTo>
                    <a:pt x="202" y="314"/>
                  </a:lnTo>
                  <a:lnTo>
                    <a:pt x="201" y="308"/>
                  </a:lnTo>
                  <a:lnTo>
                    <a:pt x="196" y="308"/>
                  </a:lnTo>
                  <a:lnTo>
                    <a:pt x="188" y="306"/>
                  </a:lnTo>
                  <a:lnTo>
                    <a:pt x="177" y="309"/>
                  </a:lnTo>
                  <a:lnTo>
                    <a:pt x="171" y="309"/>
                  </a:lnTo>
                  <a:lnTo>
                    <a:pt x="166" y="311"/>
                  </a:lnTo>
                  <a:lnTo>
                    <a:pt x="168" y="289"/>
                  </a:lnTo>
                  <a:lnTo>
                    <a:pt x="162" y="281"/>
                  </a:lnTo>
                  <a:lnTo>
                    <a:pt x="161" y="269"/>
                  </a:lnTo>
                  <a:lnTo>
                    <a:pt x="164" y="258"/>
                  </a:lnTo>
                  <a:lnTo>
                    <a:pt x="160" y="251"/>
                  </a:lnTo>
                  <a:lnTo>
                    <a:pt x="160" y="238"/>
                  </a:lnTo>
                  <a:lnTo>
                    <a:pt x="140" y="239"/>
                  </a:lnTo>
                  <a:lnTo>
                    <a:pt x="142" y="232"/>
                  </a:lnTo>
                  <a:lnTo>
                    <a:pt x="133" y="232"/>
                  </a:lnTo>
                  <a:lnTo>
                    <a:pt x="132" y="235"/>
                  </a:lnTo>
                  <a:lnTo>
                    <a:pt x="122" y="236"/>
                  </a:lnTo>
                  <a:lnTo>
                    <a:pt x="117" y="247"/>
                  </a:lnTo>
                  <a:lnTo>
                    <a:pt x="114" y="252"/>
                  </a:lnTo>
                  <a:lnTo>
                    <a:pt x="105" y="249"/>
                  </a:lnTo>
                  <a:lnTo>
                    <a:pt x="100" y="252"/>
                  </a:lnTo>
                  <a:lnTo>
                    <a:pt x="88" y="253"/>
                  </a:lnTo>
                  <a:lnTo>
                    <a:pt x="83" y="243"/>
                  </a:lnTo>
                  <a:lnTo>
                    <a:pt x="79" y="238"/>
                  </a:lnTo>
                  <a:lnTo>
                    <a:pt x="74" y="226"/>
                  </a:lnTo>
                  <a:lnTo>
                    <a:pt x="70" y="212"/>
                  </a:lnTo>
                  <a:lnTo>
                    <a:pt x="20" y="212"/>
                  </a:lnTo>
                  <a:lnTo>
                    <a:pt x="14" y="214"/>
                  </a:lnTo>
                  <a:lnTo>
                    <a:pt x="10" y="213"/>
                  </a:lnTo>
                  <a:lnTo>
                    <a:pt x="3" y="216"/>
                  </a:lnTo>
                  <a:lnTo>
                    <a:pt x="0" y="210"/>
                  </a:lnTo>
                  <a:lnTo>
                    <a:pt x="5" y="208"/>
                  </a:lnTo>
                  <a:lnTo>
                    <a:pt x="6" y="200"/>
                  </a:lnTo>
                  <a:lnTo>
                    <a:pt x="8" y="195"/>
                  </a:lnTo>
                  <a:lnTo>
                    <a:pt x="14" y="191"/>
                  </a:lnTo>
                  <a:lnTo>
                    <a:pt x="19" y="193"/>
                  </a:lnTo>
                  <a:lnTo>
                    <a:pt x="25" y="186"/>
                  </a:lnTo>
                  <a:lnTo>
                    <a:pt x="34" y="186"/>
                  </a:lnTo>
                  <a:lnTo>
                    <a:pt x="34" y="191"/>
                  </a:lnTo>
                  <a:lnTo>
                    <a:pt x="41" y="195"/>
                  </a:lnTo>
                  <a:lnTo>
                    <a:pt x="51" y="183"/>
                  </a:lnTo>
                  <a:lnTo>
                    <a:pt x="60" y="173"/>
                  </a:lnTo>
                  <a:lnTo>
                    <a:pt x="65" y="167"/>
                  </a:lnTo>
                  <a:lnTo>
                    <a:pt x="65" y="152"/>
                  </a:lnTo>
                  <a:lnTo>
                    <a:pt x="72" y="133"/>
                  </a:lnTo>
                  <a:lnTo>
                    <a:pt x="80" y="123"/>
                  </a:lnTo>
                  <a:lnTo>
                    <a:pt x="91" y="114"/>
                  </a:lnTo>
                  <a:lnTo>
                    <a:pt x="93" y="108"/>
                  </a:lnTo>
                  <a:lnTo>
                    <a:pt x="93" y="101"/>
                  </a:lnTo>
                  <a:lnTo>
                    <a:pt x="96" y="95"/>
                  </a:lnTo>
                  <a:lnTo>
                    <a:pt x="94" y="83"/>
                  </a:lnTo>
                  <a:lnTo>
                    <a:pt x="97" y="66"/>
                  </a:lnTo>
                  <a:lnTo>
                    <a:pt x="100" y="55"/>
                  </a:lnTo>
                  <a:lnTo>
                    <a:pt x="105" y="45"/>
                  </a:lnTo>
                  <a:lnTo>
                    <a:pt x="106" y="33"/>
                  </a:lnTo>
                  <a:lnTo>
                    <a:pt x="108" y="20"/>
                  </a:lnTo>
                  <a:lnTo>
                    <a:pt x="114" y="10"/>
                  </a:lnTo>
                  <a:lnTo>
                    <a:pt x="123" y="4"/>
                  </a:lnTo>
                  <a:lnTo>
                    <a:pt x="137" y="11"/>
                  </a:lnTo>
                  <a:lnTo>
                    <a:pt x="148" y="18"/>
                  </a:lnTo>
                  <a:lnTo>
                    <a:pt x="160" y="20"/>
                  </a:lnTo>
                  <a:lnTo>
                    <a:pt x="172" y="23"/>
                  </a:lnTo>
                  <a:lnTo>
                    <a:pt x="177" y="12"/>
                  </a:lnTo>
                  <a:lnTo>
                    <a:pt x="180" y="10"/>
                  </a:lnTo>
                  <a:lnTo>
                    <a:pt x="187" y="12"/>
                  </a:lnTo>
                  <a:lnTo>
                    <a:pt x="205" y="3"/>
                  </a:lnTo>
                  <a:lnTo>
                    <a:pt x="212" y="7"/>
                  </a:lnTo>
                  <a:lnTo>
                    <a:pt x="217" y="6"/>
                  </a:lnTo>
                  <a:lnTo>
                    <a:pt x="220" y="1"/>
                  </a:lnTo>
                  <a:lnTo>
                    <a:pt x="226" y="0"/>
                  </a:lnTo>
                  <a:lnTo>
                    <a:pt x="239" y="2"/>
                  </a:lnTo>
                  <a:lnTo>
                    <a:pt x="250" y="3"/>
                  </a:lnTo>
                  <a:lnTo>
                    <a:pt x="255" y="1"/>
                  </a:lnTo>
                  <a:lnTo>
                    <a:pt x="255"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1" name="Freeform 69">
              <a:extLst>
                <a:ext uri="{FF2B5EF4-FFF2-40B4-BE49-F238E27FC236}">
                  <a16:creationId xmlns:a16="http://schemas.microsoft.com/office/drawing/2014/main" id="{4155DCFD-AD7A-B9DC-7C47-423DE3EC4694}"/>
                </a:ext>
              </a:extLst>
            </p:cNvPr>
            <p:cNvSpPr>
              <a:spLocks/>
            </p:cNvSpPr>
            <p:nvPr/>
          </p:nvSpPr>
          <p:spPr bwMode="auto">
            <a:xfrm>
              <a:off x="8036093" y="4298528"/>
              <a:ext cx="195219" cy="265052"/>
            </a:xfrm>
            <a:custGeom>
              <a:avLst/>
              <a:gdLst>
                <a:gd name="T0" fmla="*/ 123 w 123"/>
                <a:gd name="T1" fmla="*/ 4 h 167"/>
                <a:gd name="T2" fmla="*/ 122 w 123"/>
                <a:gd name="T3" fmla="*/ 16 h 167"/>
                <a:gd name="T4" fmla="*/ 117 w 123"/>
                <a:gd name="T5" fmla="*/ 26 h 167"/>
                <a:gd name="T6" fmla="*/ 114 w 123"/>
                <a:gd name="T7" fmla="*/ 37 h 167"/>
                <a:gd name="T8" fmla="*/ 111 w 123"/>
                <a:gd name="T9" fmla="*/ 54 h 167"/>
                <a:gd name="T10" fmla="*/ 113 w 123"/>
                <a:gd name="T11" fmla="*/ 66 h 167"/>
                <a:gd name="T12" fmla="*/ 110 w 123"/>
                <a:gd name="T13" fmla="*/ 72 h 167"/>
                <a:gd name="T14" fmla="*/ 110 w 123"/>
                <a:gd name="T15" fmla="*/ 79 h 167"/>
                <a:gd name="T16" fmla="*/ 108 w 123"/>
                <a:gd name="T17" fmla="*/ 85 h 167"/>
                <a:gd name="T18" fmla="*/ 97 w 123"/>
                <a:gd name="T19" fmla="*/ 94 h 167"/>
                <a:gd name="T20" fmla="*/ 89 w 123"/>
                <a:gd name="T21" fmla="*/ 104 h 167"/>
                <a:gd name="T22" fmla="*/ 82 w 123"/>
                <a:gd name="T23" fmla="*/ 123 h 167"/>
                <a:gd name="T24" fmla="*/ 82 w 123"/>
                <a:gd name="T25" fmla="*/ 138 h 167"/>
                <a:gd name="T26" fmla="*/ 77 w 123"/>
                <a:gd name="T27" fmla="*/ 144 h 167"/>
                <a:gd name="T28" fmla="*/ 68 w 123"/>
                <a:gd name="T29" fmla="*/ 154 h 167"/>
                <a:gd name="T30" fmla="*/ 58 w 123"/>
                <a:gd name="T31" fmla="*/ 166 h 167"/>
                <a:gd name="T32" fmla="*/ 51 w 123"/>
                <a:gd name="T33" fmla="*/ 162 h 167"/>
                <a:gd name="T34" fmla="*/ 51 w 123"/>
                <a:gd name="T35" fmla="*/ 157 h 167"/>
                <a:gd name="T36" fmla="*/ 42 w 123"/>
                <a:gd name="T37" fmla="*/ 157 h 167"/>
                <a:gd name="T38" fmla="*/ 36 w 123"/>
                <a:gd name="T39" fmla="*/ 164 h 167"/>
                <a:gd name="T40" fmla="*/ 31 w 123"/>
                <a:gd name="T41" fmla="*/ 162 h 167"/>
                <a:gd name="T42" fmla="*/ 25 w 123"/>
                <a:gd name="T43" fmla="*/ 155 h 167"/>
                <a:gd name="T44" fmla="*/ 20 w 123"/>
                <a:gd name="T45" fmla="*/ 159 h 167"/>
                <a:gd name="T46" fmla="*/ 13 w 123"/>
                <a:gd name="T47" fmla="*/ 167 h 167"/>
                <a:gd name="T48" fmla="*/ 0 w 123"/>
                <a:gd name="T49" fmla="*/ 147 h 167"/>
                <a:gd name="T50" fmla="*/ 12 w 123"/>
                <a:gd name="T51" fmla="*/ 136 h 167"/>
                <a:gd name="T52" fmla="*/ 6 w 123"/>
                <a:gd name="T53" fmla="*/ 123 h 167"/>
                <a:gd name="T54" fmla="*/ 12 w 123"/>
                <a:gd name="T55" fmla="*/ 119 h 167"/>
                <a:gd name="T56" fmla="*/ 23 w 123"/>
                <a:gd name="T57" fmla="*/ 117 h 167"/>
                <a:gd name="T58" fmla="*/ 24 w 123"/>
                <a:gd name="T59" fmla="*/ 108 h 167"/>
                <a:gd name="T60" fmla="*/ 34 w 123"/>
                <a:gd name="T61" fmla="*/ 117 h 167"/>
                <a:gd name="T62" fmla="*/ 48 w 123"/>
                <a:gd name="T63" fmla="*/ 118 h 167"/>
                <a:gd name="T64" fmla="*/ 54 w 123"/>
                <a:gd name="T65" fmla="*/ 109 h 167"/>
                <a:gd name="T66" fmla="*/ 55 w 123"/>
                <a:gd name="T67" fmla="*/ 97 h 167"/>
                <a:gd name="T68" fmla="*/ 54 w 123"/>
                <a:gd name="T69" fmla="*/ 82 h 167"/>
                <a:gd name="T70" fmla="*/ 45 w 123"/>
                <a:gd name="T71" fmla="*/ 70 h 167"/>
                <a:gd name="T72" fmla="*/ 53 w 123"/>
                <a:gd name="T73" fmla="*/ 48 h 167"/>
                <a:gd name="T74" fmla="*/ 49 w 123"/>
                <a:gd name="T75" fmla="*/ 45 h 167"/>
                <a:gd name="T76" fmla="*/ 37 w 123"/>
                <a:gd name="T77" fmla="*/ 46 h 167"/>
                <a:gd name="T78" fmla="*/ 31 w 123"/>
                <a:gd name="T79" fmla="*/ 36 h 167"/>
                <a:gd name="T80" fmla="*/ 33 w 123"/>
                <a:gd name="T81" fmla="*/ 28 h 167"/>
                <a:gd name="T82" fmla="*/ 54 w 123"/>
                <a:gd name="T83" fmla="*/ 29 h 167"/>
                <a:gd name="T84" fmla="*/ 68 w 123"/>
                <a:gd name="T85" fmla="*/ 34 h 167"/>
                <a:gd name="T86" fmla="*/ 81 w 123"/>
                <a:gd name="T87" fmla="*/ 38 h 167"/>
                <a:gd name="T88" fmla="*/ 82 w 123"/>
                <a:gd name="T89" fmla="*/ 28 h 167"/>
                <a:gd name="T90" fmla="*/ 91 w 123"/>
                <a:gd name="T91" fmla="*/ 10 h 167"/>
                <a:gd name="T92" fmla="*/ 101 w 123"/>
                <a:gd name="T93" fmla="*/ 0 h 167"/>
                <a:gd name="T94" fmla="*/ 112 w 123"/>
                <a:gd name="T95" fmla="*/ 3 h 167"/>
                <a:gd name="T96" fmla="*/ 123 w 123"/>
                <a:gd name="T97" fmla="*/ 4 h 167"/>
                <a:gd name="T98" fmla="*/ 123 w 123"/>
                <a:gd name="T99" fmla="*/ 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 h="167">
                  <a:moveTo>
                    <a:pt x="123" y="4"/>
                  </a:moveTo>
                  <a:lnTo>
                    <a:pt x="122" y="16"/>
                  </a:lnTo>
                  <a:lnTo>
                    <a:pt x="117" y="26"/>
                  </a:lnTo>
                  <a:lnTo>
                    <a:pt x="114" y="37"/>
                  </a:lnTo>
                  <a:lnTo>
                    <a:pt x="111" y="54"/>
                  </a:lnTo>
                  <a:lnTo>
                    <a:pt x="113" y="66"/>
                  </a:lnTo>
                  <a:lnTo>
                    <a:pt x="110" y="72"/>
                  </a:lnTo>
                  <a:lnTo>
                    <a:pt x="110" y="79"/>
                  </a:lnTo>
                  <a:lnTo>
                    <a:pt x="108" y="85"/>
                  </a:lnTo>
                  <a:lnTo>
                    <a:pt x="97" y="94"/>
                  </a:lnTo>
                  <a:lnTo>
                    <a:pt x="89" y="104"/>
                  </a:lnTo>
                  <a:lnTo>
                    <a:pt x="82" y="123"/>
                  </a:lnTo>
                  <a:lnTo>
                    <a:pt x="82" y="138"/>
                  </a:lnTo>
                  <a:lnTo>
                    <a:pt x="77" y="144"/>
                  </a:lnTo>
                  <a:lnTo>
                    <a:pt x="68" y="154"/>
                  </a:lnTo>
                  <a:lnTo>
                    <a:pt x="58" y="166"/>
                  </a:lnTo>
                  <a:lnTo>
                    <a:pt x="51" y="162"/>
                  </a:lnTo>
                  <a:lnTo>
                    <a:pt x="51" y="157"/>
                  </a:lnTo>
                  <a:lnTo>
                    <a:pt x="42" y="157"/>
                  </a:lnTo>
                  <a:lnTo>
                    <a:pt x="36" y="164"/>
                  </a:lnTo>
                  <a:lnTo>
                    <a:pt x="31" y="162"/>
                  </a:lnTo>
                  <a:lnTo>
                    <a:pt x="25" y="155"/>
                  </a:lnTo>
                  <a:lnTo>
                    <a:pt x="20" y="159"/>
                  </a:lnTo>
                  <a:lnTo>
                    <a:pt x="13" y="167"/>
                  </a:lnTo>
                  <a:lnTo>
                    <a:pt x="0" y="147"/>
                  </a:lnTo>
                  <a:lnTo>
                    <a:pt x="12" y="136"/>
                  </a:lnTo>
                  <a:lnTo>
                    <a:pt x="6" y="123"/>
                  </a:lnTo>
                  <a:lnTo>
                    <a:pt x="12" y="119"/>
                  </a:lnTo>
                  <a:lnTo>
                    <a:pt x="23" y="117"/>
                  </a:lnTo>
                  <a:lnTo>
                    <a:pt x="24" y="108"/>
                  </a:lnTo>
                  <a:lnTo>
                    <a:pt x="34" y="117"/>
                  </a:lnTo>
                  <a:lnTo>
                    <a:pt x="48" y="118"/>
                  </a:lnTo>
                  <a:lnTo>
                    <a:pt x="54" y="109"/>
                  </a:lnTo>
                  <a:lnTo>
                    <a:pt x="55" y="97"/>
                  </a:lnTo>
                  <a:lnTo>
                    <a:pt x="54" y="82"/>
                  </a:lnTo>
                  <a:lnTo>
                    <a:pt x="45" y="70"/>
                  </a:lnTo>
                  <a:lnTo>
                    <a:pt x="53" y="48"/>
                  </a:lnTo>
                  <a:lnTo>
                    <a:pt x="49" y="45"/>
                  </a:lnTo>
                  <a:lnTo>
                    <a:pt x="37" y="46"/>
                  </a:lnTo>
                  <a:lnTo>
                    <a:pt x="31" y="36"/>
                  </a:lnTo>
                  <a:lnTo>
                    <a:pt x="33" y="28"/>
                  </a:lnTo>
                  <a:lnTo>
                    <a:pt x="54" y="29"/>
                  </a:lnTo>
                  <a:lnTo>
                    <a:pt x="68" y="34"/>
                  </a:lnTo>
                  <a:lnTo>
                    <a:pt x="81" y="38"/>
                  </a:lnTo>
                  <a:lnTo>
                    <a:pt x="82" y="28"/>
                  </a:lnTo>
                  <a:lnTo>
                    <a:pt x="91" y="10"/>
                  </a:lnTo>
                  <a:lnTo>
                    <a:pt x="101" y="0"/>
                  </a:lnTo>
                  <a:lnTo>
                    <a:pt x="112" y="3"/>
                  </a:lnTo>
                  <a:lnTo>
                    <a:pt x="123" y="4"/>
                  </a:lnTo>
                  <a:lnTo>
                    <a:pt x="12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2" name="Freeform 70">
              <a:extLst>
                <a:ext uri="{FF2B5EF4-FFF2-40B4-BE49-F238E27FC236}">
                  <a16:creationId xmlns:a16="http://schemas.microsoft.com/office/drawing/2014/main" id="{937156D3-E610-8720-BB39-036F427187B4}"/>
                </a:ext>
              </a:extLst>
            </p:cNvPr>
            <p:cNvSpPr>
              <a:spLocks/>
            </p:cNvSpPr>
            <p:nvPr/>
          </p:nvSpPr>
          <p:spPr bwMode="auto">
            <a:xfrm>
              <a:off x="5634727" y="4035063"/>
              <a:ext cx="323780" cy="506297"/>
            </a:xfrm>
            <a:custGeom>
              <a:avLst/>
              <a:gdLst>
                <a:gd name="T0" fmla="*/ 125 w 204"/>
                <a:gd name="T1" fmla="*/ 16 h 319"/>
                <a:gd name="T2" fmla="*/ 113 w 204"/>
                <a:gd name="T3" fmla="*/ 31 h 319"/>
                <a:gd name="T4" fmla="*/ 105 w 204"/>
                <a:gd name="T5" fmla="*/ 52 h 319"/>
                <a:gd name="T6" fmla="*/ 109 w 204"/>
                <a:gd name="T7" fmla="*/ 64 h 319"/>
                <a:gd name="T8" fmla="*/ 114 w 204"/>
                <a:gd name="T9" fmla="*/ 78 h 319"/>
                <a:gd name="T10" fmla="*/ 113 w 204"/>
                <a:gd name="T11" fmla="*/ 92 h 319"/>
                <a:gd name="T12" fmla="*/ 117 w 204"/>
                <a:gd name="T13" fmla="*/ 98 h 319"/>
                <a:gd name="T14" fmla="*/ 142 w 204"/>
                <a:gd name="T15" fmla="*/ 102 h 319"/>
                <a:gd name="T16" fmla="*/ 164 w 204"/>
                <a:gd name="T17" fmla="*/ 121 h 319"/>
                <a:gd name="T18" fmla="*/ 182 w 204"/>
                <a:gd name="T19" fmla="*/ 120 h 319"/>
                <a:gd name="T20" fmla="*/ 198 w 204"/>
                <a:gd name="T21" fmla="*/ 121 h 319"/>
                <a:gd name="T22" fmla="*/ 190 w 204"/>
                <a:gd name="T23" fmla="*/ 138 h 319"/>
                <a:gd name="T24" fmla="*/ 192 w 204"/>
                <a:gd name="T25" fmla="*/ 164 h 319"/>
                <a:gd name="T26" fmla="*/ 197 w 204"/>
                <a:gd name="T27" fmla="*/ 174 h 319"/>
                <a:gd name="T28" fmla="*/ 194 w 204"/>
                <a:gd name="T29" fmla="*/ 187 h 319"/>
                <a:gd name="T30" fmla="*/ 204 w 204"/>
                <a:gd name="T31" fmla="*/ 213 h 319"/>
                <a:gd name="T32" fmla="*/ 197 w 204"/>
                <a:gd name="T33" fmla="*/ 204 h 319"/>
                <a:gd name="T34" fmla="*/ 187 w 204"/>
                <a:gd name="T35" fmla="*/ 205 h 319"/>
                <a:gd name="T36" fmla="*/ 154 w 204"/>
                <a:gd name="T37" fmla="*/ 216 h 319"/>
                <a:gd name="T38" fmla="*/ 164 w 204"/>
                <a:gd name="T39" fmla="*/ 226 h 319"/>
                <a:gd name="T40" fmla="*/ 151 w 204"/>
                <a:gd name="T41" fmla="*/ 226 h 319"/>
                <a:gd name="T42" fmla="*/ 158 w 204"/>
                <a:gd name="T43" fmla="*/ 248 h 319"/>
                <a:gd name="T44" fmla="*/ 161 w 204"/>
                <a:gd name="T45" fmla="*/ 266 h 319"/>
                <a:gd name="T46" fmla="*/ 145 w 204"/>
                <a:gd name="T47" fmla="*/ 309 h 319"/>
                <a:gd name="T48" fmla="*/ 151 w 204"/>
                <a:gd name="T49" fmla="*/ 289 h 319"/>
                <a:gd name="T50" fmla="*/ 127 w 204"/>
                <a:gd name="T51" fmla="*/ 282 h 319"/>
                <a:gd name="T52" fmla="*/ 113 w 204"/>
                <a:gd name="T53" fmla="*/ 283 h 319"/>
                <a:gd name="T54" fmla="*/ 90 w 204"/>
                <a:gd name="T55" fmla="*/ 261 h 319"/>
                <a:gd name="T56" fmla="*/ 76 w 204"/>
                <a:gd name="T57" fmla="*/ 247 h 319"/>
                <a:gd name="T58" fmla="*/ 61 w 204"/>
                <a:gd name="T59" fmla="*/ 240 h 319"/>
                <a:gd name="T60" fmla="*/ 45 w 204"/>
                <a:gd name="T61" fmla="*/ 229 h 319"/>
                <a:gd name="T62" fmla="*/ 27 w 204"/>
                <a:gd name="T63" fmla="*/ 229 h 319"/>
                <a:gd name="T64" fmla="*/ 19 w 204"/>
                <a:gd name="T65" fmla="*/ 221 h 319"/>
                <a:gd name="T66" fmla="*/ 0 w 204"/>
                <a:gd name="T67" fmla="*/ 205 h 319"/>
                <a:gd name="T68" fmla="*/ 6 w 204"/>
                <a:gd name="T69" fmla="*/ 194 h 319"/>
                <a:gd name="T70" fmla="*/ 19 w 204"/>
                <a:gd name="T71" fmla="*/ 186 h 319"/>
                <a:gd name="T72" fmla="*/ 33 w 204"/>
                <a:gd name="T73" fmla="*/ 163 h 319"/>
                <a:gd name="T74" fmla="*/ 30 w 204"/>
                <a:gd name="T75" fmla="*/ 149 h 319"/>
                <a:gd name="T76" fmla="*/ 30 w 204"/>
                <a:gd name="T77" fmla="*/ 126 h 319"/>
                <a:gd name="T78" fmla="*/ 22 w 204"/>
                <a:gd name="T79" fmla="*/ 100 h 319"/>
                <a:gd name="T80" fmla="*/ 30 w 204"/>
                <a:gd name="T81" fmla="*/ 92 h 319"/>
                <a:gd name="T82" fmla="*/ 30 w 204"/>
                <a:gd name="T83" fmla="*/ 75 h 319"/>
                <a:gd name="T84" fmla="*/ 41 w 204"/>
                <a:gd name="T85" fmla="*/ 73 h 319"/>
                <a:gd name="T86" fmla="*/ 61 w 204"/>
                <a:gd name="T87" fmla="*/ 58 h 319"/>
                <a:gd name="T88" fmla="*/ 65 w 204"/>
                <a:gd name="T89" fmla="*/ 35 h 319"/>
                <a:gd name="T90" fmla="*/ 86 w 204"/>
                <a:gd name="T91" fmla="*/ 26 h 319"/>
                <a:gd name="T92" fmla="*/ 101 w 204"/>
                <a:gd name="T93" fmla="*/ 23 h 319"/>
                <a:gd name="T94" fmla="*/ 121 w 204"/>
                <a:gd name="T95" fmla="*/ 9 h 319"/>
                <a:gd name="T96" fmla="*/ 136 w 204"/>
                <a:gd name="T97" fmla="*/ 2 h 319"/>
                <a:gd name="T98" fmla="*/ 136 w 204"/>
                <a:gd name="T99" fmla="*/ 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4" h="319">
                  <a:moveTo>
                    <a:pt x="136" y="13"/>
                  </a:moveTo>
                  <a:lnTo>
                    <a:pt x="125" y="16"/>
                  </a:lnTo>
                  <a:lnTo>
                    <a:pt x="120" y="26"/>
                  </a:lnTo>
                  <a:lnTo>
                    <a:pt x="113" y="31"/>
                  </a:lnTo>
                  <a:lnTo>
                    <a:pt x="108" y="38"/>
                  </a:lnTo>
                  <a:lnTo>
                    <a:pt x="105" y="52"/>
                  </a:lnTo>
                  <a:lnTo>
                    <a:pt x="100" y="63"/>
                  </a:lnTo>
                  <a:lnTo>
                    <a:pt x="109" y="64"/>
                  </a:lnTo>
                  <a:lnTo>
                    <a:pt x="110" y="73"/>
                  </a:lnTo>
                  <a:lnTo>
                    <a:pt x="114" y="78"/>
                  </a:lnTo>
                  <a:lnTo>
                    <a:pt x="115" y="85"/>
                  </a:lnTo>
                  <a:lnTo>
                    <a:pt x="113" y="92"/>
                  </a:lnTo>
                  <a:lnTo>
                    <a:pt x="113" y="96"/>
                  </a:lnTo>
                  <a:lnTo>
                    <a:pt x="117" y="98"/>
                  </a:lnTo>
                  <a:lnTo>
                    <a:pt x="121" y="104"/>
                  </a:lnTo>
                  <a:lnTo>
                    <a:pt x="142" y="102"/>
                  </a:lnTo>
                  <a:lnTo>
                    <a:pt x="153" y="104"/>
                  </a:lnTo>
                  <a:lnTo>
                    <a:pt x="164" y="121"/>
                  </a:lnTo>
                  <a:lnTo>
                    <a:pt x="170" y="119"/>
                  </a:lnTo>
                  <a:lnTo>
                    <a:pt x="182" y="120"/>
                  </a:lnTo>
                  <a:lnTo>
                    <a:pt x="192" y="118"/>
                  </a:lnTo>
                  <a:lnTo>
                    <a:pt x="198" y="121"/>
                  </a:lnTo>
                  <a:lnTo>
                    <a:pt x="194" y="131"/>
                  </a:lnTo>
                  <a:lnTo>
                    <a:pt x="190" y="138"/>
                  </a:lnTo>
                  <a:lnTo>
                    <a:pt x="189" y="152"/>
                  </a:lnTo>
                  <a:lnTo>
                    <a:pt x="192" y="164"/>
                  </a:lnTo>
                  <a:lnTo>
                    <a:pt x="196" y="169"/>
                  </a:lnTo>
                  <a:lnTo>
                    <a:pt x="197" y="174"/>
                  </a:lnTo>
                  <a:lnTo>
                    <a:pt x="188" y="183"/>
                  </a:lnTo>
                  <a:lnTo>
                    <a:pt x="194" y="187"/>
                  </a:lnTo>
                  <a:lnTo>
                    <a:pt x="198" y="195"/>
                  </a:lnTo>
                  <a:lnTo>
                    <a:pt x="204" y="213"/>
                  </a:lnTo>
                  <a:lnTo>
                    <a:pt x="200" y="215"/>
                  </a:lnTo>
                  <a:lnTo>
                    <a:pt x="197" y="204"/>
                  </a:lnTo>
                  <a:lnTo>
                    <a:pt x="193" y="198"/>
                  </a:lnTo>
                  <a:lnTo>
                    <a:pt x="187" y="205"/>
                  </a:lnTo>
                  <a:lnTo>
                    <a:pt x="154" y="204"/>
                  </a:lnTo>
                  <a:lnTo>
                    <a:pt x="154" y="216"/>
                  </a:lnTo>
                  <a:lnTo>
                    <a:pt x="164" y="218"/>
                  </a:lnTo>
                  <a:lnTo>
                    <a:pt x="164" y="226"/>
                  </a:lnTo>
                  <a:lnTo>
                    <a:pt x="160" y="223"/>
                  </a:lnTo>
                  <a:lnTo>
                    <a:pt x="151" y="226"/>
                  </a:lnTo>
                  <a:lnTo>
                    <a:pt x="150" y="240"/>
                  </a:lnTo>
                  <a:lnTo>
                    <a:pt x="158" y="248"/>
                  </a:lnTo>
                  <a:lnTo>
                    <a:pt x="161" y="258"/>
                  </a:lnTo>
                  <a:lnTo>
                    <a:pt x="161" y="266"/>
                  </a:lnTo>
                  <a:lnTo>
                    <a:pt x="154" y="319"/>
                  </a:lnTo>
                  <a:lnTo>
                    <a:pt x="145" y="309"/>
                  </a:lnTo>
                  <a:lnTo>
                    <a:pt x="141" y="309"/>
                  </a:lnTo>
                  <a:lnTo>
                    <a:pt x="151" y="289"/>
                  </a:lnTo>
                  <a:lnTo>
                    <a:pt x="138" y="280"/>
                  </a:lnTo>
                  <a:lnTo>
                    <a:pt x="127" y="282"/>
                  </a:lnTo>
                  <a:lnTo>
                    <a:pt x="121" y="278"/>
                  </a:lnTo>
                  <a:lnTo>
                    <a:pt x="113" y="283"/>
                  </a:lnTo>
                  <a:lnTo>
                    <a:pt x="100" y="280"/>
                  </a:lnTo>
                  <a:lnTo>
                    <a:pt x="90" y="261"/>
                  </a:lnTo>
                  <a:lnTo>
                    <a:pt x="81" y="256"/>
                  </a:lnTo>
                  <a:lnTo>
                    <a:pt x="76" y="247"/>
                  </a:lnTo>
                  <a:lnTo>
                    <a:pt x="65" y="238"/>
                  </a:lnTo>
                  <a:lnTo>
                    <a:pt x="61" y="240"/>
                  </a:lnTo>
                  <a:lnTo>
                    <a:pt x="53" y="235"/>
                  </a:lnTo>
                  <a:lnTo>
                    <a:pt x="45" y="229"/>
                  </a:lnTo>
                  <a:lnTo>
                    <a:pt x="41" y="232"/>
                  </a:lnTo>
                  <a:lnTo>
                    <a:pt x="27" y="229"/>
                  </a:lnTo>
                  <a:lnTo>
                    <a:pt x="22" y="221"/>
                  </a:lnTo>
                  <a:lnTo>
                    <a:pt x="19" y="221"/>
                  </a:lnTo>
                  <a:lnTo>
                    <a:pt x="2" y="211"/>
                  </a:lnTo>
                  <a:lnTo>
                    <a:pt x="0" y="205"/>
                  </a:lnTo>
                  <a:lnTo>
                    <a:pt x="7" y="203"/>
                  </a:lnTo>
                  <a:lnTo>
                    <a:pt x="6" y="194"/>
                  </a:lnTo>
                  <a:lnTo>
                    <a:pt x="10" y="187"/>
                  </a:lnTo>
                  <a:lnTo>
                    <a:pt x="19" y="186"/>
                  </a:lnTo>
                  <a:lnTo>
                    <a:pt x="26" y="174"/>
                  </a:lnTo>
                  <a:lnTo>
                    <a:pt x="33" y="163"/>
                  </a:lnTo>
                  <a:lnTo>
                    <a:pt x="27" y="159"/>
                  </a:lnTo>
                  <a:lnTo>
                    <a:pt x="30" y="149"/>
                  </a:lnTo>
                  <a:lnTo>
                    <a:pt x="27" y="131"/>
                  </a:lnTo>
                  <a:lnTo>
                    <a:pt x="30" y="126"/>
                  </a:lnTo>
                  <a:lnTo>
                    <a:pt x="28" y="110"/>
                  </a:lnTo>
                  <a:lnTo>
                    <a:pt x="22" y="100"/>
                  </a:lnTo>
                  <a:lnTo>
                    <a:pt x="24" y="90"/>
                  </a:lnTo>
                  <a:lnTo>
                    <a:pt x="30" y="92"/>
                  </a:lnTo>
                  <a:lnTo>
                    <a:pt x="33" y="86"/>
                  </a:lnTo>
                  <a:lnTo>
                    <a:pt x="30" y="75"/>
                  </a:lnTo>
                  <a:lnTo>
                    <a:pt x="32" y="72"/>
                  </a:lnTo>
                  <a:lnTo>
                    <a:pt x="41" y="73"/>
                  </a:lnTo>
                  <a:lnTo>
                    <a:pt x="54" y="60"/>
                  </a:lnTo>
                  <a:lnTo>
                    <a:pt x="61" y="58"/>
                  </a:lnTo>
                  <a:lnTo>
                    <a:pt x="61" y="51"/>
                  </a:lnTo>
                  <a:lnTo>
                    <a:pt x="65" y="35"/>
                  </a:lnTo>
                  <a:lnTo>
                    <a:pt x="76" y="26"/>
                  </a:lnTo>
                  <a:lnTo>
                    <a:pt x="86" y="26"/>
                  </a:lnTo>
                  <a:lnTo>
                    <a:pt x="87" y="22"/>
                  </a:lnTo>
                  <a:lnTo>
                    <a:pt x="101" y="23"/>
                  </a:lnTo>
                  <a:lnTo>
                    <a:pt x="114" y="14"/>
                  </a:lnTo>
                  <a:lnTo>
                    <a:pt x="121" y="9"/>
                  </a:lnTo>
                  <a:lnTo>
                    <a:pt x="130" y="0"/>
                  </a:lnTo>
                  <a:lnTo>
                    <a:pt x="136" y="2"/>
                  </a:lnTo>
                  <a:lnTo>
                    <a:pt x="139" y="6"/>
                  </a:lnTo>
                  <a:lnTo>
                    <a:pt x="136" y="13"/>
                  </a:lnTo>
                  <a:lnTo>
                    <a:pt x="136"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3" name="Freeform 71">
              <a:extLst>
                <a:ext uri="{FF2B5EF4-FFF2-40B4-BE49-F238E27FC236}">
                  <a16:creationId xmlns:a16="http://schemas.microsoft.com/office/drawing/2014/main" id="{81B913C6-B752-5ACB-2008-FE7F7E3D185C}"/>
                </a:ext>
              </a:extLst>
            </p:cNvPr>
            <p:cNvSpPr>
              <a:spLocks/>
            </p:cNvSpPr>
            <p:nvPr/>
          </p:nvSpPr>
          <p:spPr bwMode="auto">
            <a:xfrm>
              <a:off x="5461729" y="4071568"/>
              <a:ext cx="87293" cy="90466"/>
            </a:xfrm>
            <a:custGeom>
              <a:avLst/>
              <a:gdLst>
                <a:gd name="T0" fmla="*/ 38 w 55"/>
                <a:gd name="T1" fmla="*/ 6 h 57"/>
                <a:gd name="T2" fmla="*/ 42 w 55"/>
                <a:gd name="T3" fmla="*/ 16 h 57"/>
                <a:gd name="T4" fmla="*/ 48 w 55"/>
                <a:gd name="T5" fmla="*/ 24 h 57"/>
                <a:gd name="T6" fmla="*/ 55 w 55"/>
                <a:gd name="T7" fmla="*/ 32 h 57"/>
                <a:gd name="T8" fmla="*/ 48 w 55"/>
                <a:gd name="T9" fmla="*/ 34 h 57"/>
                <a:gd name="T10" fmla="*/ 48 w 55"/>
                <a:gd name="T11" fmla="*/ 41 h 57"/>
                <a:gd name="T12" fmla="*/ 51 w 55"/>
                <a:gd name="T13" fmla="*/ 44 h 57"/>
                <a:gd name="T14" fmla="*/ 49 w 55"/>
                <a:gd name="T15" fmla="*/ 46 h 57"/>
                <a:gd name="T16" fmla="*/ 50 w 55"/>
                <a:gd name="T17" fmla="*/ 50 h 57"/>
                <a:gd name="T18" fmla="*/ 48 w 55"/>
                <a:gd name="T19" fmla="*/ 54 h 57"/>
                <a:gd name="T20" fmla="*/ 47 w 55"/>
                <a:gd name="T21" fmla="*/ 57 h 57"/>
                <a:gd name="T22" fmla="*/ 38 w 55"/>
                <a:gd name="T23" fmla="*/ 53 h 57"/>
                <a:gd name="T24" fmla="*/ 35 w 55"/>
                <a:gd name="T25" fmla="*/ 49 h 57"/>
                <a:gd name="T26" fmla="*/ 36 w 55"/>
                <a:gd name="T27" fmla="*/ 46 h 57"/>
                <a:gd name="T28" fmla="*/ 36 w 55"/>
                <a:gd name="T29" fmla="*/ 42 h 57"/>
                <a:gd name="T30" fmla="*/ 32 w 55"/>
                <a:gd name="T31" fmla="*/ 37 h 57"/>
                <a:gd name="T32" fmla="*/ 25 w 55"/>
                <a:gd name="T33" fmla="*/ 34 h 57"/>
                <a:gd name="T34" fmla="*/ 20 w 55"/>
                <a:gd name="T35" fmla="*/ 31 h 57"/>
                <a:gd name="T36" fmla="*/ 19 w 55"/>
                <a:gd name="T37" fmla="*/ 26 h 57"/>
                <a:gd name="T38" fmla="*/ 15 w 55"/>
                <a:gd name="T39" fmla="*/ 22 h 57"/>
                <a:gd name="T40" fmla="*/ 16 w 55"/>
                <a:gd name="T41" fmla="*/ 28 h 57"/>
                <a:gd name="T42" fmla="*/ 12 w 55"/>
                <a:gd name="T43" fmla="*/ 32 h 57"/>
                <a:gd name="T44" fmla="*/ 8 w 55"/>
                <a:gd name="T45" fmla="*/ 27 h 57"/>
                <a:gd name="T46" fmla="*/ 4 w 55"/>
                <a:gd name="T47" fmla="*/ 25 h 57"/>
                <a:gd name="T48" fmla="*/ 2 w 55"/>
                <a:gd name="T49" fmla="*/ 21 h 57"/>
                <a:gd name="T50" fmla="*/ 2 w 55"/>
                <a:gd name="T51" fmla="*/ 15 h 57"/>
                <a:gd name="T52" fmla="*/ 5 w 55"/>
                <a:gd name="T53" fmla="*/ 9 h 57"/>
                <a:gd name="T54" fmla="*/ 0 w 55"/>
                <a:gd name="T55" fmla="*/ 7 h 57"/>
                <a:gd name="T56" fmla="*/ 4 w 55"/>
                <a:gd name="T57" fmla="*/ 3 h 57"/>
                <a:gd name="T58" fmla="*/ 7 w 55"/>
                <a:gd name="T59" fmla="*/ 0 h 57"/>
                <a:gd name="T60" fmla="*/ 17 w 55"/>
                <a:gd name="T61" fmla="*/ 6 h 57"/>
                <a:gd name="T62" fmla="*/ 22 w 55"/>
                <a:gd name="T63" fmla="*/ 3 h 57"/>
                <a:gd name="T64" fmla="*/ 27 w 55"/>
                <a:gd name="T65" fmla="*/ 5 h 57"/>
                <a:gd name="T66" fmla="*/ 29 w 55"/>
                <a:gd name="T67" fmla="*/ 9 h 57"/>
                <a:gd name="T68" fmla="*/ 34 w 55"/>
                <a:gd name="T69" fmla="*/ 10 h 57"/>
                <a:gd name="T70" fmla="*/ 38 w 55"/>
                <a:gd name="T71" fmla="*/ 6 h 57"/>
                <a:gd name="T72" fmla="*/ 38 w 55"/>
                <a:gd name="T7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 h="57">
                  <a:moveTo>
                    <a:pt x="38" y="6"/>
                  </a:moveTo>
                  <a:lnTo>
                    <a:pt x="42" y="16"/>
                  </a:lnTo>
                  <a:lnTo>
                    <a:pt x="48" y="24"/>
                  </a:lnTo>
                  <a:lnTo>
                    <a:pt x="55" y="32"/>
                  </a:lnTo>
                  <a:lnTo>
                    <a:pt x="48" y="34"/>
                  </a:lnTo>
                  <a:lnTo>
                    <a:pt x="48" y="41"/>
                  </a:lnTo>
                  <a:lnTo>
                    <a:pt x="51" y="44"/>
                  </a:lnTo>
                  <a:lnTo>
                    <a:pt x="49" y="46"/>
                  </a:lnTo>
                  <a:lnTo>
                    <a:pt x="50" y="50"/>
                  </a:lnTo>
                  <a:lnTo>
                    <a:pt x="48" y="54"/>
                  </a:lnTo>
                  <a:lnTo>
                    <a:pt x="47" y="57"/>
                  </a:lnTo>
                  <a:lnTo>
                    <a:pt x="38" y="53"/>
                  </a:lnTo>
                  <a:lnTo>
                    <a:pt x="35" y="49"/>
                  </a:lnTo>
                  <a:lnTo>
                    <a:pt x="36" y="46"/>
                  </a:lnTo>
                  <a:lnTo>
                    <a:pt x="36" y="42"/>
                  </a:lnTo>
                  <a:lnTo>
                    <a:pt x="32" y="37"/>
                  </a:lnTo>
                  <a:lnTo>
                    <a:pt x="25" y="34"/>
                  </a:lnTo>
                  <a:lnTo>
                    <a:pt x="20" y="31"/>
                  </a:lnTo>
                  <a:lnTo>
                    <a:pt x="19" y="26"/>
                  </a:lnTo>
                  <a:lnTo>
                    <a:pt x="15" y="22"/>
                  </a:lnTo>
                  <a:lnTo>
                    <a:pt x="16" y="28"/>
                  </a:lnTo>
                  <a:lnTo>
                    <a:pt x="12" y="32"/>
                  </a:lnTo>
                  <a:lnTo>
                    <a:pt x="8" y="27"/>
                  </a:lnTo>
                  <a:lnTo>
                    <a:pt x="4" y="25"/>
                  </a:lnTo>
                  <a:lnTo>
                    <a:pt x="2" y="21"/>
                  </a:lnTo>
                  <a:lnTo>
                    <a:pt x="2" y="15"/>
                  </a:lnTo>
                  <a:lnTo>
                    <a:pt x="5" y="9"/>
                  </a:lnTo>
                  <a:lnTo>
                    <a:pt x="0" y="7"/>
                  </a:lnTo>
                  <a:lnTo>
                    <a:pt x="4" y="3"/>
                  </a:lnTo>
                  <a:lnTo>
                    <a:pt x="7" y="0"/>
                  </a:lnTo>
                  <a:lnTo>
                    <a:pt x="17" y="6"/>
                  </a:lnTo>
                  <a:lnTo>
                    <a:pt x="22" y="3"/>
                  </a:lnTo>
                  <a:lnTo>
                    <a:pt x="27" y="5"/>
                  </a:lnTo>
                  <a:lnTo>
                    <a:pt x="29" y="9"/>
                  </a:lnTo>
                  <a:lnTo>
                    <a:pt x="34" y="10"/>
                  </a:lnTo>
                  <a:lnTo>
                    <a:pt x="38" y="6"/>
                  </a:lnTo>
                  <a:lnTo>
                    <a:pt x="38"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4" name="Freeform 72">
              <a:extLst>
                <a:ext uri="{FF2B5EF4-FFF2-40B4-BE49-F238E27FC236}">
                  <a16:creationId xmlns:a16="http://schemas.microsoft.com/office/drawing/2014/main" id="{B6C05AA1-1F37-A7DA-156F-FE1388938317}"/>
                </a:ext>
              </a:extLst>
            </p:cNvPr>
            <p:cNvSpPr>
              <a:spLocks/>
            </p:cNvSpPr>
            <p:nvPr/>
          </p:nvSpPr>
          <p:spPr bwMode="auto">
            <a:xfrm>
              <a:off x="5523627" y="3711287"/>
              <a:ext cx="276165" cy="99989"/>
            </a:xfrm>
            <a:custGeom>
              <a:avLst/>
              <a:gdLst>
                <a:gd name="T0" fmla="*/ 89 w 174"/>
                <a:gd name="T1" fmla="*/ 8 h 63"/>
                <a:gd name="T2" fmla="*/ 94 w 174"/>
                <a:gd name="T3" fmla="*/ 15 h 63"/>
                <a:gd name="T4" fmla="*/ 110 w 174"/>
                <a:gd name="T5" fmla="*/ 13 h 63"/>
                <a:gd name="T6" fmla="*/ 115 w 174"/>
                <a:gd name="T7" fmla="*/ 17 h 63"/>
                <a:gd name="T8" fmla="*/ 128 w 174"/>
                <a:gd name="T9" fmla="*/ 29 h 63"/>
                <a:gd name="T10" fmla="*/ 137 w 174"/>
                <a:gd name="T11" fmla="*/ 38 h 63"/>
                <a:gd name="T12" fmla="*/ 143 w 174"/>
                <a:gd name="T13" fmla="*/ 37 h 63"/>
                <a:gd name="T14" fmla="*/ 151 w 174"/>
                <a:gd name="T15" fmla="*/ 42 h 63"/>
                <a:gd name="T16" fmla="*/ 150 w 174"/>
                <a:gd name="T17" fmla="*/ 47 h 63"/>
                <a:gd name="T18" fmla="*/ 162 w 174"/>
                <a:gd name="T19" fmla="*/ 47 h 63"/>
                <a:gd name="T20" fmla="*/ 174 w 174"/>
                <a:gd name="T21" fmla="*/ 55 h 63"/>
                <a:gd name="T22" fmla="*/ 171 w 174"/>
                <a:gd name="T23" fmla="*/ 59 h 63"/>
                <a:gd name="T24" fmla="*/ 160 w 174"/>
                <a:gd name="T25" fmla="*/ 62 h 63"/>
                <a:gd name="T26" fmla="*/ 149 w 174"/>
                <a:gd name="T27" fmla="*/ 63 h 63"/>
                <a:gd name="T28" fmla="*/ 137 w 174"/>
                <a:gd name="T29" fmla="*/ 62 h 63"/>
                <a:gd name="T30" fmla="*/ 114 w 174"/>
                <a:gd name="T31" fmla="*/ 63 h 63"/>
                <a:gd name="T32" fmla="*/ 126 w 174"/>
                <a:gd name="T33" fmla="*/ 53 h 63"/>
                <a:gd name="T34" fmla="*/ 120 w 174"/>
                <a:gd name="T35" fmla="*/ 47 h 63"/>
                <a:gd name="T36" fmla="*/ 109 w 174"/>
                <a:gd name="T37" fmla="*/ 47 h 63"/>
                <a:gd name="T38" fmla="*/ 104 w 174"/>
                <a:gd name="T39" fmla="*/ 41 h 63"/>
                <a:gd name="T40" fmla="*/ 102 w 174"/>
                <a:gd name="T41" fmla="*/ 30 h 63"/>
                <a:gd name="T42" fmla="*/ 92 w 174"/>
                <a:gd name="T43" fmla="*/ 31 h 63"/>
                <a:gd name="T44" fmla="*/ 77 w 174"/>
                <a:gd name="T45" fmla="*/ 26 h 63"/>
                <a:gd name="T46" fmla="*/ 73 w 174"/>
                <a:gd name="T47" fmla="*/ 22 h 63"/>
                <a:gd name="T48" fmla="*/ 52 w 174"/>
                <a:gd name="T49" fmla="*/ 19 h 63"/>
                <a:gd name="T50" fmla="*/ 46 w 174"/>
                <a:gd name="T51" fmla="*/ 15 h 63"/>
                <a:gd name="T52" fmla="*/ 54 w 174"/>
                <a:gd name="T53" fmla="*/ 10 h 63"/>
                <a:gd name="T54" fmla="*/ 37 w 174"/>
                <a:gd name="T55" fmla="*/ 10 h 63"/>
                <a:gd name="T56" fmla="*/ 24 w 174"/>
                <a:gd name="T57" fmla="*/ 19 h 63"/>
                <a:gd name="T58" fmla="*/ 17 w 174"/>
                <a:gd name="T59" fmla="*/ 19 h 63"/>
                <a:gd name="T60" fmla="*/ 15 w 174"/>
                <a:gd name="T61" fmla="*/ 25 h 63"/>
                <a:gd name="T62" fmla="*/ 6 w 174"/>
                <a:gd name="T63" fmla="*/ 27 h 63"/>
                <a:gd name="T64" fmla="*/ 0 w 174"/>
                <a:gd name="T65" fmla="*/ 25 h 63"/>
                <a:gd name="T66" fmla="*/ 9 w 174"/>
                <a:gd name="T67" fmla="*/ 19 h 63"/>
                <a:gd name="T68" fmla="*/ 14 w 174"/>
                <a:gd name="T69" fmla="*/ 12 h 63"/>
                <a:gd name="T70" fmla="*/ 21 w 174"/>
                <a:gd name="T71" fmla="*/ 7 h 63"/>
                <a:gd name="T72" fmla="*/ 30 w 174"/>
                <a:gd name="T73" fmla="*/ 4 h 63"/>
                <a:gd name="T74" fmla="*/ 43 w 174"/>
                <a:gd name="T75" fmla="*/ 2 h 63"/>
                <a:gd name="T76" fmla="*/ 47 w 174"/>
                <a:gd name="T77" fmla="*/ 0 h 63"/>
                <a:gd name="T78" fmla="*/ 61 w 174"/>
                <a:gd name="T79" fmla="*/ 2 h 63"/>
                <a:gd name="T80" fmla="*/ 74 w 174"/>
                <a:gd name="T81" fmla="*/ 2 h 63"/>
                <a:gd name="T82" fmla="*/ 89 w 174"/>
                <a:gd name="T83" fmla="*/ 8 h 63"/>
                <a:gd name="T84" fmla="*/ 89 w 174"/>
                <a:gd name="T85"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63">
                  <a:moveTo>
                    <a:pt x="89" y="8"/>
                  </a:moveTo>
                  <a:lnTo>
                    <a:pt x="94" y="15"/>
                  </a:lnTo>
                  <a:lnTo>
                    <a:pt x="110" y="13"/>
                  </a:lnTo>
                  <a:lnTo>
                    <a:pt x="115" y="17"/>
                  </a:lnTo>
                  <a:lnTo>
                    <a:pt x="128" y="29"/>
                  </a:lnTo>
                  <a:lnTo>
                    <a:pt x="137" y="38"/>
                  </a:lnTo>
                  <a:lnTo>
                    <a:pt x="143" y="37"/>
                  </a:lnTo>
                  <a:lnTo>
                    <a:pt x="151" y="42"/>
                  </a:lnTo>
                  <a:lnTo>
                    <a:pt x="150" y="47"/>
                  </a:lnTo>
                  <a:lnTo>
                    <a:pt x="162" y="47"/>
                  </a:lnTo>
                  <a:lnTo>
                    <a:pt x="174" y="55"/>
                  </a:lnTo>
                  <a:lnTo>
                    <a:pt x="171" y="59"/>
                  </a:lnTo>
                  <a:lnTo>
                    <a:pt x="160" y="62"/>
                  </a:lnTo>
                  <a:lnTo>
                    <a:pt x="149" y="63"/>
                  </a:lnTo>
                  <a:lnTo>
                    <a:pt x="137" y="62"/>
                  </a:lnTo>
                  <a:lnTo>
                    <a:pt x="114" y="63"/>
                  </a:lnTo>
                  <a:lnTo>
                    <a:pt x="126" y="53"/>
                  </a:lnTo>
                  <a:lnTo>
                    <a:pt x="120" y="47"/>
                  </a:lnTo>
                  <a:lnTo>
                    <a:pt x="109" y="47"/>
                  </a:lnTo>
                  <a:lnTo>
                    <a:pt x="104" y="41"/>
                  </a:lnTo>
                  <a:lnTo>
                    <a:pt x="102" y="30"/>
                  </a:lnTo>
                  <a:lnTo>
                    <a:pt x="92" y="31"/>
                  </a:lnTo>
                  <a:lnTo>
                    <a:pt x="77" y="26"/>
                  </a:lnTo>
                  <a:lnTo>
                    <a:pt x="73" y="22"/>
                  </a:lnTo>
                  <a:lnTo>
                    <a:pt x="52" y="19"/>
                  </a:lnTo>
                  <a:lnTo>
                    <a:pt x="46" y="15"/>
                  </a:lnTo>
                  <a:lnTo>
                    <a:pt x="54" y="10"/>
                  </a:lnTo>
                  <a:lnTo>
                    <a:pt x="37" y="10"/>
                  </a:lnTo>
                  <a:lnTo>
                    <a:pt x="24" y="19"/>
                  </a:lnTo>
                  <a:lnTo>
                    <a:pt x="17" y="19"/>
                  </a:lnTo>
                  <a:lnTo>
                    <a:pt x="15" y="25"/>
                  </a:lnTo>
                  <a:lnTo>
                    <a:pt x="6" y="27"/>
                  </a:lnTo>
                  <a:lnTo>
                    <a:pt x="0" y="25"/>
                  </a:lnTo>
                  <a:lnTo>
                    <a:pt x="9" y="19"/>
                  </a:lnTo>
                  <a:lnTo>
                    <a:pt x="14" y="12"/>
                  </a:lnTo>
                  <a:lnTo>
                    <a:pt x="21" y="7"/>
                  </a:lnTo>
                  <a:lnTo>
                    <a:pt x="30" y="4"/>
                  </a:lnTo>
                  <a:lnTo>
                    <a:pt x="43" y="2"/>
                  </a:lnTo>
                  <a:lnTo>
                    <a:pt x="47" y="0"/>
                  </a:lnTo>
                  <a:lnTo>
                    <a:pt x="61" y="2"/>
                  </a:lnTo>
                  <a:lnTo>
                    <a:pt x="74" y="2"/>
                  </a:lnTo>
                  <a:lnTo>
                    <a:pt x="89" y="8"/>
                  </a:lnTo>
                  <a:lnTo>
                    <a:pt x="8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5" name="Freeform 73">
              <a:extLst>
                <a:ext uri="{FF2B5EF4-FFF2-40B4-BE49-F238E27FC236}">
                  <a16:creationId xmlns:a16="http://schemas.microsoft.com/office/drawing/2014/main" id="{38C7C49D-CA1F-A995-3A36-027F3E770B38}"/>
                </a:ext>
              </a:extLst>
            </p:cNvPr>
            <p:cNvSpPr>
              <a:spLocks/>
            </p:cNvSpPr>
            <p:nvPr/>
          </p:nvSpPr>
          <p:spPr bwMode="auto">
            <a:xfrm>
              <a:off x="8021808" y="2874865"/>
              <a:ext cx="155541" cy="74595"/>
            </a:xfrm>
            <a:custGeom>
              <a:avLst/>
              <a:gdLst>
                <a:gd name="T0" fmla="*/ 40 w 98"/>
                <a:gd name="T1" fmla="*/ 0 h 47"/>
                <a:gd name="T2" fmla="*/ 47 w 98"/>
                <a:gd name="T3" fmla="*/ 6 h 47"/>
                <a:gd name="T4" fmla="*/ 58 w 98"/>
                <a:gd name="T5" fmla="*/ 8 h 47"/>
                <a:gd name="T6" fmla="*/ 57 w 98"/>
                <a:gd name="T7" fmla="*/ 13 h 47"/>
                <a:gd name="T8" fmla="*/ 66 w 98"/>
                <a:gd name="T9" fmla="*/ 17 h 47"/>
                <a:gd name="T10" fmla="*/ 67 w 98"/>
                <a:gd name="T11" fmla="*/ 12 h 47"/>
                <a:gd name="T12" fmla="*/ 77 w 98"/>
                <a:gd name="T13" fmla="*/ 14 h 47"/>
                <a:gd name="T14" fmla="*/ 80 w 98"/>
                <a:gd name="T15" fmla="*/ 20 h 47"/>
                <a:gd name="T16" fmla="*/ 91 w 98"/>
                <a:gd name="T17" fmla="*/ 20 h 47"/>
                <a:gd name="T18" fmla="*/ 98 w 98"/>
                <a:gd name="T19" fmla="*/ 30 h 47"/>
                <a:gd name="T20" fmla="*/ 94 w 98"/>
                <a:gd name="T21" fmla="*/ 30 h 47"/>
                <a:gd name="T22" fmla="*/ 91 w 98"/>
                <a:gd name="T23" fmla="*/ 33 h 47"/>
                <a:gd name="T24" fmla="*/ 89 w 98"/>
                <a:gd name="T25" fmla="*/ 34 h 47"/>
                <a:gd name="T26" fmla="*/ 88 w 98"/>
                <a:gd name="T27" fmla="*/ 38 h 47"/>
                <a:gd name="T28" fmla="*/ 85 w 98"/>
                <a:gd name="T29" fmla="*/ 39 h 47"/>
                <a:gd name="T30" fmla="*/ 85 w 98"/>
                <a:gd name="T31" fmla="*/ 41 h 47"/>
                <a:gd name="T32" fmla="*/ 80 w 98"/>
                <a:gd name="T33" fmla="*/ 43 h 47"/>
                <a:gd name="T34" fmla="*/ 74 w 98"/>
                <a:gd name="T35" fmla="*/ 43 h 47"/>
                <a:gd name="T36" fmla="*/ 72 w 98"/>
                <a:gd name="T37" fmla="*/ 46 h 47"/>
                <a:gd name="T38" fmla="*/ 65 w 98"/>
                <a:gd name="T39" fmla="*/ 43 h 47"/>
                <a:gd name="T40" fmla="*/ 58 w 98"/>
                <a:gd name="T41" fmla="*/ 44 h 47"/>
                <a:gd name="T42" fmla="*/ 46 w 98"/>
                <a:gd name="T43" fmla="*/ 38 h 47"/>
                <a:gd name="T44" fmla="*/ 41 w 98"/>
                <a:gd name="T45" fmla="*/ 40 h 47"/>
                <a:gd name="T46" fmla="*/ 33 w 98"/>
                <a:gd name="T47" fmla="*/ 47 h 47"/>
                <a:gd name="T48" fmla="*/ 22 w 98"/>
                <a:gd name="T49" fmla="*/ 41 h 47"/>
                <a:gd name="T50" fmla="*/ 13 w 98"/>
                <a:gd name="T51" fmla="*/ 34 h 47"/>
                <a:gd name="T52" fmla="*/ 6 w 98"/>
                <a:gd name="T53" fmla="*/ 29 h 47"/>
                <a:gd name="T54" fmla="*/ 3 w 98"/>
                <a:gd name="T55" fmla="*/ 21 h 47"/>
                <a:gd name="T56" fmla="*/ 0 w 98"/>
                <a:gd name="T57" fmla="*/ 16 h 47"/>
                <a:gd name="T58" fmla="*/ 11 w 98"/>
                <a:gd name="T59" fmla="*/ 12 h 47"/>
                <a:gd name="T60" fmla="*/ 15 w 98"/>
                <a:gd name="T61" fmla="*/ 7 h 47"/>
                <a:gd name="T62" fmla="*/ 26 w 98"/>
                <a:gd name="T63" fmla="*/ 3 h 47"/>
                <a:gd name="T64" fmla="*/ 29 w 98"/>
                <a:gd name="T65" fmla="*/ 0 h 47"/>
                <a:gd name="T66" fmla="*/ 33 w 98"/>
                <a:gd name="T67" fmla="*/ 2 h 47"/>
                <a:gd name="T68" fmla="*/ 40 w 98"/>
                <a:gd name="T69" fmla="*/ 0 h 47"/>
                <a:gd name="T70" fmla="*/ 40 w 98"/>
                <a:gd name="T7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47">
                  <a:moveTo>
                    <a:pt x="40" y="0"/>
                  </a:moveTo>
                  <a:lnTo>
                    <a:pt x="47" y="6"/>
                  </a:lnTo>
                  <a:lnTo>
                    <a:pt x="58" y="8"/>
                  </a:lnTo>
                  <a:lnTo>
                    <a:pt x="57" y="13"/>
                  </a:lnTo>
                  <a:lnTo>
                    <a:pt x="66" y="17"/>
                  </a:lnTo>
                  <a:lnTo>
                    <a:pt x="67" y="12"/>
                  </a:lnTo>
                  <a:lnTo>
                    <a:pt x="77" y="14"/>
                  </a:lnTo>
                  <a:lnTo>
                    <a:pt x="80" y="20"/>
                  </a:lnTo>
                  <a:lnTo>
                    <a:pt x="91" y="20"/>
                  </a:lnTo>
                  <a:lnTo>
                    <a:pt x="98" y="30"/>
                  </a:lnTo>
                  <a:lnTo>
                    <a:pt x="94" y="30"/>
                  </a:lnTo>
                  <a:lnTo>
                    <a:pt x="91" y="33"/>
                  </a:lnTo>
                  <a:lnTo>
                    <a:pt x="89" y="34"/>
                  </a:lnTo>
                  <a:lnTo>
                    <a:pt x="88" y="38"/>
                  </a:lnTo>
                  <a:lnTo>
                    <a:pt x="85" y="39"/>
                  </a:lnTo>
                  <a:lnTo>
                    <a:pt x="85" y="41"/>
                  </a:lnTo>
                  <a:lnTo>
                    <a:pt x="80" y="43"/>
                  </a:lnTo>
                  <a:lnTo>
                    <a:pt x="74" y="43"/>
                  </a:lnTo>
                  <a:lnTo>
                    <a:pt x="72" y="46"/>
                  </a:lnTo>
                  <a:lnTo>
                    <a:pt x="65" y="43"/>
                  </a:lnTo>
                  <a:lnTo>
                    <a:pt x="58" y="44"/>
                  </a:lnTo>
                  <a:lnTo>
                    <a:pt x="46" y="38"/>
                  </a:lnTo>
                  <a:lnTo>
                    <a:pt x="41" y="40"/>
                  </a:lnTo>
                  <a:lnTo>
                    <a:pt x="33" y="47"/>
                  </a:lnTo>
                  <a:lnTo>
                    <a:pt x="22" y="41"/>
                  </a:lnTo>
                  <a:lnTo>
                    <a:pt x="13" y="34"/>
                  </a:lnTo>
                  <a:lnTo>
                    <a:pt x="6" y="29"/>
                  </a:lnTo>
                  <a:lnTo>
                    <a:pt x="3" y="21"/>
                  </a:lnTo>
                  <a:lnTo>
                    <a:pt x="0" y="16"/>
                  </a:lnTo>
                  <a:lnTo>
                    <a:pt x="11" y="12"/>
                  </a:lnTo>
                  <a:lnTo>
                    <a:pt x="15" y="7"/>
                  </a:lnTo>
                  <a:lnTo>
                    <a:pt x="26" y="3"/>
                  </a:lnTo>
                  <a:lnTo>
                    <a:pt x="29" y="0"/>
                  </a:lnTo>
                  <a:lnTo>
                    <a:pt x="33" y="2"/>
                  </a:lnTo>
                  <a:lnTo>
                    <a:pt x="40" y="0"/>
                  </a:lnTo>
                  <a:lnTo>
                    <a:pt x="4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6" name="Freeform 74">
              <a:extLst>
                <a:ext uri="{FF2B5EF4-FFF2-40B4-BE49-F238E27FC236}">
                  <a16:creationId xmlns:a16="http://schemas.microsoft.com/office/drawing/2014/main" id="{CBB60A49-3080-DA24-0DF2-D7F1E0881197}"/>
                </a:ext>
              </a:extLst>
            </p:cNvPr>
            <p:cNvSpPr>
              <a:spLocks/>
            </p:cNvSpPr>
            <p:nvPr/>
          </p:nvSpPr>
          <p:spPr bwMode="auto">
            <a:xfrm>
              <a:off x="7877377" y="2763765"/>
              <a:ext cx="207917" cy="223786"/>
            </a:xfrm>
            <a:custGeom>
              <a:avLst/>
              <a:gdLst>
                <a:gd name="T0" fmla="*/ 114 w 131"/>
                <a:gd name="T1" fmla="*/ 22 h 141"/>
                <a:gd name="T2" fmla="*/ 117 w 131"/>
                <a:gd name="T3" fmla="*/ 31 h 141"/>
                <a:gd name="T4" fmla="*/ 114 w 131"/>
                <a:gd name="T5" fmla="*/ 36 h 141"/>
                <a:gd name="T6" fmla="*/ 120 w 131"/>
                <a:gd name="T7" fmla="*/ 42 h 141"/>
                <a:gd name="T8" fmla="*/ 124 w 131"/>
                <a:gd name="T9" fmla="*/ 52 h 141"/>
                <a:gd name="T10" fmla="*/ 123 w 131"/>
                <a:gd name="T11" fmla="*/ 59 h 141"/>
                <a:gd name="T12" fmla="*/ 131 w 131"/>
                <a:gd name="T13" fmla="*/ 70 h 141"/>
                <a:gd name="T14" fmla="*/ 124 w 131"/>
                <a:gd name="T15" fmla="*/ 72 h 141"/>
                <a:gd name="T16" fmla="*/ 120 w 131"/>
                <a:gd name="T17" fmla="*/ 70 h 141"/>
                <a:gd name="T18" fmla="*/ 117 w 131"/>
                <a:gd name="T19" fmla="*/ 73 h 141"/>
                <a:gd name="T20" fmla="*/ 106 w 131"/>
                <a:gd name="T21" fmla="*/ 77 h 141"/>
                <a:gd name="T22" fmla="*/ 102 w 131"/>
                <a:gd name="T23" fmla="*/ 82 h 141"/>
                <a:gd name="T24" fmla="*/ 91 w 131"/>
                <a:gd name="T25" fmla="*/ 86 h 141"/>
                <a:gd name="T26" fmla="*/ 94 w 131"/>
                <a:gd name="T27" fmla="*/ 91 h 141"/>
                <a:gd name="T28" fmla="*/ 97 w 131"/>
                <a:gd name="T29" fmla="*/ 99 h 141"/>
                <a:gd name="T30" fmla="*/ 104 w 131"/>
                <a:gd name="T31" fmla="*/ 104 h 141"/>
                <a:gd name="T32" fmla="*/ 113 w 131"/>
                <a:gd name="T33" fmla="*/ 111 h 141"/>
                <a:gd name="T34" fmla="*/ 108 w 131"/>
                <a:gd name="T35" fmla="*/ 120 h 141"/>
                <a:gd name="T36" fmla="*/ 103 w 131"/>
                <a:gd name="T37" fmla="*/ 122 h 141"/>
                <a:gd name="T38" fmla="*/ 106 w 131"/>
                <a:gd name="T39" fmla="*/ 134 h 141"/>
                <a:gd name="T40" fmla="*/ 105 w 131"/>
                <a:gd name="T41" fmla="*/ 138 h 141"/>
                <a:gd name="T42" fmla="*/ 100 w 131"/>
                <a:gd name="T43" fmla="*/ 133 h 141"/>
                <a:gd name="T44" fmla="*/ 93 w 131"/>
                <a:gd name="T45" fmla="*/ 133 h 141"/>
                <a:gd name="T46" fmla="*/ 83 w 131"/>
                <a:gd name="T47" fmla="*/ 136 h 141"/>
                <a:gd name="T48" fmla="*/ 69 w 131"/>
                <a:gd name="T49" fmla="*/ 136 h 141"/>
                <a:gd name="T50" fmla="*/ 68 w 131"/>
                <a:gd name="T51" fmla="*/ 141 h 141"/>
                <a:gd name="T52" fmla="*/ 60 w 131"/>
                <a:gd name="T53" fmla="*/ 136 h 141"/>
                <a:gd name="T54" fmla="*/ 56 w 131"/>
                <a:gd name="T55" fmla="*/ 136 h 141"/>
                <a:gd name="T56" fmla="*/ 40 w 131"/>
                <a:gd name="T57" fmla="*/ 130 h 141"/>
                <a:gd name="T58" fmla="*/ 37 w 131"/>
                <a:gd name="T59" fmla="*/ 135 h 141"/>
                <a:gd name="T60" fmla="*/ 24 w 131"/>
                <a:gd name="T61" fmla="*/ 135 h 141"/>
                <a:gd name="T62" fmla="*/ 25 w 131"/>
                <a:gd name="T63" fmla="*/ 122 h 141"/>
                <a:gd name="T64" fmla="*/ 32 w 131"/>
                <a:gd name="T65" fmla="*/ 109 h 141"/>
                <a:gd name="T66" fmla="*/ 11 w 131"/>
                <a:gd name="T67" fmla="*/ 105 h 141"/>
                <a:gd name="T68" fmla="*/ 4 w 131"/>
                <a:gd name="T69" fmla="*/ 101 h 141"/>
                <a:gd name="T70" fmla="*/ 4 w 131"/>
                <a:gd name="T71" fmla="*/ 93 h 141"/>
                <a:gd name="T72" fmla="*/ 1 w 131"/>
                <a:gd name="T73" fmla="*/ 88 h 141"/>
                <a:gd name="T74" fmla="*/ 3 w 131"/>
                <a:gd name="T75" fmla="*/ 76 h 141"/>
                <a:gd name="T76" fmla="*/ 0 w 131"/>
                <a:gd name="T77" fmla="*/ 56 h 141"/>
                <a:gd name="T78" fmla="*/ 8 w 131"/>
                <a:gd name="T79" fmla="*/ 56 h 141"/>
                <a:gd name="T80" fmla="*/ 11 w 131"/>
                <a:gd name="T81" fmla="*/ 50 h 141"/>
                <a:gd name="T82" fmla="*/ 14 w 131"/>
                <a:gd name="T83" fmla="*/ 33 h 141"/>
                <a:gd name="T84" fmla="*/ 11 w 131"/>
                <a:gd name="T85" fmla="*/ 27 h 141"/>
                <a:gd name="T86" fmla="*/ 14 w 131"/>
                <a:gd name="T87" fmla="*/ 23 h 141"/>
                <a:gd name="T88" fmla="*/ 26 w 131"/>
                <a:gd name="T89" fmla="*/ 22 h 141"/>
                <a:gd name="T90" fmla="*/ 29 w 131"/>
                <a:gd name="T91" fmla="*/ 26 h 141"/>
                <a:gd name="T92" fmla="*/ 38 w 131"/>
                <a:gd name="T93" fmla="*/ 17 h 141"/>
                <a:gd name="T94" fmla="*/ 34 w 131"/>
                <a:gd name="T95" fmla="*/ 10 h 141"/>
                <a:gd name="T96" fmla="*/ 33 w 131"/>
                <a:gd name="T97" fmla="*/ 0 h 141"/>
                <a:gd name="T98" fmla="*/ 44 w 131"/>
                <a:gd name="T99" fmla="*/ 3 h 141"/>
                <a:gd name="T100" fmla="*/ 52 w 131"/>
                <a:gd name="T101" fmla="*/ 0 h 141"/>
                <a:gd name="T102" fmla="*/ 53 w 131"/>
                <a:gd name="T103" fmla="*/ 7 h 141"/>
                <a:gd name="T104" fmla="*/ 68 w 131"/>
                <a:gd name="T105" fmla="*/ 11 h 141"/>
                <a:gd name="T106" fmla="*/ 68 w 131"/>
                <a:gd name="T107" fmla="*/ 18 h 141"/>
                <a:gd name="T108" fmla="*/ 82 w 131"/>
                <a:gd name="T109" fmla="*/ 14 h 141"/>
                <a:gd name="T110" fmla="*/ 90 w 131"/>
                <a:gd name="T111" fmla="*/ 9 h 141"/>
                <a:gd name="T112" fmla="*/ 106 w 131"/>
                <a:gd name="T113" fmla="*/ 16 h 141"/>
                <a:gd name="T114" fmla="*/ 114 w 131"/>
                <a:gd name="T115" fmla="*/ 22 h 141"/>
                <a:gd name="T116" fmla="*/ 114 w 131"/>
                <a:gd name="T11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 h="141">
                  <a:moveTo>
                    <a:pt x="114" y="22"/>
                  </a:moveTo>
                  <a:lnTo>
                    <a:pt x="117" y="31"/>
                  </a:lnTo>
                  <a:lnTo>
                    <a:pt x="114" y="36"/>
                  </a:lnTo>
                  <a:lnTo>
                    <a:pt x="120" y="42"/>
                  </a:lnTo>
                  <a:lnTo>
                    <a:pt x="124" y="52"/>
                  </a:lnTo>
                  <a:lnTo>
                    <a:pt x="123" y="59"/>
                  </a:lnTo>
                  <a:lnTo>
                    <a:pt x="131" y="70"/>
                  </a:lnTo>
                  <a:lnTo>
                    <a:pt x="124" y="72"/>
                  </a:lnTo>
                  <a:lnTo>
                    <a:pt x="120" y="70"/>
                  </a:lnTo>
                  <a:lnTo>
                    <a:pt x="117" y="73"/>
                  </a:lnTo>
                  <a:lnTo>
                    <a:pt x="106" y="77"/>
                  </a:lnTo>
                  <a:lnTo>
                    <a:pt x="102" y="82"/>
                  </a:lnTo>
                  <a:lnTo>
                    <a:pt x="91" y="86"/>
                  </a:lnTo>
                  <a:lnTo>
                    <a:pt x="94" y="91"/>
                  </a:lnTo>
                  <a:lnTo>
                    <a:pt x="97" y="99"/>
                  </a:lnTo>
                  <a:lnTo>
                    <a:pt x="104" y="104"/>
                  </a:lnTo>
                  <a:lnTo>
                    <a:pt x="113" y="111"/>
                  </a:lnTo>
                  <a:lnTo>
                    <a:pt x="108" y="120"/>
                  </a:lnTo>
                  <a:lnTo>
                    <a:pt x="103" y="122"/>
                  </a:lnTo>
                  <a:lnTo>
                    <a:pt x="106" y="134"/>
                  </a:lnTo>
                  <a:lnTo>
                    <a:pt x="105" y="138"/>
                  </a:lnTo>
                  <a:lnTo>
                    <a:pt x="100" y="133"/>
                  </a:lnTo>
                  <a:lnTo>
                    <a:pt x="93" y="133"/>
                  </a:lnTo>
                  <a:lnTo>
                    <a:pt x="83" y="136"/>
                  </a:lnTo>
                  <a:lnTo>
                    <a:pt x="69" y="136"/>
                  </a:lnTo>
                  <a:lnTo>
                    <a:pt x="68" y="141"/>
                  </a:lnTo>
                  <a:lnTo>
                    <a:pt x="60" y="136"/>
                  </a:lnTo>
                  <a:lnTo>
                    <a:pt x="56" y="136"/>
                  </a:lnTo>
                  <a:lnTo>
                    <a:pt x="40" y="130"/>
                  </a:lnTo>
                  <a:lnTo>
                    <a:pt x="37" y="135"/>
                  </a:lnTo>
                  <a:lnTo>
                    <a:pt x="24" y="135"/>
                  </a:lnTo>
                  <a:lnTo>
                    <a:pt x="25" y="122"/>
                  </a:lnTo>
                  <a:lnTo>
                    <a:pt x="32" y="109"/>
                  </a:lnTo>
                  <a:lnTo>
                    <a:pt x="11" y="105"/>
                  </a:lnTo>
                  <a:lnTo>
                    <a:pt x="4" y="101"/>
                  </a:lnTo>
                  <a:lnTo>
                    <a:pt x="4" y="93"/>
                  </a:lnTo>
                  <a:lnTo>
                    <a:pt x="1" y="88"/>
                  </a:lnTo>
                  <a:lnTo>
                    <a:pt x="3" y="76"/>
                  </a:lnTo>
                  <a:lnTo>
                    <a:pt x="0" y="56"/>
                  </a:lnTo>
                  <a:lnTo>
                    <a:pt x="8" y="56"/>
                  </a:lnTo>
                  <a:lnTo>
                    <a:pt x="11" y="50"/>
                  </a:lnTo>
                  <a:lnTo>
                    <a:pt x="14" y="33"/>
                  </a:lnTo>
                  <a:lnTo>
                    <a:pt x="11" y="27"/>
                  </a:lnTo>
                  <a:lnTo>
                    <a:pt x="14" y="23"/>
                  </a:lnTo>
                  <a:lnTo>
                    <a:pt x="26" y="22"/>
                  </a:lnTo>
                  <a:lnTo>
                    <a:pt x="29" y="26"/>
                  </a:lnTo>
                  <a:lnTo>
                    <a:pt x="38" y="17"/>
                  </a:lnTo>
                  <a:lnTo>
                    <a:pt x="34" y="10"/>
                  </a:lnTo>
                  <a:lnTo>
                    <a:pt x="33" y="0"/>
                  </a:lnTo>
                  <a:lnTo>
                    <a:pt x="44" y="3"/>
                  </a:lnTo>
                  <a:lnTo>
                    <a:pt x="52" y="0"/>
                  </a:lnTo>
                  <a:lnTo>
                    <a:pt x="53" y="7"/>
                  </a:lnTo>
                  <a:lnTo>
                    <a:pt x="68" y="11"/>
                  </a:lnTo>
                  <a:lnTo>
                    <a:pt x="68" y="18"/>
                  </a:lnTo>
                  <a:lnTo>
                    <a:pt x="82" y="14"/>
                  </a:lnTo>
                  <a:lnTo>
                    <a:pt x="90" y="9"/>
                  </a:lnTo>
                  <a:lnTo>
                    <a:pt x="106" y="16"/>
                  </a:lnTo>
                  <a:lnTo>
                    <a:pt x="114" y="22"/>
                  </a:lnTo>
                  <a:lnTo>
                    <a:pt x="114" y="2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7" name="Freeform 75">
              <a:extLst>
                <a:ext uri="{FF2B5EF4-FFF2-40B4-BE49-F238E27FC236}">
                  <a16:creationId xmlns:a16="http://schemas.microsoft.com/office/drawing/2014/main" id="{6995F09B-EE18-1530-EC49-B03E85C562A4}"/>
                </a:ext>
              </a:extLst>
            </p:cNvPr>
            <p:cNvSpPr>
              <a:spLocks/>
            </p:cNvSpPr>
            <p:nvPr/>
          </p:nvSpPr>
          <p:spPr bwMode="auto">
            <a:xfrm>
              <a:off x="8842367" y="4027128"/>
              <a:ext cx="44440" cy="53963"/>
            </a:xfrm>
            <a:custGeom>
              <a:avLst/>
              <a:gdLst>
                <a:gd name="T0" fmla="*/ 25 w 28"/>
                <a:gd name="T1" fmla="*/ 24 h 34"/>
                <a:gd name="T2" fmla="*/ 19 w 28"/>
                <a:gd name="T3" fmla="*/ 34 h 34"/>
                <a:gd name="T4" fmla="*/ 16 w 28"/>
                <a:gd name="T5" fmla="*/ 31 h 34"/>
                <a:gd name="T6" fmla="*/ 12 w 28"/>
                <a:gd name="T7" fmla="*/ 32 h 34"/>
                <a:gd name="T8" fmla="*/ 2 w 28"/>
                <a:gd name="T9" fmla="*/ 32 h 34"/>
                <a:gd name="T10" fmla="*/ 2 w 28"/>
                <a:gd name="T11" fmla="*/ 26 h 34"/>
                <a:gd name="T12" fmla="*/ 0 w 28"/>
                <a:gd name="T13" fmla="*/ 20 h 34"/>
                <a:gd name="T14" fmla="*/ 6 w 28"/>
                <a:gd name="T15" fmla="*/ 11 h 34"/>
                <a:gd name="T16" fmla="*/ 11 w 28"/>
                <a:gd name="T17" fmla="*/ 3 h 34"/>
                <a:gd name="T18" fmla="*/ 19 w 28"/>
                <a:gd name="T19" fmla="*/ 5 h 34"/>
                <a:gd name="T20" fmla="*/ 24 w 28"/>
                <a:gd name="T21" fmla="*/ 0 h 34"/>
                <a:gd name="T22" fmla="*/ 28 w 28"/>
                <a:gd name="T23" fmla="*/ 6 h 34"/>
                <a:gd name="T24" fmla="*/ 28 w 28"/>
                <a:gd name="T25" fmla="*/ 14 h 34"/>
                <a:gd name="T26" fmla="*/ 18 w 28"/>
                <a:gd name="T27" fmla="*/ 19 h 34"/>
                <a:gd name="T28" fmla="*/ 25 w 28"/>
                <a:gd name="T29" fmla="*/ 24 h 34"/>
                <a:gd name="T30" fmla="*/ 25 w 28"/>
                <a:gd name="T3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25" y="24"/>
                  </a:moveTo>
                  <a:lnTo>
                    <a:pt x="19" y="34"/>
                  </a:lnTo>
                  <a:lnTo>
                    <a:pt x="16" y="31"/>
                  </a:lnTo>
                  <a:lnTo>
                    <a:pt x="12" y="32"/>
                  </a:lnTo>
                  <a:lnTo>
                    <a:pt x="2" y="32"/>
                  </a:lnTo>
                  <a:lnTo>
                    <a:pt x="2" y="26"/>
                  </a:lnTo>
                  <a:lnTo>
                    <a:pt x="0" y="20"/>
                  </a:lnTo>
                  <a:lnTo>
                    <a:pt x="6" y="11"/>
                  </a:lnTo>
                  <a:lnTo>
                    <a:pt x="11" y="3"/>
                  </a:lnTo>
                  <a:lnTo>
                    <a:pt x="19" y="5"/>
                  </a:lnTo>
                  <a:lnTo>
                    <a:pt x="24" y="0"/>
                  </a:lnTo>
                  <a:lnTo>
                    <a:pt x="28" y="6"/>
                  </a:lnTo>
                  <a:lnTo>
                    <a:pt x="28" y="14"/>
                  </a:lnTo>
                  <a:lnTo>
                    <a:pt x="18" y="19"/>
                  </a:lnTo>
                  <a:lnTo>
                    <a:pt x="25" y="24"/>
                  </a:lnTo>
                  <a:lnTo>
                    <a:pt x="25" y="2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8" name="Freeform 76">
              <a:extLst>
                <a:ext uri="{FF2B5EF4-FFF2-40B4-BE49-F238E27FC236}">
                  <a16:creationId xmlns:a16="http://schemas.microsoft.com/office/drawing/2014/main" id="{A784D00A-A7DF-8049-7284-3D82867582BB}"/>
                </a:ext>
              </a:extLst>
            </p:cNvPr>
            <p:cNvSpPr>
              <a:spLocks/>
            </p:cNvSpPr>
            <p:nvPr/>
          </p:nvSpPr>
          <p:spPr bwMode="auto">
            <a:xfrm>
              <a:off x="7980542" y="2730435"/>
              <a:ext cx="39679" cy="38091"/>
            </a:xfrm>
            <a:custGeom>
              <a:avLst/>
              <a:gdLst>
                <a:gd name="T0" fmla="*/ 25 w 25"/>
                <a:gd name="T1" fmla="*/ 10 h 24"/>
                <a:gd name="T2" fmla="*/ 18 w 25"/>
                <a:gd name="T3" fmla="*/ 24 h 24"/>
                <a:gd name="T4" fmla="*/ 3 w 25"/>
                <a:gd name="T5" fmla="*/ 14 h 24"/>
                <a:gd name="T6" fmla="*/ 0 w 25"/>
                <a:gd name="T7" fmla="*/ 6 h 24"/>
                <a:gd name="T8" fmla="*/ 21 w 25"/>
                <a:gd name="T9" fmla="*/ 0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8" y="24"/>
                  </a:lnTo>
                  <a:lnTo>
                    <a:pt x="3" y="14"/>
                  </a:lnTo>
                  <a:lnTo>
                    <a:pt x="0" y="6"/>
                  </a:lnTo>
                  <a:lnTo>
                    <a:pt x="21" y="0"/>
                  </a:lnTo>
                  <a:lnTo>
                    <a:pt x="25"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79" name="Freeform 77">
              <a:extLst>
                <a:ext uri="{FF2B5EF4-FFF2-40B4-BE49-F238E27FC236}">
                  <a16:creationId xmlns:a16="http://schemas.microsoft.com/office/drawing/2014/main" id="{6963F57D-CEF8-6D01-694D-BC48DA8A098B}"/>
                </a:ext>
              </a:extLst>
            </p:cNvPr>
            <p:cNvSpPr>
              <a:spLocks/>
            </p:cNvSpPr>
            <p:nvPr/>
          </p:nvSpPr>
          <p:spPr bwMode="auto">
            <a:xfrm>
              <a:off x="7918644" y="2685995"/>
              <a:ext cx="61898" cy="82531"/>
            </a:xfrm>
            <a:custGeom>
              <a:avLst/>
              <a:gdLst>
                <a:gd name="T0" fmla="*/ 26 w 39"/>
                <a:gd name="T1" fmla="*/ 49 h 52"/>
                <a:gd name="T2" fmla="*/ 18 w 39"/>
                <a:gd name="T3" fmla="*/ 52 h 52"/>
                <a:gd name="T4" fmla="*/ 7 w 39"/>
                <a:gd name="T5" fmla="*/ 49 h 52"/>
                <a:gd name="T6" fmla="*/ 0 w 39"/>
                <a:gd name="T7" fmla="*/ 39 h 52"/>
                <a:gd name="T8" fmla="*/ 0 w 39"/>
                <a:gd name="T9" fmla="*/ 21 h 52"/>
                <a:gd name="T10" fmla="*/ 1 w 39"/>
                <a:gd name="T11" fmla="*/ 17 h 52"/>
                <a:gd name="T12" fmla="*/ 5 w 39"/>
                <a:gd name="T13" fmla="*/ 11 h 52"/>
                <a:gd name="T14" fmla="*/ 17 w 39"/>
                <a:gd name="T15" fmla="*/ 10 h 52"/>
                <a:gd name="T16" fmla="*/ 22 w 39"/>
                <a:gd name="T17" fmla="*/ 5 h 52"/>
                <a:gd name="T18" fmla="*/ 32 w 39"/>
                <a:gd name="T19" fmla="*/ 0 h 52"/>
                <a:gd name="T20" fmla="*/ 32 w 39"/>
                <a:gd name="T21" fmla="*/ 9 h 52"/>
                <a:gd name="T22" fmla="*/ 28 w 39"/>
                <a:gd name="T23" fmla="*/ 15 h 52"/>
                <a:gd name="T24" fmla="*/ 31 w 39"/>
                <a:gd name="T25" fmla="*/ 19 h 52"/>
                <a:gd name="T26" fmla="*/ 39 w 39"/>
                <a:gd name="T27" fmla="*/ 22 h 52"/>
                <a:gd name="T28" fmla="*/ 36 w 39"/>
                <a:gd name="T29" fmla="*/ 29 h 52"/>
                <a:gd name="T30" fmla="*/ 31 w 39"/>
                <a:gd name="T31" fmla="*/ 28 h 52"/>
                <a:gd name="T32" fmla="*/ 22 w 39"/>
                <a:gd name="T33" fmla="*/ 40 h 52"/>
                <a:gd name="T34" fmla="*/ 26 w 39"/>
                <a:gd name="T3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52">
                  <a:moveTo>
                    <a:pt x="26" y="49"/>
                  </a:moveTo>
                  <a:lnTo>
                    <a:pt x="18" y="52"/>
                  </a:lnTo>
                  <a:lnTo>
                    <a:pt x="7" y="49"/>
                  </a:lnTo>
                  <a:lnTo>
                    <a:pt x="0" y="39"/>
                  </a:lnTo>
                  <a:lnTo>
                    <a:pt x="0" y="21"/>
                  </a:lnTo>
                  <a:lnTo>
                    <a:pt x="1" y="17"/>
                  </a:lnTo>
                  <a:lnTo>
                    <a:pt x="5" y="11"/>
                  </a:lnTo>
                  <a:lnTo>
                    <a:pt x="17" y="10"/>
                  </a:lnTo>
                  <a:lnTo>
                    <a:pt x="22" y="5"/>
                  </a:lnTo>
                  <a:lnTo>
                    <a:pt x="32" y="0"/>
                  </a:lnTo>
                  <a:lnTo>
                    <a:pt x="32" y="9"/>
                  </a:lnTo>
                  <a:lnTo>
                    <a:pt x="28" y="15"/>
                  </a:lnTo>
                  <a:lnTo>
                    <a:pt x="31" y="19"/>
                  </a:lnTo>
                  <a:lnTo>
                    <a:pt x="39" y="22"/>
                  </a:lnTo>
                  <a:lnTo>
                    <a:pt x="36" y="29"/>
                  </a:lnTo>
                  <a:lnTo>
                    <a:pt x="31" y="28"/>
                  </a:lnTo>
                  <a:lnTo>
                    <a:pt x="22" y="40"/>
                  </a:lnTo>
                  <a:lnTo>
                    <a:pt x="26"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0" name="Freeform 78">
              <a:extLst>
                <a:ext uri="{FF2B5EF4-FFF2-40B4-BE49-F238E27FC236}">
                  <a16:creationId xmlns:a16="http://schemas.microsoft.com/office/drawing/2014/main" id="{7C4A2304-02AB-C0F1-B3E1-2A5268206CFD}"/>
                </a:ext>
              </a:extLst>
            </p:cNvPr>
            <p:cNvSpPr>
              <a:spLocks/>
            </p:cNvSpPr>
            <p:nvPr/>
          </p:nvSpPr>
          <p:spPr bwMode="auto">
            <a:xfrm>
              <a:off x="5852168" y="3811277"/>
              <a:ext cx="95230" cy="68247"/>
            </a:xfrm>
            <a:custGeom>
              <a:avLst/>
              <a:gdLst>
                <a:gd name="T0" fmla="*/ 3 w 60"/>
                <a:gd name="T1" fmla="*/ 35 h 43"/>
                <a:gd name="T2" fmla="*/ 4 w 60"/>
                <a:gd name="T3" fmla="*/ 30 h 43"/>
                <a:gd name="T4" fmla="*/ 0 w 60"/>
                <a:gd name="T5" fmla="*/ 24 h 43"/>
                <a:gd name="T6" fmla="*/ 4 w 60"/>
                <a:gd name="T7" fmla="*/ 21 h 43"/>
                <a:gd name="T8" fmla="*/ 7 w 60"/>
                <a:gd name="T9" fmla="*/ 13 h 43"/>
                <a:gd name="T10" fmla="*/ 6 w 60"/>
                <a:gd name="T11" fmla="*/ 3 h 43"/>
                <a:gd name="T12" fmla="*/ 8 w 60"/>
                <a:gd name="T13" fmla="*/ 0 h 43"/>
                <a:gd name="T14" fmla="*/ 21 w 60"/>
                <a:gd name="T15" fmla="*/ 0 h 43"/>
                <a:gd name="T16" fmla="*/ 30 w 60"/>
                <a:gd name="T17" fmla="*/ 4 h 43"/>
                <a:gd name="T18" fmla="*/ 35 w 60"/>
                <a:gd name="T19" fmla="*/ 4 h 43"/>
                <a:gd name="T20" fmla="*/ 37 w 60"/>
                <a:gd name="T21" fmla="*/ 11 h 43"/>
                <a:gd name="T22" fmla="*/ 47 w 60"/>
                <a:gd name="T23" fmla="*/ 10 h 43"/>
                <a:gd name="T24" fmla="*/ 45 w 60"/>
                <a:gd name="T25" fmla="*/ 16 h 43"/>
                <a:gd name="T26" fmla="*/ 53 w 60"/>
                <a:gd name="T27" fmla="*/ 17 h 43"/>
                <a:gd name="T28" fmla="*/ 60 w 60"/>
                <a:gd name="T29" fmla="*/ 24 h 43"/>
                <a:gd name="T30" fmla="*/ 53 w 60"/>
                <a:gd name="T31" fmla="*/ 32 h 43"/>
                <a:gd name="T32" fmla="*/ 45 w 60"/>
                <a:gd name="T33" fmla="*/ 27 h 43"/>
                <a:gd name="T34" fmla="*/ 38 w 60"/>
                <a:gd name="T35" fmla="*/ 28 h 43"/>
                <a:gd name="T36" fmla="*/ 33 w 60"/>
                <a:gd name="T37" fmla="*/ 27 h 43"/>
                <a:gd name="T38" fmla="*/ 29 w 60"/>
                <a:gd name="T39" fmla="*/ 31 h 43"/>
                <a:gd name="T40" fmla="*/ 23 w 60"/>
                <a:gd name="T41" fmla="*/ 32 h 43"/>
                <a:gd name="T42" fmla="*/ 21 w 60"/>
                <a:gd name="T43" fmla="*/ 27 h 43"/>
                <a:gd name="T44" fmla="*/ 15 w 60"/>
                <a:gd name="T45" fmla="*/ 30 h 43"/>
                <a:gd name="T46" fmla="*/ 7 w 60"/>
                <a:gd name="T47" fmla="*/ 43 h 43"/>
                <a:gd name="T48" fmla="*/ 3 w 60"/>
                <a:gd name="T49" fmla="*/ 40 h 43"/>
                <a:gd name="T50" fmla="*/ 3 w 60"/>
                <a:gd name="T51" fmla="*/ 35 h 43"/>
                <a:gd name="T52" fmla="*/ 3 w 60"/>
                <a:gd name="T53"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3">
                  <a:moveTo>
                    <a:pt x="3" y="35"/>
                  </a:moveTo>
                  <a:lnTo>
                    <a:pt x="4" y="30"/>
                  </a:lnTo>
                  <a:lnTo>
                    <a:pt x="0" y="24"/>
                  </a:lnTo>
                  <a:lnTo>
                    <a:pt x="4" y="21"/>
                  </a:lnTo>
                  <a:lnTo>
                    <a:pt x="7" y="13"/>
                  </a:lnTo>
                  <a:lnTo>
                    <a:pt x="6" y="3"/>
                  </a:lnTo>
                  <a:lnTo>
                    <a:pt x="8" y="0"/>
                  </a:lnTo>
                  <a:lnTo>
                    <a:pt x="21" y="0"/>
                  </a:lnTo>
                  <a:lnTo>
                    <a:pt x="30" y="4"/>
                  </a:lnTo>
                  <a:lnTo>
                    <a:pt x="35" y="4"/>
                  </a:lnTo>
                  <a:lnTo>
                    <a:pt x="37" y="11"/>
                  </a:lnTo>
                  <a:lnTo>
                    <a:pt x="47" y="10"/>
                  </a:lnTo>
                  <a:lnTo>
                    <a:pt x="45" y="16"/>
                  </a:lnTo>
                  <a:lnTo>
                    <a:pt x="53" y="17"/>
                  </a:lnTo>
                  <a:lnTo>
                    <a:pt x="60" y="24"/>
                  </a:lnTo>
                  <a:lnTo>
                    <a:pt x="53" y="32"/>
                  </a:lnTo>
                  <a:lnTo>
                    <a:pt x="45" y="27"/>
                  </a:lnTo>
                  <a:lnTo>
                    <a:pt x="38" y="28"/>
                  </a:lnTo>
                  <a:lnTo>
                    <a:pt x="33" y="27"/>
                  </a:lnTo>
                  <a:lnTo>
                    <a:pt x="29" y="31"/>
                  </a:lnTo>
                  <a:lnTo>
                    <a:pt x="23" y="32"/>
                  </a:lnTo>
                  <a:lnTo>
                    <a:pt x="21" y="27"/>
                  </a:lnTo>
                  <a:lnTo>
                    <a:pt x="15" y="30"/>
                  </a:lnTo>
                  <a:lnTo>
                    <a:pt x="7" y="43"/>
                  </a:lnTo>
                  <a:lnTo>
                    <a:pt x="3" y="40"/>
                  </a:lnTo>
                  <a:lnTo>
                    <a:pt x="3" y="35"/>
                  </a:lnTo>
                  <a:lnTo>
                    <a:pt x="3" y="3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1" name="Freeform 79">
              <a:extLst>
                <a:ext uri="{FF2B5EF4-FFF2-40B4-BE49-F238E27FC236}">
                  <a16:creationId xmlns:a16="http://schemas.microsoft.com/office/drawing/2014/main" id="{12F9CBAC-2210-59F5-54CC-6FBD2B06C085}"/>
                </a:ext>
              </a:extLst>
            </p:cNvPr>
            <p:cNvSpPr>
              <a:spLocks/>
            </p:cNvSpPr>
            <p:nvPr/>
          </p:nvSpPr>
          <p:spPr bwMode="auto">
            <a:xfrm>
              <a:off x="7515506" y="3290696"/>
              <a:ext cx="536459" cy="545976"/>
            </a:xfrm>
            <a:custGeom>
              <a:avLst/>
              <a:gdLst>
                <a:gd name="T0" fmla="*/ 274 w 338"/>
                <a:gd name="T1" fmla="*/ 3 h 344"/>
                <a:gd name="T2" fmla="*/ 271 w 338"/>
                <a:gd name="T3" fmla="*/ 13 h 344"/>
                <a:gd name="T4" fmla="*/ 274 w 338"/>
                <a:gd name="T5" fmla="*/ 31 h 344"/>
                <a:gd name="T6" fmla="*/ 271 w 338"/>
                <a:gd name="T7" fmla="*/ 47 h 344"/>
                <a:gd name="T8" fmla="*/ 261 w 338"/>
                <a:gd name="T9" fmla="*/ 58 h 344"/>
                <a:gd name="T10" fmla="*/ 262 w 338"/>
                <a:gd name="T11" fmla="*/ 72 h 344"/>
                <a:gd name="T12" fmla="*/ 276 w 338"/>
                <a:gd name="T13" fmla="*/ 83 h 344"/>
                <a:gd name="T14" fmla="*/ 276 w 338"/>
                <a:gd name="T15" fmla="*/ 87 h 344"/>
                <a:gd name="T16" fmla="*/ 286 w 338"/>
                <a:gd name="T17" fmla="*/ 95 h 344"/>
                <a:gd name="T18" fmla="*/ 294 w 338"/>
                <a:gd name="T19" fmla="*/ 130 h 344"/>
                <a:gd name="T20" fmla="*/ 299 w 338"/>
                <a:gd name="T21" fmla="*/ 147 h 344"/>
                <a:gd name="T22" fmla="*/ 301 w 338"/>
                <a:gd name="T23" fmla="*/ 155 h 344"/>
                <a:gd name="T24" fmla="*/ 299 w 338"/>
                <a:gd name="T25" fmla="*/ 170 h 344"/>
                <a:gd name="T26" fmla="*/ 299 w 338"/>
                <a:gd name="T27" fmla="*/ 179 h 344"/>
                <a:gd name="T28" fmla="*/ 298 w 338"/>
                <a:gd name="T29" fmla="*/ 190 h 344"/>
                <a:gd name="T30" fmla="*/ 299 w 338"/>
                <a:gd name="T31" fmla="*/ 201 h 344"/>
                <a:gd name="T32" fmla="*/ 293 w 338"/>
                <a:gd name="T33" fmla="*/ 210 h 344"/>
                <a:gd name="T34" fmla="*/ 303 w 338"/>
                <a:gd name="T35" fmla="*/ 224 h 344"/>
                <a:gd name="T36" fmla="*/ 304 w 338"/>
                <a:gd name="T37" fmla="*/ 232 h 344"/>
                <a:gd name="T38" fmla="*/ 310 w 338"/>
                <a:gd name="T39" fmla="*/ 242 h 344"/>
                <a:gd name="T40" fmla="*/ 317 w 338"/>
                <a:gd name="T41" fmla="*/ 238 h 344"/>
                <a:gd name="T42" fmla="*/ 331 w 338"/>
                <a:gd name="T43" fmla="*/ 247 h 344"/>
                <a:gd name="T44" fmla="*/ 338 w 338"/>
                <a:gd name="T45" fmla="*/ 259 h 344"/>
                <a:gd name="T46" fmla="*/ 282 w 338"/>
                <a:gd name="T47" fmla="*/ 296 h 344"/>
                <a:gd name="T48" fmla="*/ 235 w 338"/>
                <a:gd name="T49" fmla="*/ 333 h 344"/>
                <a:gd name="T50" fmla="*/ 212 w 338"/>
                <a:gd name="T51" fmla="*/ 341 h 344"/>
                <a:gd name="T52" fmla="*/ 194 w 338"/>
                <a:gd name="T53" fmla="*/ 344 h 344"/>
                <a:gd name="T54" fmla="*/ 194 w 338"/>
                <a:gd name="T55" fmla="*/ 332 h 344"/>
                <a:gd name="T56" fmla="*/ 185 w 338"/>
                <a:gd name="T57" fmla="*/ 328 h 344"/>
                <a:gd name="T58" fmla="*/ 175 w 338"/>
                <a:gd name="T59" fmla="*/ 323 h 344"/>
                <a:gd name="T60" fmla="*/ 171 w 338"/>
                <a:gd name="T61" fmla="*/ 314 h 344"/>
                <a:gd name="T62" fmla="*/ 116 w 338"/>
                <a:gd name="T63" fmla="*/ 272 h 344"/>
                <a:gd name="T64" fmla="*/ 61 w 338"/>
                <a:gd name="T65" fmla="*/ 231 h 344"/>
                <a:gd name="T66" fmla="*/ 0 w 338"/>
                <a:gd name="T67" fmla="*/ 185 h 344"/>
                <a:gd name="T68" fmla="*/ 0 w 338"/>
                <a:gd name="T69" fmla="*/ 181 h 344"/>
                <a:gd name="T70" fmla="*/ 1 w 338"/>
                <a:gd name="T71" fmla="*/ 180 h 344"/>
                <a:gd name="T72" fmla="*/ 1 w 338"/>
                <a:gd name="T73" fmla="*/ 158 h 344"/>
                <a:gd name="T74" fmla="*/ 28 w 338"/>
                <a:gd name="T75" fmla="*/ 144 h 344"/>
                <a:gd name="T76" fmla="*/ 43 w 338"/>
                <a:gd name="T77" fmla="*/ 141 h 344"/>
                <a:gd name="T78" fmla="*/ 57 w 338"/>
                <a:gd name="T79" fmla="*/ 135 h 344"/>
                <a:gd name="T80" fmla="*/ 63 w 338"/>
                <a:gd name="T81" fmla="*/ 126 h 344"/>
                <a:gd name="T82" fmla="*/ 82 w 338"/>
                <a:gd name="T83" fmla="*/ 118 h 344"/>
                <a:gd name="T84" fmla="*/ 83 w 338"/>
                <a:gd name="T85" fmla="*/ 104 h 344"/>
                <a:gd name="T86" fmla="*/ 92 w 338"/>
                <a:gd name="T87" fmla="*/ 102 h 344"/>
                <a:gd name="T88" fmla="*/ 100 w 338"/>
                <a:gd name="T89" fmla="*/ 95 h 344"/>
                <a:gd name="T90" fmla="*/ 120 w 338"/>
                <a:gd name="T91" fmla="*/ 93 h 344"/>
                <a:gd name="T92" fmla="*/ 123 w 338"/>
                <a:gd name="T93" fmla="*/ 85 h 344"/>
                <a:gd name="T94" fmla="*/ 120 w 338"/>
                <a:gd name="T95" fmla="*/ 81 h 344"/>
                <a:gd name="T96" fmla="*/ 114 w 338"/>
                <a:gd name="T97" fmla="*/ 61 h 344"/>
                <a:gd name="T98" fmla="*/ 113 w 338"/>
                <a:gd name="T99" fmla="*/ 49 h 344"/>
                <a:gd name="T100" fmla="*/ 107 w 338"/>
                <a:gd name="T101" fmla="*/ 37 h 344"/>
                <a:gd name="T102" fmla="*/ 123 w 338"/>
                <a:gd name="T103" fmla="*/ 27 h 344"/>
                <a:gd name="T104" fmla="*/ 140 w 338"/>
                <a:gd name="T105" fmla="*/ 24 h 344"/>
                <a:gd name="T106" fmla="*/ 149 w 338"/>
                <a:gd name="T107" fmla="*/ 15 h 344"/>
                <a:gd name="T108" fmla="*/ 164 w 338"/>
                <a:gd name="T109" fmla="*/ 10 h 344"/>
                <a:gd name="T110" fmla="*/ 191 w 338"/>
                <a:gd name="T111" fmla="*/ 7 h 344"/>
                <a:gd name="T112" fmla="*/ 217 w 338"/>
                <a:gd name="T113" fmla="*/ 5 h 344"/>
                <a:gd name="T114" fmla="*/ 225 w 338"/>
                <a:gd name="T115" fmla="*/ 7 h 344"/>
                <a:gd name="T116" fmla="*/ 239 w 338"/>
                <a:gd name="T117" fmla="*/ 0 h 344"/>
                <a:gd name="T118" fmla="*/ 257 w 338"/>
                <a:gd name="T119" fmla="*/ 0 h 344"/>
                <a:gd name="T120" fmla="*/ 263 w 338"/>
                <a:gd name="T121" fmla="*/ 4 h 344"/>
                <a:gd name="T122" fmla="*/ 274 w 338"/>
                <a:gd name="T123" fmla="*/ 3 h 344"/>
                <a:gd name="T124" fmla="*/ 274 w 338"/>
                <a:gd name="T125" fmla="*/ 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8" h="344">
                  <a:moveTo>
                    <a:pt x="274" y="3"/>
                  </a:moveTo>
                  <a:lnTo>
                    <a:pt x="271" y="13"/>
                  </a:lnTo>
                  <a:lnTo>
                    <a:pt x="274" y="31"/>
                  </a:lnTo>
                  <a:lnTo>
                    <a:pt x="271" y="47"/>
                  </a:lnTo>
                  <a:lnTo>
                    <a:pt x="261" y="58"/>
                  </a:lnTo>
                  <a:lnTo>
                    <a:pt x="262" y="72"/>
                  </a:lnTo>
                  <a:lnTo>
                    <a:pt x="276" y="83"/>
                  </a:lnTo>
                  <a:lnTo>
                    <a:pt x="276" y="87"/>
                  </a:lnTo>
                  <a:lnTo>
                    <a:pt x="286" y="95"/>
                  </a:lnTo>
                  <a:lnTo>
                    <a:pt x="294" y="130"/>
                  </a:lnTo>
                  <a:lnTo>
                    <a:pt x="299" y="147"/>
                  </a:lnTo>
                  <a:lnTo>
                    <a:pt x="301" y="155"/>
                  </a:lnTo>
                  <a:lnTo>
                    <a:pt x="299" y="170"/>
                  </a:lnTo>
                  <a:lnTo>
                    <a:pt x="299" y="179"/>
                  </a:lnTo>
                  <a:lnTo>
                    <a:pt x="298" y="190"/>
                  </a:lnTo>
                  <a:lnTo>
                    <a:pt x="299" y="201"/>
                  </a:lnTo>
                  <a:lnTo>
                    <a:pt x="293" y="210"/>
                  </a:lnTo>
                  <a:lnTo>
                    <a:pt x="303" y="224"/>
                  </a:lnTo>
                  <a:lnTo>
                    <a:pt x="304" y="232"/>
                  </a:lnTo>
                  <a:lnTo>
                    <a:pt x="310" y="242"/>
                  </a:lnTo>
                  <a:lnTo>
                    <a:pt x="317" y="238"/>
                  </a:lnTo>
                  <a:lnTo>
                    <a:pt x="331" y="247"/>
                  </a:lnTo>
                  <a:lnTo>
                    <a:pt x="338" y="259"/>
                  </a:lnTo>
                  <a:lnTo>
                    <a:pt x="282" y="296"/>
                  </a:lnTo>
                  <a:lnTo>
                    <a:pt x="235" y="333"/>
                  </a:lnTo>
                  <a:lnTo>
                    <a:pt x="212" y="341"/>
                  </a:lnTo>
                  <a:lnTo>
                    <a:pt x="194" y="344"/>
                  </a:lnTo>
                  <a:lnTo>
                    <a:pt x="194" y="332"/>
                  </a:lnTo>
                  <a:lnTo>
                    <a:pt x="185" y="328"/>
                  </a:lnTo>
                  <a:lnTo>
                    <a:pt x="175" y="323"/>
                  </a:lnTo>
                  <a:lnTo>
                    <a:pt x="171" y="314"/>
                  </a:lnTo>
                  <a:lnTo>
                    <a:pt x="116" y="272"/>
                  </a:lnTo>
                  <a:lnTo>
                    <a:pt x="61" y="231"/>
                  </a:lnTo>
                  <a:lnTo>
                    <a:pt x="0" y="185"/>
                  </a:lnTo>
                  <a:lnTo>
                    <a:pt x="0" y="181"/>
                  </a:lnTo>
                  <a:lnTo>
                    <a:pt x="1" y="180"/>
                  </a:lnTo>
                  <a:lnTo>
                    <a:pt x="1" y="158"/>
                  </a:lnTo>
                  <a:lnTo>
                    <a:pt x="28" y="144"/>
                  </a:lnTo>
                  <a:lnTo>
                    <a:pt x="43" y="141"/>
                  </a:lnTo>
                  <a:lnTo>
                    <a:pt x="57" y="135"/>
                  </a:lnTo>
                  <a:lnTo>
                    <a:pt x="63" y="126"/>
                  </a:lnTo>
                  <a:lnTo>
                    <a:pt x="82" y="118"/>
                  </a:lnTo>
                  <a:lnTo>
                    <a:pt x="83" y="104"/>
                  </a:lnTo>
                  <a:lnTo>
                    <a:pt x="92" y="102"/>
                  </a:lnTo>
                  <a:lnTo>
                    <a:pt x="100" y="95"/>
                  </a:lnTo>
                  <a:lnTo>
                    <a:pt x="120" y="93"/>
                  </a:lnTo>
                  <a:lnTo>
                    <a:pt x="123" y="85"/>
                  </a:lnTo>
                  <a:lnTo>
                    <a:pt x="120" y="81"/>
                  </a:lnTo>
                  <a:lnTo>
                    <a:pt x="114" y="61"/>
                  </a:lnTo>
                  <a:lnTo>
                    <a:pt x="113" y="49"/>
                  </a:lnTo>
                  <a:lnTo>
                    <a:pt x="107" y="37"/>
                  </a:lnTo>
                  <a:lnTo>
                    <a:pt x="123" y="27"/>
                  </a:lnTo>
                  <a:lnTo>
                    <a:pt x="140" y="24"/>
                  </a:lnTo>
                  <a:lnTo>
                    <a:pt x="149" y="15"/>
                  </a:lnTo>
                  <a:lnTo>
                    <a:pt x="164" y="10"/>
                  </a:lnTo>
                  <a:lnTo>
                    <a:pt x="191" y="7"/>
                  </a:lnTo>
                  <a:lnTo>
                    <a:pt x="217" y="5"/>
                  </a:lnTo>
                  <a:lnTo>
                    <a:pt x="225" y="7"/>
                  </a:lnTo>
                  <a:lnTo>
                    <a:pt x="239" y="0"/>
                  </a:lnTo>
                  <a:lnTo>
                    <a:pt x="257" y="0"/>
                  </a:lnTo>
                  <a:lnTo>
                    <a:pt x="263" y="4"/>
                  </a:lnTo>
                  <a:lnTo>
                    <a:pt x="274" y="3"/>
                  </a:lnTo>
                  <a:lnTo>
                    <a:pt x="274"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2" name="Freeform 80">
              <a:extLst>
                <a:ext uri="{FF2B5EF4-FFF2-40B4-BE49-F238E27FC236}">
                  <a16:creationId xmlns:a16="http://schemas.microsoft.com/office/drawing/2014/main" id="{C53374A8-5C4D-A80E-ECFC-5B8C18705989}"/>
                </a:ext>
              </a:extLst>
            </p:cNvPr>
            <p:cNvSpPr>
              <a:spLocks/>
            </p:cNvSpPr>
            <p:nvPr/>
          </p:nvSpPr>
          <p:spPr bwMode="auto">
            <a:xfrm>
              <a:off x="5582352" y="4369951"/>
              <a:ext cx="152367" cy="192044"/>
            </a:xfrm>
            <a:custGeom>
              <a:avLst/>
              <a:gdLst>
                <a:gd name="T0" fmla="*/ 94 w 96"/>
                <a:gd name="T1" fmla="*/ 29 h 121"/>
                <a:gd name="T2" fmla="*/ 96 w 96"/>
                <a:gd name="T3" fmla="*/ 44 h 121"/>
                <a:gd name="T4" fmla="*/ 91 w 96"/>
                <a:gd name="T5" fmla="*/ 55 h 121"/>
                <a:gd name="T6" fmla="*/ 73 w 96"/>
                <a:gd name="T7" fmla="*/ 75 h 121"/>
                <a:gd name="T8" fmla="*/ 53 w 96"/>
                <a:gd name="T9" fmla="*/ 83 h 121"/>
                <a:gd name="T10" fmla="*/ 43 w 96"/>
                <a:gd name="T11" fmla="*/ 100 h 121"/>
                <a:gd name="T12" fmla="*/ 40 w 96"/>
                <a:gd name="T13" fmla="*/ 112 h 121"/>
                <a:gd name="T14" fmla="*/ 32 w 96"/>
                <a:gd name="T15" fmla="*/ 121 h 121"/>
                <a:gd name="T16" fmla="*/ 24 w 96"/>
                <a:gd name="T17" fmla="*/ 111 h 121"/>
                <a:gd name="T18" fmla="*/ 17 w 96"/>
                <a:gd name="T19" fmla="*/ 109 h 121"/>
                <a:gd name="T20" fmla="*/ 10 w 96"/>
                <a:gd name="T21" fmla="*/ 110 h 121"/>
                <a:gd name="T22" fmla="*/ 9 w 96"/>
                <a:gd name="T23" fmla="*/ 104 h 121"/>
                <a:gd name="T24" fmla="*/ 14 w 96"/>
                <a:gd name="T25" fmla="*/ 99 h 121"/>
                <a:gd name="T26" fmla="*/ 12 w 96"/>
                <a:gd name="T27" fmla="*/ 91 h 121"/>
                <a:gd name="T28" fmla="*/ 20 w 96"/>
                <a:gd name="T29" fmla="*/ 77 h 121"/>
                <a:gd name="T30" fmla="*/ 17 w 96"/>
                <a:gd name="T31" fmla="*/ 68 h 121"/>
                <a:gd name="T32" fmla="*/ 11 w 96"/>
                <a:gd name="T33" fmla="*/ 77 h 121"/>
                <a:gd name="T34" fmla="*/ 0 w 96"/>
                <a:gd name="T35" fmla="*/ 69 h 121"/>
                <a:gd name="T36" fmla="*/ 3 w 96"/>
                <a:gd name="T37" fmla="*/ 64 h 121"/>
                <a:gd name="T38" fmla="*/ 0 w 96"/>
                <a:gd name="T39" fmla="*/ 46 h 121"/>
                <a:gd name="T40" fmla="*/ 6 w 96"/>
                <a:gd name="T41" fmla="*/ 43 h 121"/>
                <a:gd name="T42" fmla="*/ 9 w 96"/>
                <a:gd name="T43" fmla="*/ 31 h 121"/>
                <a:gd name="T44" fmla="*/ 15 w 96"/>
                <a:gd name="T45" fmla="*/ 19 h 121"/>
                <a:gd name="T46" fmla="*/ 15 w 96"/>
                <a:gd name="T47" fmla="*/ 12 h 121"/>
                <a:gd name="T48" fmla="*/ 24 w 96"/>
                <a:gd name="T49" fmla="*/ 7 h 121"/>
                <a:gd name="T50" fmla="*/ 35 w 96"/>
                <a:gd name="T51" fmla="*/ 0 h 121"/>
                <a:gd name="T52" fmla="*/ 52 w 96"/>
                <a:gd name="T53" fmla="*/ 10 h 121"/>
                <a:gd name="T54" fmla="*/ 55 w 96"/>
                <a:gd name="T55" fmla="*/ 10 h 121"/>
                <a:gd name="T56" fmla="*/ 60 w 96"/>
                <a:gd name="T57" fmla="*/ 18 h 121"/>
                <a:gd name="T58" fmla="*/ 74 w 96"/>
                <a:gd name="T59" fmla="*/ 21 h 121"/>
                <a:gd name="T60" fmla="*/ 78 w 96"/>
                <a:gd name="T61" fmla="*/ 18 h 121"/>
                <a:gd name="T62" fmla="*/ 86 w 96"/>
                <a:gd name="T63" fmla="*/ 24 h 121"/>
                <a:gd name="T64" fmla="*/ 94 w 96"/>
                <a:gd name="T65" fmla="*/ 29 h 121"/>
                <a:gd name="T66" fmla="*/ 94 w 96"/>
                <a:gd name="T67" fmla="*/ 2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21">
                  <a:moveTo>
                    <a:pt x="94" y="29"/>
                  </a:moveTo>
                  <a:lnTo>
                    <a:pt x="96" y="44"/>
                  </a:lnTo>
                  <a:lnTo>
                    <a:pt x="91" y="55"/>
                  </a:lnTo>
                  <a:lnTo>
                    <a:pt x="73" y="75"/>
                  </a:lnTo>
                  <a:lnTo>
                    <a:pt x="53" y="83"/>
                  </a:lnTo>
                  <a:lnTo>
                    <a:pt x="43" y="100"/>
                  </a:lnTo>
                  <a:lnTo>
                    <a:pt x="40" y="112"/>
                  </a:lnTo>
                  <a:lnTo>
                    <a:pt x="32" y="121"/>
                  </a:lnTo>
                  <a:lnTo>
                    <a:pt x="24" y="111"/>
                  </a:lnTo>
                  <a:lnTo>
                    <a:pt x="17" y="109"/>
                  </a:lnTo>
                  <a:lnTo>
                    <a:pt x="10" y="110"/>
                  </a:lnTo>
                  <a:lnTo>
                    <a:pt x="9" y="104"/>
                  </a:lnTo>
                  <a:lnTo>
                    <a:pt x="14" y="99"/>
                  </a:lnTo>
                  <a:lnTo>
                    <a:pt x="12" y="91"/>
                  </a:lnTo>
                  <a:lnTo>
                    <a:pt x="20" y="77"/>
                  </a:lnTo>
                  <a:lnTo>
                    <a:pt x="17" y="68"/>
                  </a:lnTo>
                  <a:lnTo>
                    <a:pt x="11" y="77"/>
                  </a:lnTo>
                  <a:lnTo>
                    <a:pt x="0" y="69"/>
                  </a:lnTo>
                  <a:lnTo>
                    <a:pt x="3" y="64"/>
                  </a:lnTo>
                  <a:lnTo>
                    <a:pt x="0" y="46"/>
                  </a:lnTo>
                  <a:lnTo>
                    <a:pt x="6" y="43"/>
                  </a:lnTo>
                  <a:lnTo>
                    <a:pt x="9" y="31"/>
                  </a:lnTo>
                  <a:lnTo>
                    <a:pt x="15" y="19"/>
                  </a:lnTo>
                  <a:lnTo>
                    <a:pt x="15" y="12"/>
                  </a:lnTo>
                  <a:lnTo>
                    <a:pt x="24" y="7"/>
                  </a:lnTo>
                  <a:lnTo>
                    <a:pt x="35" y="0"/>
                  </a:lnTo>
                  <a:lnTo>
                    <a:pt x="52" y="10"/>
                  </a:lnTo>
                  <a:lnTo>
                    <a:pt x="55" y="10"/>
                  </a:lnTo>
                  <a:lnTo>
                    <a:pt x="60" y="18"/>
                  </a:lnTo>
                  <a:lnTo>
                    <a:pt x="74" y="21"/>
                  </a:lnTo>
                  <a:lnTo>
                    <a:pt x="78" y="18"/>
                  </a:lnTo>
                  <a:lnTo>
                    <a:pt x="86" y="24"/>
                  </a:lnTo>
                  <a:lnTo>
                    <a:pt x="94" y="29"/>
                  </a:lnTo>
                  <a:lnTo>
                    <a:pt x="94"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3" name="Freeform 81">
              <a:extLst>
                <a:ext uri="{FF2B5EF4-FFF2-40B4-BE49-F238E27FC236}">
                  <a16:creationId xmlns:a16="http://schemas.microsoft.com/office/drawing/2014/main" id="{4998C122-89E0-DB85-50A8-007FECFC594C}"/>
                </a:ext>
              </a:extLst>
            </p:cNvPr>
            <p:cNvSpPr>
              <a:spLocks/>
            </p:cNvSpPr>
            <p:nvPr/>
          </p:nvSpPr>
          <p:spPr bwMode="auto">
            <a:xfrm>
              <a:off x="8370982" y="3457344"/>
              <a:ext cx="330128" cy="288859"/>
            </a:xfrm>
            <a:custGeom>
              <a:avLst/>
              <a:gdLst>
                <a:gd name="T0" fmla="*/ 152 w 208"/>
                <a:gd name="T1" fmla="*/ 8 h 182"/>
                <a:gd name="T2" fmla="*/ 164 w 208"/>
                <a:gd name="T3" fmla="*/ 35 h 182"/>
                <a:gd name="T4" fmla="*/ 166 w 208"/>
                <a:gd name="T5" fmla="*/ 40 h 182"/>
                <a:gd name="T6" fmla="*/ 162 w 208"/>
                <a:gd name="T7" fmla="*/ 48 h 182"/>
                <a:gd name="T8" fmla="*/ 160 w 208"/>
                <a:gd name="T9" fmla="*/ 62 h 182"/>
                <a:gd name="T10" fmla="*/ 157 w 208"/>
                <a:gd name="T11" fmla="*/ 72 h 182"/>
                <a:gd name="T12" fmla="*/ 153 w 208"/>
                <a:gd name="T13" fmla="*/ 75 h 182"/>
                <a:gd name="T14" fmla="*/ 147 w 208"/>
                <a:gd name="T15" fmla="*/ 69 h 182"/>
                <a:gd name="T16" fmla="*/ 139 w 208"/>
                <a:gd name="T17" fmla="*/ 61 h 182"/>
                <a:gd name="T18" fmla="*/ 125 w 208"/>
                <a:gd name="T19" fmla="*/ 33 h 182"/>
                <a:gd name="T20" fmla="*/ 124 w 208"/>
                <a:gd name="T21" fmla="*/ 35 h 182"/>
                <a:gd name="T22" fmla="*/ 132 w 208"/>
                <a:gd name="T23" fmla="*/ 55 h 182"/>
                <a:gd name="T24" fmla="*/ 143 w 208"/>
                <a:gd name="T25" fmla="*/ 74 h 182"/>
                <a:gd name="T26" fmla="*/ 158 w 208"/>
                <a:gd name="T27" fmla="*/ 104 h 182"/>
                <a:gd name="T28" fmla="*/ 165 w 208"/>
                <a:gd name="T29" fmla="*/ 114 h 182"/>
                <a:gd name="T30" fmla="*/ 171 w 208"/>
                <a:gd name="T31" fmla="*/ 125 h 182"/>
                <a:gd name="T32" fmla="*/ 187 w 208"/>
                <a:gd name="T33" fmla="*/ 146 h 182"/>
                <a:gd name="T34" fmla="*/ 184 w 208"/>
                <a:gd name="T35" fmla="*/ 149 h 182"/>
                <a:gd name="T36" fmla="*/ 185 w 208"/>
                <a:gd name="T37" fmla="*/ 162 h 182"/>
                <a:gd name="T38" fmla="*/ 205 w 208"/>
                <a:gd name="T39" fmla="*/ 179 h 182"/>
                <a:gd name="T40" fmla="*/ 208 w 208"/>
                <a:gd name="T41" fmla="*/ 182 h 182"/>
                <a:gd name="T42" fmla="*/ 143 w 208"/>
                <a:gd name="T43" fmla="*/ 182 h 182"/>
                <a:gd name="T44" fmla="*/ 80 w 208"/>
                <a:gd name="T45" fmla="*/ 182 h 182"/>
                <a:gd name="T46" fmla="*/ 13 w 208"/>
                <a:gd name="T47" fmla="*/ 182 h 182"/>
                <a:gd name="T48" fmla="*/ 10 w 208"/>
                <a:gd name="T49" fmla="*/ 113 h 182"/>
                <a:gd name="T50" fmla="*/ 6 w 208"/>
                <a:gd name="T51" fmla="*/ 45 h 182"/>
                <a:gd name="T52" fmla="*/ 0 w 208"/>
                <a:gd name="T53" fmla="*/ 30 h 182"/>
                <a:gd name="T54" fmla="*/ 4 w 208"/>
                <a:gd name="T55" fmla="*/ 18 h 182"/>
                <a:gd name="T56" fmla="*/ 1 w 208"/>
                <a:gd name="T57" fmla="*/ 10 h 182"/>
                <a:gd name="T58" fmla="*/ 5 w 208"/>
                <a:gd name="T59" fmla="*/ 0 h 182"/>
                <a:gd name="T60" fmla="*/ 27 w 208"/>
                <a:gd name="T61" fmla="*/ 0 h 182"/>
                <a:gd name="T62" fmla="*/ 43 w 208"/>
                <a:gd name="T63" fmla="*/ 5 h 182"/>
                <a:gd name="T64" fmla="*/ 60 w 208"/>
                <a:gd name="T65" fmla="*/ 10 h 182"/>
                <a:gd name="T66" fmla="*/ 67 w 208"/>
                <a:gd name="T67" fmla="*/ 13 h 182"/>
                <a:gd name="T68" fmla="*/ 79 w 208"/>
                <a:gd name="T69" fmla="*/ 8 h 182"/>
                <a:gd name="T70" fmla="*/ 85 w 208"/>
                <a:gd name="T71" fmla="*/ 2 h 182"/>
                <a:gd name="T72" fmla="*/ 99 w 208"/>
                <a:gd name="T73" fmla="*/ 1 h 182"/>
                <a:gd name="T74" fmla="*/ 111 w 208"/>
                <a:gd name="T75" fmla="*/ 3 h 182"/>
                <a:gd name="T76" fmla="*/ 116 w 208"/>
                <a:gd name="T77" fmla="*/ 13 h 182"/>
                <a:gd name="T78" fmla="*/ 120 w 208"/>
                <a:gd name="T79" fmla="*/ 6 h 182"/>
                <a:gd name="T80" fmla="*/ 132 w 208"/>
                <a:gd name="T81" fmla="*/ 10 h 182"/>
                <a:gd name="T82" fmla="*/ 145 w 208"/>
                <a:gd name="T83" fmla="*/ 12 h 182"/>
                <a:gd name="T84" fmla="*/ 152 w 208"/>
                <a:gd name="T85" fmla="*/ 8 h 182"/>
                <a:gd name="T86" fmla="*/ 152 w 208"/>
                <a:gd name="T87" fmla="*/ 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182">
                  <a:moveTo>
                    <a:pt x="152" y="8"/>
                  </a:moveTo>
                  <a:lnTo>
                    <a:pt x="164" y="35"/>
                  </a:lnTo>
                  <a:lnTo>
                    <a:pt x="166" y="40"/>
                  </a:lnTo>
                  <a:lnTo>
                    <a:pt x="162" y="48"/>
                  </a:lnTo>
                  <a:lnTo>
                    <a:pt x="160" y="62"/>
                  </a:lnTo>
                  <a:lnTo>
                    <a:pt x="157" y="72"/>
                  </a:lnTo>
                  <a:lnTo>
                    <a:pt x="153" y="75"/>
                  </a:lnTo>
                  <a:lnTo>
                    <a:pt x="147" y="69"/>
                  </a:lnTo>
                  <a:lnTo>
                    <a:pt x="139" y="61"/>
                  </a:lnTo>
                  <a:lnTo>
                    <a:pt x="125" y="33"/>
                  </a:lnTo>
                  <a:lnTo>
                    <a:pt x="124" y="35"/>
                  </a:lnTo>
                  <a:lnTo>
                    <a:pt x="132" y="55"/>
                  </a:lnTo>
                  <a:lnTo>
                    <a:pt x="143" y="74"/>
                  </a:lnTo>
                  <a:lnTo>
                    <a:pt x="158" y="104"/>
                  </a:lnTo>
                  <a:lnTo>
                    <a:pt x="165" y="114"/>
                  </a:lnTo>
                  <a:lnTo>
                    <a:pt x="171" y="125"/>
                  </a:lnTo>
                  <a:lnTo>
                    <a:pt x="187" y="146"/>
                  </a:lnTo>
                  <a:lnTo>
                    <a:pt x="184" y="149"/>
                  </a:lnTo>
                  <a:lnTo>
                    <a:pt x="185" y="162"/>
                  </a:lnTo>
                  <a:lnTo>
                    <a:pt x="205" y="179"/>
                  </a:lnTo>
                  <a:lnTo>
                    <a:pt x="208" y="182"/>
                  </a:lnTo>
                  <a:lnTo>
                    <a:pt x="143" y="182"/>
                  </a:lnTo>
                  <a:lnTo>
                    <a:pt x="80" y="182"/>
                  </a:lnTo>
                  <a:lnTo>
                    <a:pt x="13" y="182"/>
                  </a:lnTo>
                  <a:lnTo>
                    <a:pt x="10" y="113"/>
                  </a:lnTo>
                  <a:lnTo>
                    <a:pt x="6" y="45"/>
                  </a:lnTo>
                  <a:lnTo>
                    <a:pt x="0" y="30"/>
                  </a:lnTo>
                  <a:lnTo>
                    <a:pt x="4" y="18"/>
                  </a:lnTo>
                  <a:lnTo>
                    <a:pt x="1" y="10"/>
                  </a:lnTo>
                  <a:lnTo>
                    <a:pt x="5" y="0"/>
                  </a:lnTo>
                  <a:lnTo>
                    <a:pt x="27" y="0"/>
                  </a:lnTo>
                  <a:lnTo>
                    <a:pt x="43" y="5"/>
                  </a:lnTo>
                  <a:lnTo>
                    <a:pt x="60" y="10"/>
                  </a:lnTo>
                  <a:lnTo>
                    <a:pt x="67" y="13"/>
                  </a:lnTo>
                  <a:lnTo>
                    <a:pt x="79" y="8"/>
                  </a:lnTo>
                  <a:lnTo>
                    <a:pt x="85" y="2"/>
                  </a:lnTo>
                  <a:lnTo>
                    <a:pt x="99" y="1"/>
                  </a:lnTo>
                  <a:lnTo>
                    <a:pt x="111" y="3"/>
                  </a:lnTo>
                  <a:lnTo>
                    <a:pt x="116" y="13"/>
                  </a:lnTo>
                  <a:lnTo>
                    <a:pt x="120" y="6"/>
                  </a:lnTo>
                  <a:lnTo>
                    <a:pt x="132" y="10"/>
                  </a:lnTo>
                  <a:lnTo>
                    <a:pt x="145" y="12"/>
                  </a:lnTo>
                  <a:lnTo>
                    <a:pt x="152" y="8"/>
                  </a:lnTo>
                  <a:lnTo>
                    <a:pt x="15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4" name="Freeform 82">
              <a:extLst>
                <a:ext uri="{FF2B5EF4-FFF2-40B4-BE49-F238E27FC236}">
                  <a16:creationId xmlns:a16="http://schemas.microsoft.com/office/drawing/2014/main" id="{F7391838-8E46-8F54-A96F-CEE4C013D802}"/>
                </a:ext>
              </a:extLst>
            </p:cNvPr>
            <p:cNvSpPr>
              <a:spLocks/>
            </p:cNvSpPr>
            <p:nvPr/>
          </p:nvSpPr>
          <p:spPr bwMode="auto">
            <a:xfrm>
              <a:off x="8697936" y="3868414"/>
              <a:ext cx="182523" cy="166649"/>
            </a:xfrm>
            <a:custGeom>
              <a:avLst/>
              <a:gdLst>
                <a:gd name="T0" fmla="*/ 115 w 115"/>
                <a:gd name="T1" fmla="*/ 100 h 105"/>
                <a:gd name="T2" fmla="*/ 110 w 115"/>
                <a:gd name="T3" fmla="*/ 105 h 105"/>
                <a:gd name="T4" fmla="*/ 102 w 115"/>
                <a:gd name="T5" fmla="*/ 103 h 105"/>
                <a:gd name="T6" fmla="*/ 96 w 115"/>
                <a:gd name="T7" fmla="*/ 97 h 105"/>
                <a:gd name="T8" fmla="*/ 89 w 115"/>
                <a:gd name="T9" fmla="*/ 86 h 105"/>
                <a:gd name="T10" fmla="*/ 82 w 115"/>
                <a:gd name="T11" fmla="*/ 80 h 105"/>
                <a:gd name="T12" fmla="*/ 77 w 115"/>
                <a:gd name="T13" fmla="*/ 74 h 105"/>
                <a:gd name="T14" fmla="*/ 62 w 115"/>
                <a:gd name="T15" fmla="*/ 66 h 105"/>
                <a:gd name="T16" fmla="*/ 50 w 115"/>
                <a:gd name="T17" fmla="*/ 66 h 105"/>
                <a:gd name="T18" fmla="*/ 47 w 115"/>
                <a:gd name="T19" fmla="*/ 62 h 105"/>
                <a:gd name="T20" fmla="*/ 37 w 115"/>
                <a:gd name="T21" fmla="*/ 66 h 105"/>
                <a:gd name="T22" fmla="*/ 26 w 115"/>
                <a:gd name="T23" fmla="*/ 57 h 105"/>
                <a:gd name="T24" fmla="*/ 22 w 115"/>
                <a:gd name="T25" fmla="*/ 71 h 105"/>
                <a:gd name="T26" fmla="*/ 2 w 115"/>
                <a:gd name="T27" fmla="*/ 68 h 105"/>
                <a:gd name="T28" fmla="*/ 0 w 115"/>
                <a:gd name="T29" fmla="*/ 60 h 105"/>
                <a:gd name="T30" fmla="*/ 6 w 115"/>
                <a:gd name="T31" fmla="*/ 32 h 105"/>
                <a:gd name="T32" fmla="*/ 7 w 115"/>
                <a:gd name="T33" fmla="*/ 20 h 105"/>
                <a:gd name="T34" fmla="*/ 12 w 115"/>
                <a:gd name="T35" fmla="*/ 14 h 105"/>
                <a:gd name="T36" fmla="*/ 24 w 115"/>
                <a:gd name="T37" fmla="*/ 11 h 105"/>
                <a:gd name="T38" fmla="*/ 32 w 115"/>
                <a:gd name="T39" fmla="*/ 0 h 105"/>
                <a:gd name="T40" fmla="*/ 42 w 115"/>
                <a:gd name="T41" fmla="*/ 22 h 105"/>
                <a:gd name="T42" fmla="*/ 48 w 115"/>
                <a:gd name="T43" fmla="*/ 39 h 105"/>
                <a:gd name="T44" fmla="*/ 58 w 115"/>
                <a:gd name="T45" fmla="*/ 48 h 105"/>
                <a:gd name="T46" fmla="*/ 82 w 115"/>
                <a:gd name="T47" fmla="*/ 66 h 105"/>
                <a:gd name="T48" fmla="*/ 91 w 115"/>
                <a:gd name="T49" fmla="*/ 77 h 105"/>
                <a:gd name="T50" fmla="*/ 101 w 115"/>
                <a:gd name="T51" fmla="*/ 88 h 105"/>
                <a:gd name="T52" fmla="*/ 106 w 115"/>
                <a:gd name="T53" fmla="*/ 95 h 105"/>
                <a:gd name="T54" fmla="*/ 115 w 115"/>
                <a:gd name="T55" fmla="*/ 100 h 105"/>
                <a:gd name="T56" fmla="*/ 115 w 115"/>
                <a:gd name="T57"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105">
                  <a:moveTo>
                    <a:pt x="115" y="100"/>
                  </a:moveTo>
                  <a:lnTo>
                    <a:pt x="110" y="105"/>
                  </a:lnTo>
                  <a:lnTo>
                    <a:pt x="102" y="103"/>
                  </a:lnTo>
                  <a:lnTo>
                    <a:pt x="96" y="97"/>
                  </a:lnTo>
                  <a:lnTo>
                    <a:pt x="89" y="86"/>
                  </a:lnTo>
                  <a:lnTo>
                    <a:pt x="82" y="80"/>
                  </a:lnTo>
                  <a:lnTo>
                    <a:pt x="77" y="74"/>
                  </a:lnTo>
                  <a:lnTo>
                    <a:pt x="62" y="66"/>
                  </a:lnTo>
                  <a:lnTo>
                    <a:pt x="50" y="66"/>
                  </a:lnTo>
                  <a:lnTo>
                    <a:pt x="47" y="62"/>
                  </a:lnTo>
                  <a:lnTo>
                    <a:pt x="37" y="66"/>
                  </a:lnTo>
                  <a:lnTo>
                    <a:pt x="26" y="57"/>
                  </a:lnTo>
                  <a:lnTo>
                    <a:pt x="22" y="71"/>
                  </a:lnTo>
                  <a:lnTo>
                    <a:pt x="2" y="68"/>
                  </a:lnTo>
                  <a:lnTo>
                    <a:pt x="0" y="60"/>
                  </a:lnTo>
                  <a:lnTo>
                    <a:pt x="6" y="32"/>
                  </a:lnTo>
                  <a:lnTo>
                    <a:pt x="7" y="20"/>
                  </a:lnTo>
                  <a:lnTo>
                    <a:pt x="12" y="14"/>
                  </a:lnTo>
                  <a:lnTo>
                    <a:pt x="24" y="11"/>
                  </a:lnTo>
                  <a:lnTo>
                    <a:pt x="32" y="0"/>
                  </a:lnTo>
                  <a:lnTo>
                    <a:pt x="42" y="22"/>
                  </a:lnTo>
                  <a:lnTo>
                    <a:pt x="48" y="39"/>
                  </a:lnTo>
                  <a:lnTo>
                    <a:pt x="58" y="48"/>
                  </a:lnTo>
                  <a:lnTo>
                    <a:pt x="82" y="66"/>
                  </a:lnTo>
                  <a:lnTo>
                    <a:pt x="91" y="77"/>
                  </a:lnTo>
                  <a:lnTo>
                    <a:pt x="101" y="88"/>
                  </a:lnTo>
                  <a:lnTo>
                    <a:pt x="106" y="95"/>
                  </a:lnTo>
                  <a:lnTo>
                    <a:pt x="115" y="100"/>
                  </a:lnTo>
                  <a:lnTo>
                    <a:pt x="115" y="10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5" name="Freeform 83">
              <a:extLst>
                <a:ext uri="{FF2B5EF4-FFF2-40B4-BE49-F238E27FC236}">
                  <a16:creationId xmlns:a16="http://schemas.microsoft.com/office/drawing/2014/main" id="{4B3ACD78-9930-078D-6A14-1808FE480F86}"/>
                </a:ext>
              </a:extLst>
            </p:cNvPr>
            <p:cNvSpPr>
              <a:spLocks/>
            </p:cNvSpPr>
            <p:nvPr/>
          </p:nvSpPr>
          <p:spPr bwMode="auto">
            <a:xfrm>
              <a:off x="8239248" y="2633620"/>
              <a:ext cx="103165" cy="60312"/>
            </a:xfrm>
            <a:custGeom>
              <a:avLst/>
              <a:gdLst>
                <a:gd name="T0" fmla="*/ 63 w 65"/>
                <a:gd name="T1" fmla="*/ 2 h 38"/>
                <a:gd name="T2" fmla="*/ 65 w 65"/>
                <a:gd name="T3" fmla="*/ 5 h 38"/>
                <a:gd name="T4" fmla="*/ 57 w 65"/>
                <a:gd name="T5" fmla="*/ 15 h 38"/>
                <a:gd name="T6" fmla="*/ 65 w 65"/>
                <a:gd name="T7" fmla="*/ 32 h 38"/>
                <a:gd name="T8" fmla="*/ 60 w 65"/>
                <a:gd name="T9" fmla="*/ 38 h 38"/>
                <a:gd name="T10" fmla="*/ 49 w 65"/>
                <a:gd name="T11" fmla="*/ 38 h 38"/>
                <a:gd name="T12" fmla="*/ 35 w 65"/>
                <a:gd name="T13" fmla="*/ 31 h 38"/>
                <a:gd name="T14" fmla="*/ 29 w 65"/>
                <a:gd name="T15" fmla="*/ 29 h 38"/>
                <a:gd name="T16" fmla="*/ 18 w 65"/>
                <a:gd name="T17" fmla="*/ 32 h 38"/>
                <a:gd name="T18" fmla="*/ 17 w 65"/>
                <a:gd name="T19" fmla="*/ 21 h 38"/>
                <a:gd name="T20" fmla="*/ 13 w 65"/>
                <a:gd name="T21" fmla="*/ 24 h 38"/>
                <a:gd name="T22" fmla="*/ 3 w 65"/>
                <a:gd name="T23" fmla="*/ 18 h 38"/>
                <a:gd name="T24" fmla="*/ 0 w 65"/>
                <a:gd name="T25" fmla="*/ 7 h 38"/>
                <a:gd name="T26" fmla="*/ 17 w 65"/>
                <a:gd name="T27" fmla="*/ 2 h 38"/>
                <a:gd name="T28" fmla="*/ 34 w 65"/>
                <a:gd name="T29" fmla="*/ 0 h 38"/>
                <a:gd name="T30" fmla="*/ 49 w 65"/>
                <a:gd name="T31" fmla="*/ 3 h 38"/>
                <a:gd name="T32" fmla="*/ 63 w 65"/>
                <a:gd name="T33" fmla="*/ 2 h 38"/>
                <a:gd name="T34" fmla="*/ 63 w 65"/>
                <a:gd name="T3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38">
                  <a:moveTo>
                    <a:pt x="63" y="2"/>
                  </a:moveTo>
                  <a:lnTo>
                    <a:pt x="65" y="5"/>
                  </a:lnTo>
                  <a:lnTo>
                    <a:pt x="57" y="15"/>
                  </a:lnTo>
                  <a:lnTo>
                    <a:pt x="65" y="32"/>
                  </a:lnTo>
                  <a:lnTo>
                    <a:pt x="60" y="38"/>
                  </a:lnTo>
                  <a:lnTo>
                    <a:pt x="49" y="38"/>
                  </a:lnTo>
                  <a:lnTo>
                    <a:pt x="35" y="31"/>
                  </a:lnTo>
                  <a:lnTo>
                    <a:pt x="29" y="29"/>
                  </a:lnTo>
                  <a:lnTo>
                    <a:pt x="18" y="32"/>
                  </a:lnTo>
                  <a:lnTo>
                    <a:pt x="17" y="21"/>
                  </a:lnTo>
                  <a:lnTo>
                    <a:pt x="13" y="24"/>
                  </a:lnTo>
                  <a:lnTo>
                    <a:pt x="3" y="18"/>
                  </a:lnTo>
                  <a:lnTo>
                    <a:pt x="0" y="7"/>
                  </a:lnTo>
                  <a:lnTo>
                    <a:pt x="17" y="2"/>
                  </a:lnTo>
                  <a:lnTo>
                    <a:pt x="34" y="0"/>
                  </a:lnTo>
                  <a:lnTo>
                    <a:pt x="49" y="3"/>
                  </a:lnTo>
                  <a:lnTo>
                    <a:pt x="63" y="2"/>
                  </a:lnTo>
                  <a:lnTo>
                    <a:pt x="63"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6" name="Freeform 84">
              <a:extLst>
                <a:ext uri="{FF2B5EF4-FFF2-40B4-BE49-F238E27FC236}">
                  <a16:creationId xmlns:a16="http://schemas.microsoft.com/office/drawing/2014/main" id="{09E48950-E6E4-9B6A-4953-A622AE3AD3E1}"/>
                </a:ext>
              </a:extLst>
            </p:cNvPr>
            <p:cNvSpPr>
              <a:spLocks/>
            </p:cNvSpPr>
            <p:nvPr/>
          </p:nvSpPr>
          <p:spPr bwMode="auto">
            <a:xfrm>
              <a:off x="8615403" y="3958881"/>
              <a:ext cx="393615" cy="349171"/>
            </a:xfrm>
            <a:custGeom>
              <a:avLst/>
              <a:gdLst>
                <a:gd name="T0" fmla="*/ 102 w 248"/>
                <a:gd name="T1" fmla="*/ 9 h 220"/>
                <a:gd name="T2" fmla="*/ 114 w 248"/>
                <a:gd name="T3" fmla="*/ 9 h 220"/>
                <a:gd name="T4" fmla="*/ 129 w 248"/>
                <a:gd name="T5" fmla="*/ 17 h 220"/>
                <a:gd name="T6" fmla="*/ 134 w 248"/>
                <a:gd name="T7" fmla="*/ 23 h 220"/>
                <a:gd name="T8" fmla="*/ 141 w 248"/>
                <a:gd name="T9" fmla="*/ 29 h 220"/>
                <a:gd name="T10" fmla="*/ 148 w 248"/>
                <a:gd name="T11" fmla="*/ 40 h 220"/>
                <a:gd name="T12" fmla="*/ 154 w 248"/>
                <a:gd name="T13" fmla="*/ 46 h 220"/>
                <a:gd name="T14" fmla="*/ 149 w 248"/>
                <a:gd name="T15" fmla="*/ 54 h 220"/>
                <a:gd name="T16" fmla="*/ 143 w 248"/>
                <a:gd name="T17" fmla="*/ 63 h 220"/>
                <a:gd name="T18" fmla="*/ 145 w 248"/>
                <a:gd name="T19" fmla="*/ 69 h 220"/>
                <a:gd name="T20" fmla="*/ 145 w 248"/>
                <a:gd name="T21" fmla="*/ 75 h 220"/>
                <a:gd name="T22" fmla="*/ 155 w 248"/>
                <a:gd name="T23" fmla="*/ 75 h 220"/>
                <a:gd name="T24" fmla="*/ 159 w 248"/>
                <a:gd name="T25" fmla="*/ 74 h 220"/>
                <a:gd name="T26" fmla="*/ 162 w 248"/>
                <a:gd name="T27" fmla="*/ 77 h 220"/>
                <a:gd name="T28" fmla="*/ 159 w 248"/>
                <a:gd name="T29" fmla="*/ 84 h 220"/>
                <a:gd name="T30" fmla="*/ 165 w 248"/>
                <a:gd name="T31" fmla="*/ 94 h 220"/>
                <a:gd name="T32" fmla="*/ 172 w 248"/>
                <a:gd name="T33" fmla="*/ 103 h 220"/>
                <a:gd name="T34" fmla="*/ 179 w 248"/>
                <a:gd name="T35" fmla="*/ 111 h 220"/>
                <a:gd name="T36" fmla="*/ 234 w 248"/>
                <a:gd name="T37" fmla="*/ 133 h 220"/>
                <a:gd name="T38" fmla="*/ 248 w 248"/>
                <a:gd name="T39" fmla="*/ 133 h 220"/>
                <a:gd name="T40" fmla="*/ 202 w 248"/>
                <a:gd name="T41" fmla="*/ 190 h 220"/>
                <a:gd name="T42" fmla="*/ 180 w 248"/>
                <a:gd name="T43" fmla="*/ 191 h 220"/>
                <a:gd name="T44" fmla="*/ 165 w 248"/>
                <a:gd name="T45" fmla="*/ 204 h 220"/>
                <a:gd name="T46" fmla="*/ 155 w 248"/>
                <a:gd name="T47" fmla="*/ 204 h 220"/>
                <a:gd name="T48" fmla="*/ 151 w 248"/>
                <a:gd name="T49" fmla="*/ 211 h 220"/>
                <a:gd name="T50" fmla="*/ 139 w 248"/>
                <a:gd name="T51" fmla="*/ 211 h 220"/>
                <a:gd name="T52" fmla="*/ 132 w 248"/>
                <a:gd name="T53" fmla="*/ 204 h 220"/>
                <a:gd name="T54" fmla="*/ 117 w 248"/>
                <a:gd name="T55" fmla="*/ 212 h 220"/>
                <a:gd name="T56" fmla="*/ 112 w 248"/>
                <a:gd name="T57" fmla="*/ 220 h 220"/>
                <a:gd name="T58" fmla="*/ 101 w 248"/>
                <a:gd name="T59" fmla="*/ 218 h 220"/>
                <a:gd name="T60" fmla="*/ 97 w 248"/>
                <a:gd name="T61" fmla="*/ 216 h 220"/>
                <a:gd name="T62" fmla="*/ 93 w 248"/>
                <a:gd name="T63" fmla="*/ 217 h 220"/>
                <a:gd name="T64" fmla="*/ 88 w 248"/>
                <a:gd name="T65" fmla="*/ 217 h 220"/>
                <a:gd name="T66" fmla="*/ 66 w 248"/>
                <a:gd name="T67" fmla="*/ 200 h 220"/>
                <a:gd name="T68" fmla="*/ 54 w 248"/>
                <a:gd name="T69" fmla="*/ 200 h 220"/>
                <a:gd name="T70" fmla="*/ 49 w 248"/>
                <a:gd name="T71" fmla="*/ 194 h 220"/>
                <a:gd name="T72" fmla="*/ 48 w 248"/>
                <a:gd name="T73" fmla="*/ 183 h 220"/>
                <a:gd name="T74" fmla="*/ 40 w 248"/>
                <a:gd name="T75" fmla="*/ 180 h 220"/>
                <a:gd name="T76" fmla="*/ 30 w 248"/>
                <a:gd name="T77" fmla="*/ 160 h 220"/>
                <a:gd name="T78" fmla="*/ 22 w 248"/>
                <a:gd name="T79" fmla="*/ 155 h 220"/>
                <a:gd name="T80" fmla="*/ 19 w 248"/>
                <a:gd name="T81" fmla="*/ 148 h 220"/>
                <a:gd name="T82" fmla="*/ 10 w 248"/>
                <a:gd name="T83" fmla="*/ 138 h 220"/>
                <a:gd name="T84" fmla="*/ 0 w 248"/>
                <a:gd name="T85" fmla="*/ 137 h 220"/>
                <a:gd name="T86" fmla="*/ 5 w 248"/>
                <a:gd name="T87" fmla="*/ 126 h 220"/>
                <a:gd name="T88" fmla="*/ 14 w 248"/>
                <a:gd name="T89" fmla="*/ 126 h 220"/>
                <a:gd name="T90" fmla="*/ 17 w 248"/>
                <a:gd name="T91" fmla="*/ 120 h 220"/>
                <a:gd name="T92" fmla="*/ 16 w 248"/>
                <a:gd name="T93" fmla="*/ 105 h 220"/>
                <a:gd name="T94" fmla="*/ 16 w 248"/>
                <a:gd name="T95" fmla="*/ 103 h 220"/>
                <a:gd name="T96" fmla="*/ 20 w 248"/>
                <a:gd name="T97" fmla="*/ 83 h 220"/>
                <a:gd name="T98" fmla="*/ 28 w 248"/>
                <a:gd name="T99" fmla="*/ 77 h 220"/>
                <a:gd name="T100" fmla="*/ 30 w 248"/>
                <a:gd name="T101" fmla="*/ 70 h 220"/>
                <a:gd name="T102" fmla="*/ 37 w 248"/>
                <a:gd name="T103" fmla="*/ 55 h 220"/>
                <a:gd name="T104" fmla="*/ 46 w 248"/>
                <a:gd name="T105" fmla="*/ 46 h 220"/>
                <a:gd name="T106" fmla="*/ 52 w 248"/>
                <a:gd name="T107" fmla="*/ 27 h 220"/>
                <a:gd name="T108" fmla="*/ 54 w 248"/>
                <a:gd name="T109" fmla="*/ 11 h 220"/>
                <a:gd name="T110" fmla="*/ 74 w 248"/>
                <a:gd name="T111" fmla="*/ 14 h 220"/>
                <a:gd name="T112" fmla="*/ 78 w 248"/>
                <a:gd name="T113" fmla="*/ 0 h 220"/>
                <a:gd name="T114" fmla="*/ 89 w 248"/>
                <a:gd name="T115" fmla="*/ 9 h 220"/>
                <a:gd name="T116" fmla="*/ 99 w 248"/>
                <a:gd name="T117" fmla="*/ 5 h 220"/>
                <a:gd name="T118" fmla="*/ 102 w 248"/>
                <a:gd name="T119" fmla="*/ 9 h 220"/>
                <a:gd name="T120" fmla="*/ 102 w 248"/>
                <a:gd name="T121" fmla="*/ 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8" h="220">
                  <a:moveTo>
                    <a:pt x="102" y="9"/>
                  </a:moveTo>
                  <a:lnTo>
                    <a:pt x="114" y="9"/>
                  </a:lnTo>
                  <a:lnTo>
                    <a:pt x="129" y="17"/>
                  </a:lnTo>
                  <a:lnTo>
                    <a:pt x="134" y="23"/>
                  </a:lnTo>
                  <a:lnTo>
                    <a:pt x="141" y="29"/>
                  </a:lnTo>
                  <a:lnTo>
                    <a:pt x="148" y="40"/>
                  </a:lnTo>
                  <a:lnTo>
                    <a:pt x="154" y="46"/>
                  </a:lnTo>
                  <a:lnTo>
                    <a:pt x="149" y="54"/>
                  </a:lnTo>
                  <a:lnTo>
                    <a:pt x="143" y="63"/>
                  </a:lnTo>
                  <a:lnTo>
                    <a:pt x="145" y="69"/>
                  </a:lnTo>
                  <a:lnTo>
                    <a:pt x="145" y="75"/>
                  </a:lnTo>
                  <a:lnTo>
                    <a:pt x="155" y="75"/>
                  </a:lnTo>
                  <a:lnTo>
                    <a:pt x="159" y="74"/>
                  </a:lnTo>
                  <a:lnTo>
                    <a:pt x="162" y="77"/>
                  </a:lnTo>
                  <a:lnTo>
                    <a:pt x="159" y="84"/>
                  </a:lnTo>
                  <a:lnTo>
                    <a:pt x="165" y="94"/>
                  </a:lnTo>
                  <a:lnTo>
                    <a:pt x="172" y="103"/>
                  </a:lnTo>
                  <a:lnTo>
                    <a:pt x="179" y="111"/>
                  </a:lnTo>
                  <a:lnTo>
                    <a:pt x="234" y="133"/>
                  </a:lnTo>
                  <a:lnTo>
                    <a:pt x="248" y="133"/>
                  </a:lnTo>
                  <a:lnTo>
                    <a:pt x="202" y="190"/>
                  </a:lnTo>
                  <a:lnTo>
                    <a:pt x="180" y="191"/>
                  </a:lnTo>
                  <a:lnTo>
                    <a:pt x="165" y="204"/>
                  </a:lnTo>
                  <a:lnTo>
                    <a:pt x="155" y="204"/>
                  </a:lnTo>
                  <a:lnTo>
                    <a:pt x="151" y="211"/>
                  </a:lnTo>
                  <a:lnTo>
                    <a:pt x="139" y="211"/>
                  </a:lnTo>
                  <a:lnTo>
                    <a:pt x="132" y="204"/>
                  </a:lnTo>
                  <a:lnTo>
                    <a:pt x="117" y="212"/>
                  </a:lnTo>
                  <a:lnTo>
                    <a:pt x="112" y="220"/>
                  </a:lnTo>
                  <a:lnTo>
                    <a:pt x="101" y="218"/>
                  </a:lnTo>
                  <a:lnTo>
                    <a:pt x="97" y="216"/>
                  </a:lnTo>
                  <a:lnTo>
                    <a:pt x="93" y="217"/>
                  </a:lnTo>
                  <a:lnTo>
                    <a:pt x="88" y="217"/>
                  </a:lnTo>
                  <a:lnTo>
                    <a:pt x="66" y="200"/>
                  </a:lnTo>
                  <a:lnTo>
                    <a:pt x="54" y="200"/>
                  </a:lnTo>
                  <a:lnTo>
                    <a:pt x="49" y="194"/>
                  </a:lnTo>
                  <a:lnTo>
                    <a:pt x="48" y="183"/>
                  </a:lnTo>
                  <a:lnTo>
                    <a:pt x="40" y="180"/>
                  </a:lnTo>
                  <a:lnTo>
                    <a:pt x="30" y="160"/>
                  </a:lnTo>
                  <a:lnTo>
                    <a:pt x="22" y="155"/>
                  </a:lnTo>
                  <a:lnTo>
                    <a:pt x="19" y="148"/>
                  </a:lnTo>
                  <a:lnTo>
                    <a:pt x="10" y="138"/>
                  </a:lnTo>
                  <a:lnTo>
                    <a:pt x="0" y="137"/>
                  </a:lnTo>
                  <a:lnTo>
                    <a:pt x="5" y="126"/>
                  </a:lnTo>
                  <a:lnTo>
                    <a:pt x="14" y="126"/>
                  </a:lnTo>
                  <a:lnTo>
                    <a:pt x="17" y="120"/>
                  </a:lnTo>
                  <a:lnTo>
                    <a:pt x="16" y="105"/>
                  </a:lnTo>
                  <a:lnTo>
                    <a:pt x="16" y="103"/>
                  </a:lnTo>
                  <a:lnTo>
                    <a:pt x="20" y="83"/>
                  </a:lnTo>
                  <a:lnTo>
                    <a:pt x="28" y="77"/>
                  </a:lnTo>
                  <a:lnTo>
                    <a:pt x="30" y="70"/>
                  </a:lnTo>
                  <a:lnTo>
                    <a:pt x="37" y="55"/>
                  </a:lnTo>
                  <a:lnTo>
                    <a:pt x="46" y="46"/>
                  </a:lnTo>
                  <a:lnTo>
                    <a:pt x="52" y="27"/>
                  </a:lnTo>
                  <a:lnTo>
                    <a:pt x="54" y="11"/>
                  </a:lnTo>
                  <a:lnTo>
                    <a:pt x="74" y="14"/>
                  </a:lnTo>
                  <a:lnTo>
                    <a:pt x="78" y="0"/>
                  </a:lnTo>
                  <a:lnTo>
                    <a:pt x="89" y="9"/>
                  </a:lnTo>
                  <a:lnTo>
                    <a:pt x="99" y="5"/>
                  </a:lnTo>
                  <a:lnTo>
                    <a:pt x="102" y="9"/>
                  </a:lnTo>
                  <a:lnTo>
                    <a:pt x="10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7" name="Freeform 85">
              <a:extLst>
                <a:ext uri="{FF2B5EF4-FFF2-40B4-BE49-F238E27FC236}">
                  <a16:creationId xmlns:a16="http://schemas.microsoft.com/office/drawing/2014/main" id="{4A296EB8-8156-A82E-E2BD-9EE2F2296AEB}"/>
                </a:ext>
              </a:extLst>
            </p:cNvPr>
            <p:cNvSpPr>
              <a:spLocks/>
            </p:cNvSpPr>
            <p:nvPr/>
          </p:nvSpPr>
          <p:spPr bwMode="auto">
            <a:xfrm>
              <a:off x="8139258" y="2354283"/>
              <a:ext cx="252357" cy="272988"/>
            </a:xfrm>
            <a:custGeom>
              <a:avLst/>
              <a:gdLst>
                <a:gd name="T0" fmla="*/ 97 w 159"/>
                <a:gd name="T1" fmla="*/ 17 h 172"/>
                <a:gd name="T2" fmla="*/ 98 w 159"/>
                <a:gd name="T3" fmla="*/ 29 h 172"/>
                <a:gd name="T4" fmla="*/ 120 w 159"/>
                <a:gd name="T5" fmla="*/ 39 h 172"/>
                <a:gd name="T6" fmla="*/ 112 w 159"/>
                <a:gd name="T7" fmla="*/ 51 h 172"/>
                <a:gd name="T8" fmla="*/ 131 w 159"/>
                <a:gd name="T9" fmla="*/ 70 h 172"/>
                <a:gd name="T10" fmla="*/ 126 w 159"/>
                <a:gd name="T11" fmla="*/ 85 h 172"/>
                <a:gd name="T12" fmla="*/ 140 w 159"/>
                <a:gd name="T13" fmla="*/ 97 h 172"/>
                <a:gd name="T14" fmla="*/ 137 w 159"/>
                <a:gd name="T15" fmla="*/ 109 h 172"/>
                <a:gd name="T16" fmla="*/ 159 w 159"/>
                <a:gd name="T17" fmla="*/ 120 h 172"/>
                <a:gd name="T18" fmla="*/ 157 w 159"/>
                <a:gd name="T19" fmla="*/ 129 h 172"/>
                <a:gd name="T20" fmla="*/ 146 w 159"/>
                <a:gd name="T21" fmla="*/ 138 h 172"/>
                <a:gd name="T22" fmla="*/ 123 w 159"/>
                <a:gd name="T23" fmla="*/ 160 h 172"/>
                <a:gd name="T24" fmla="*/ 99 w 159"/>
                <a:gd name="T25" fmla="*/ 162 h 172"/>
                <a:gd name="T26" fmla="*/ 77 w 159"/>
                <a:gd name="T27" fmla="*/ 168 h 172"/>
                <a:gd name="T28" fmla="*/ 55 w 159"/>
                <a:gd name="T29" fmla="*/ 172 h 172"/>
                <a:gd name="T30" fmla="*/ 46 w 159"/>
                <a:gd name="T31" fmla="*/ 163 h 172"/>
                <a:gd name="T32" fmla="*/ 32 w 159"/>
                <a:gd name="T33" fmla="*/ 157 h 172"/>
                <a:gd name="T34" fmla="*/ 32 w 159"/>
                <a:gd name="T35" fmla="*/ 140 h 172"/>
                <a:gd name="T36" fmla="*/ 23 w 159"/>
                <a:gd name="T37" fmla="*/ 124 h 172"/>
                <a:gd name="T38" fmla="*/ 29 w 159"/>
                <a:gd name="T39" fmla="*/ 114 h 172"/>
                <a:gd name="T40" fmla="*/ 38 w 159"/>
                <a:gd name="T41" fmla="*/ 104 h 172"/>
                <a:gd name="T42" fmla="*/ 64 w 159"/>
                <a:gd name="T43" fmla="*/ 86 h 172"/>
                <a:gd name="T44" fmla="*/ 72 w 159"/>
                <a:gd name="T45" fmla="*/ 82 h 172"/>
                <a:gd name="T46" fmla="*/ 69 w 159"/>
                <a:gd name="T47" fmla="*/ 74 h 172"/>
                <a:gd name="T48" fmla="*/ 50 w 159"/>
                <a:gd name="T49" fmla="*/ 67 h 172"/>
                <a:gd name="T50" fmla="*/ 45 w 159"/>
                <a:gd name="T51" fmla="*/ 60 h 172"/>
                <a:gd name="T52" fmla="*/ 39 w 159"/>
                <a:gd name="T53" fmla="*/ 35 h 172"/>
                <a:gd name="T54" fmla="*/ 18 w 159"/>
                <a:gd name="T55" fmla="*/ 24 h 172"/>
                <a:gd name="T56" fmla="*/ 0 w 159"/>
                <a:gd name="T57" fmla="*/ 17 h 172"/>
                <a:gd name="T58" fmla="*/ 6 w 159"/>
                <a:gd name="T59" fmla="*/ 12 h 172"/>
                <a:gd name="T60" fmla="*/ 22 w 159"/>
                <a:gd name="T61" fmla="*/ 20 h 172"/>
                <a:gd name="T62" fmla="*/ 37 w 159"/>
                <a:gd name="T63" fmla="*/ 20 h 172"/>
                <a:gd name="T64" fmla="*/ 52 w 159"/>
                <a:gd name="T65" fmla="*/ 24 h 172"/>
                <a:gd name="T66" fmla="*/ 61 w 159"/>
                <a:gd name="T67" fmla="*/ 17 h 172"/>
                <a:gd name="T68" fmla="*/ 65 w 159"/>
                <a:gd name="T69" fmla="*/ 5 h 172"/>
                <a:gd name="T70" fmla="*/ 82 w 159"/>
                <a:gd name="T71" fmla="*/ 0 h 172"/>
                <a:gd name="T72" fmla="*/ 100 w 159"/>
                <a:gd name="T73" fmla="*/ 6 h 172"/>
                <a:gd name="T74" fmla="*/ 97 w 159"/>
                <a:gd name="T75" fmla="*/ 17 h 172"/>
                <a:gd name="T76" fmla="*/ 97 w 159"/>
                <a:gd name="T77" fmla="*/ 1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72">
                  <a:moveTo>
                    <a:pt x="97" y="17"/>
                  </a:moveTo>
                  <a:lnTo>
                    <a:pt x="98" y="29"/>
                  </a:lnTo>
                  <a:lnTo>
                    <a:pt x="120" y="39"/>
                  </a:lnTo>
                  <a:lnTo>
                    <a:pt x="112" y="51"/>
                  </a:lnTo>
                  <a:lnTo>
                    <a:pt x="131" y="70"/>
                  </a:lnTo>
                  <a:lnTo>
                    <a:pt x="126" y="85"/>
                  </a:lnTo>
                  <a:lnTo>
                    <a:pt x="140" y="97"/>
                  </a:lnTo>
                  <a:lnTo>
                    <a:pt x="137" y="109"/>
                  </a:lnTo>
                  <a:lnTo>
                    <a:pt x="159" y="120"/>
                  </a:lnTo>
                  <a:lnTo>
                    <a:pt x="157" y="129"/>
                  </a:lnTo>
                  <a:lnTo>
                    <a:pt x="146" y="138"/>
                  </a:lnTo>
                  <a:lnTo>
                    <a:pt x="123" y="160"/>
                  </a:lnTo>
                  <a:lnTo>
                    <a:pt x="99" y="162"/>
                  </a:lnTo>
                  <a:lnTo>
                    <a:pt x="77" y="168"/>
                  </a:lnTo>
                  <a:lnTo>
                    <a:pt x="55" y="172"/>
                  </a:lnTo>
                  <a:lnTo>
                    <a:pt x="46" y="163"/>
                  </a:lnTo>
                  <a:lnTo>
                    <a:pt x="32" y="157"/>
                  </a:lnTo>
                  <a:lnTo>
                    <a:pt x="32" y="140"/>
                  </a:lnTo>
                  <a:lnTo>
                    <a:pt x="23" y="124"/>
                  </a:lnTo>
                  <a:lnTo>
                    <a:pt x="29" y="114"/>
                  </a:lnTo>
                  <a:lnTo>
                    <a:pt x="38" y="104"/>
                  </a:lnTo>
                  <a:lnTo>
                    <a:pt x="64" y="86"/>
                  </a:lnTo>
                  <a:lnTo>
                    <a:pt x="72" y="82"/>
                  </a:lnTo>
                  <a:lnTo>
                    <a:pt x="69" y="74"/>
                  </a:lnTo>
                  <a:lnTo>
                    <a:pt x="50" y="67"/>
                  </a:lnTo>
                  <a:lnTo>
                    <a:pt x="45" y="60"/>
                  </a:lnTo>
                  <a:lnTo>
                    <a:pt x="39" y="35"/>
                  </a:lnTo>
                  <a:lnTo>
                    <a:pt x="18" y="24"/>
                  </a:lnTo>
                  <a:lnTo>
                    <a:pt x="0" y="17"/>
                  </a:lnTo>
                  <a:lnTo>
                    <a:pt x="6" y="12"/>
                  </a:lnTo>
                  <a:lnTo>
                    <a:pt x="22" y="20"/>
                  </a:lnTo>
                  <a:lnTo>
                    <a:pt x="37" y="20"/>
                  </a:lnTo>
                  <a:lnTo>
                    <a:pt x="52" y="24"/>
                  </a:lnTo>
                  <a:lnTo>
                    <a:pt x="61" y="17"/>
                  </a:lnTo>
                  <a:lnTo>
                    <a:pt x="65" y="5"/>
                  </a:lnTo>
                  <a:lnTo>
                    <a:pt x="82" y="0"/>
                  </a:lnTo>
                  <a:lnTo>
                    <a:pt x="100" y="6"/>
                  </a:lnTo>
                  <a:lnTo>
                    <a:pt x="97" y="17"/>
                  </a:lnTo>
                  <a:lnTo>
                    <a:pt x="97"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8" name="Freeform 86">
              <a:extLst>
                <a:ext uri="{FF2B5EF4-FFF2-40B4-BE49-F238E27FC236}">
                  <a16:creationId xmlns:a16="http://schemas.microsoft.com/office/drawing/2014/main" id="{06AF7754-1B11-F777-259A-420889A472CF}"/>
                </a:ext>
              </a:extLst>
            </p:cNvPr>
            <p:cNvSpPr>
              <a:spLocks/>
            </p:cNvSpPr>
            <p:nvPr/>
          </p:nvSpPr>
          <p:spPr bwMode="auto">
            <a:xfrm>
              <a:off x="7974193" y="4341382"/>
              <a:ext cx="149193" cy="190457"/>
            </a:xfrm>
            <a:custGeom>
              <a:avLst/>
              <a:gdLst>
                <a:gd name="T0" fmla="*/ 72 w 94"/>
                <a:gd name="T1" fmla="*/ 1 h 120"/>
                <a:gd name="T2" fmla="*/ 70 w 94"/>
                <a:gd name="T3" fmla="*/ 9 h 120"/>
                <a:gd name="T4" fmla="*/ 76 w 94"/>
                <a:gd name="T5" fmla="*/ 19 h 120"/>
                <a:gd name="T6" fmla="*/ 88 w 94"/>
                <a:gd name="T7" fmla="*/ 18 h 120"/>
                <a:gd name="T8" fmla="*/ 92 w 94"/>
                <a:gd name="T9" fmla="*/ 21 h 120"/>
                <a:gd name="T10" fmla="*/ 84 w 94"/>
                <a:gd name="T11" fmla="*/ 43 h 120"/>
                <a:gd name="T12" fmla="*/ 93 w 94"/>
                <a:gd name="T13" fmla="*/ 55 h 120"/>
                <a:gd name="T14" fmla="*/ 94 w 94"/>
                <a:gd name="T15" fmla="*/ 70 h 120"/>
                <a:gd name="T16" fmla="*/ 93 w 94"/>
                <a:gd name="T17" fmla="*/ 82 h 120"/>
                <a:gd name="T18" fmla="*/ 87 w 94"/>
                <a:gd name="T19" fmla="*/ 91 h 120"/>
                <a:gd name="T20" fmla="*/ 73 w 94"/>
                <a:gd name="T21" fmla="*/ 90 h 120"/>
                <a:gd name="T22" fmla="*/ 63 w 94"/>
                <a:gd name="T23" fmla="*/ 81 h 120"/>
                <a:gd name="T24" fmla="*/ 62 w 94"/>
                <a:gd name="T25" fmla="*/ 90 h 120"/>
                <a:gd name="T26" fmla="*/ 51 w 94"/>
                <a:gd name="T27" fmla="*/ 92 h 120"/>
                <a:gd name="T28" fmla="*/ 45 w 94"/>
                <a:gd name="T29" fmla="*/ 96 h 120"/>
                <a:gd name="T30" fmla="*/ 51 w 94"/>
                <a:gd name="T31" fmla="*/ 109 h 120"/>
                <a:gd name="T32" fmla="*/ 39 w 94"/>
                <a:gd name="T33" fmla="*/ 120 h 120"/>
                <a:gd name="T34" fmla="*/ 22 w 94"/>
                <a:gd name="T35" fmla="*/ 101 h 120"/>
                <a:gd name="T36" fmla="*/ 10 w 94"/>
                <a:gd name="T37" fmla="*/ 85 h 120"/>
                <a:gd name="T38" fmla="*/ 0 w 94"/>
                <a:gd name="T39" fmla="*/ 65 h 120"/>
                <a:gd name="T40" fmla="*/ 1 w 94"/>
                <a:gd name="T41" fmla="*/ 59 h 120"/>
                <a:gd name="T42" fmla="*/ 5 w 94"/>
                <a:gd name="T43" fmla="*/ 53 h 120"/>
                <a:gd name="T44" fmla="*/ 8 w 94"/>
                <a:gd name="T45" fmla="*/ 39 h 120"/>
                <a:gd name="T46" fmla="*/ 12 w 94"/>
                <a:gd name="T47" fmla="*/ 25 h 120"/>
                <a:gd name="T48" fmla="*/ 17 w 94"/>
                <a:gd name="T49" fmla="*/ 24 h 120"/>
                <a:gd name="T50" fmla="*/ 42 w 94"/>
                <a:gd name="T51" fmla="*/ 24 h 120"/>
                <a:gd name="T52" fmla="*/ 42 w 94"/>
                <a:gd name="T53" fmla="*/ 1 h 120"/>
                <a:gd name="T54" fmla="*/ 50 w 94"/>
                <a:gd name="T55" fmla="*/ 0 h 120"/>
                <a:gd name="T56" fmla="*/ 60 w 94"/>
                <a:gd name="T57" fmla="*/ 2 h 120"/>
                <a:gd name="T58" fmla="*/ 70 w 94"/>
                <a:gd name="T59" fmla="*/ 0 h 120"/>
                <a:gd name="T60" fmla="*/ 72 w 94"/>
                <a:gd name="T61" fmla="*/ 1 h 120"/>
                <a:gd name="T62" fmla="*/ 72 w 94"/>
                <a:gd name="T6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120">
                  <a:moveTo>
                    <a:pt x="72" y="1"/>
                  </a:moveTo>
                  <a:lnTo>
                    <a:pt x="70" y="9"/>
                  </a:lnTo>
                  <a:lnTo>
                    <a:pt x="76" y="19"/>
                  </a:lnTo>
                  <a:lnTo>
                    <a:pt x="88" y="18"/>
                  </a:lnTo>
                  <a:lnTo>
                    <a:pt x="92" y="21"/>
                  </a:lnTo>
                  <a:lnTo>
                    <a:pt x="84" y="43"/>
                  </a:lnTo>
                  <a:lnTo>
                    <a:pt x="93" y="55"/>
                  </a:lnTo>
                  <a:lnTo>
                    <a:pt x="94" y="70"/>
                  </a:lnTo>
                  <a:lnTo>
                    <a:pt x="93" y="82"/>
                  </a:lnTo>
                  <a:lnTo>
                    <a:pt x="87" y="91"/>
                  </a:lnTo>
                  <a:lnTo>
                    <a:pt x="73" y="90"/>
                  </a:lnTo>
                  <a:lnTo>
                    <a:pt x="63" y="81"/>
                  </a:lnTo>
                  <a:lnTo>
                    <a:pt x="62" y="90"/>
                  </a:lnTo>
                  <a:lnTo>
                    <a:pt x="51" y="92"/>
                  </a:lnTo>
                  <a:lnTo>
                    <a:pt x="45" y="96"/>
                  </a:lnTo>
                  <a:lnTo>
                    <a:pt x="51" y="109"/>
                  </a:lnTo>
                  <a:lnTo>
                    <a:pt x="39" y="120"/>
                  </a:lnTo>
                  <a:lnTo>
                    <a:pt x="22" y="101"/>
                  </a:lnTo>
                  <a:lnTo>
                    <a:pt x="10" y="85"/>
                  </a:lnTo>
                  <a:lnTo>
                    <a:pt x="0" y="65"/>
                  </a:lnTo>
                  <a:lnTo>
                    <a:pt x="1" y="59"/>
                  </a:lnTo>
                  <a:lnTo>
                    <a:pt x="5" y="53"/>
                  </a:lnTo>
                  <a:lnTo>
                    <a:pt x="8" y="39"/>
                  </a:lnTo>
                  <a:lnTo>
                    <a:pt x="12" y="25"/>
                  </a:lnTo>
                  <a:lnTo>
                    <a:pt x="17" y="24"/>
                  </a:lnTo>
                  <a:lnTo>
                    <a:pt x="42" y="24"/>
                  </a:lnTo>
                  <a:lnTo>
                    <a:pt x="42" y="1"/>
                  </a:lnTo>
                  <a:lnTo>
                    <a:pt x="50" y="0"/>
                  </a:lnTo>
                  <a:lnTo>
                    <a:pt x="60" y="2"/>
                  </a:lnTo>
                  <a:lnTo>
                    <a:pt x="70" y="0"/>
                  </a:lnTo>
                  <a:lnTo>
                    <a:pt x="72" y="1"/>
                  </a:lnTo>
                  <a:lnTo>
                    <a:pt x="7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89" name="Freeform 87">
              <a:extLst>
                <a:ext uri="{FF2B5EF4-FFF2-40B4-BE49-F238E27FC236}">
                  <a16:creationId xmlns:a16="http://schemas.microsoft.com/office/drawing/2014/main" id="{3CBD005C-285B-B7CE-8D7A-06DC769CC019}"/>
                </a:ext>
              </a:extLst>
            </p:cNvPr>
            <p:cNvSpPr>
              <a:spLocks/>
            </p:cNvSpPr>
            <p:nvPr/>
          </p:nvSpPr>
          <p:spPr bwMode="auto">
            <a:xfrm>
              <a:off x="7569470" y="2757417"/>
              <a:ext cx="44440" cy="38091"/>
            </a:xfrm>
            <a:custGeom>
              <a:avLst/>
              <a:gdLst>
                <a:gd name="T0" fmla="*/ 20 w 28"/>
                <a:gd name="T1" fmla="*/ 24 h 24"/>
                <a:gd name="T2" fmla="*/ 9 w 28"/>
                <a:gd name="T3" fmla="*/ 20 h 24"/>
                <a:gd name="T4" fmla="*/ 0 w 28"/>
                <a:gd name="T5" fmla="*/ 20 h 24"/>
                <a:gd name="T6" fmla="*/ 4 w 28"/>
                <a:gd name="T7" fmla="*/ 11 h 24"/>
                <a:gd name="T8" fmla="*/ 1 w 28"/>
                <a:gd name="T9" fmla="*/ 1 h 24"/>
                <a:gd name="T10" fmla="*/ 13 w 28"/>
                <a:gd name="T11" fmla="*/ 0 h 24"/>
                <a:gd name="T12" fmla="*/ 28 w 28"/>
                <a:gd name="T13" fmla="*/ 12 h 24"/>
                <a:gd name="T14" fmla="*/ 20 w 2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0" y="24"/>
                  </a:moveTo>
                  <a:lnTo>
                    <a:pt x="9" y="20"/>
                  </a:lnTo>
                  <a:lnTo>
                    <a:pt x="0" y="20"/>
                  </a:lnTo>
                  <a:lnTo>
                    <a:pt x="4" y="11"/>
                  </a:lnTo>
                  <a:lnTo>
                    <a:pt x="1" y="1"/>
                  </a:lnTo>
                  <a:lnTo>
                    <a:pt x="13" y="0"/>
                  </a:lnTo>
                  <a:lnTo>
                    <a:pt x="28" y="12"/>
                  </a:lnTo>
                  <a:lnTo>
                    <a:pt x="20" y="2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0" name="Freeform 88">
              <a:extLst>
                <a:ext uri="{FF2B5EF4-FFF2-40B4-BE49-F238E27FC236}">
                  <a16:creationId xmlns:a16="http://schemas.microsoft.com/office/drawing/2014/main" id="{EF82BBD4-DCC9-349A-2DED-0629D5868F61}"/>
                </a:ext>
              </a:extLst>
            </p:cNvPr>
            <p:cNvSpPr>
              <a:spLocks/>
            </p:cNvSpPr>
            <p:nvPr/>
          </p:nvSpPr>
          <p:spPr bwMode="auto">
            <a:xfrm>
              <a:off x="7605973" y="2660600"/>
              <a:ext cx="171413" cy="247593"/>
            </a:xfrm>
            <a:custGeom>
              <a:avLst/>
              <a:gdLst>
                <a:gd name="T0" fmla="*/ 43 w 108"/>
                <a:gd name="T1" fmla="*/ 0 h 156"/>
                <a:gd name="T2" fmla="*/ 28 w 108"/>
                <a:gd name="T3" fmla="*/ 19 h 156"/>
                <a:gd name="T4" fmla="*/ 43 w 108"/>
                <a:gd name="T5" fmla="*/ 17 h 156"/>
                <a:gd name="T6" fmla="*/ 57 w 108"/>
                <a:gd name="T7" fmla="*/ 17 h 156"/>
                <a:gd name="T8" fmla="*/ 54 w 108"/>
                <a:gd name="T9" fmla="*/ 31 h 156"/>
                <a:gd name="T10" fmla="*/ 41 w 108"/>
                <a:gd name="T11" fmla="*/ 47 h 156"/>
                <a:gd name="T12" fmla="*/ 55 w 108"/>
                <a:gd name="T13" fmla="*/ 48 h 156"/>
                <a:gd name="T14" fmla="*/ 57 w 108"/>
                <a:gd name="T15" fmla="*/ 50 h 156"/>
                <a:gd name="T16" fmla="*/ 68 w 108"/>
                <a:gd name="T17" fmla="*/ 71 h 156"/>
                <a:gd name="T18" fmla="*/ 78 w 108"/>
                <a:gd name="T19" fmla="*/ 74 h 156"/>
                <a:gd name="T20" fmla="*/ 87 w 108"/>
                <a:gd name="T21" fmla="*/ 95 h 156"/>
                <a:gd name="T22" fmla="*/ 91 w 108"/>
                <a:gd name="T23" fmla="*/ 102 h 156"/>
                <a:gd name="T24" fmla="*/ 108 w 108"/>
                <a:gd name="T25" fmla="*/ 105 h 156"/>
                <a:gd name="T26" fmla="*/ 107 w 108"/>
                <a:gd name="T27" fmla="*/ 117 h 156"/>
                <a:gd name="T28" fmla="*/ 100 w 108"/>
                <a:gd name="T29" fmla="*/ 123 h 156"/>
                <a:gd name="T30" fmla="*/ 105 w 108"/>
                <a:gd name="T31" fmla="*/ 132 h 156"/>
                <a:gd name="T32" fmla="*/ 92 w 108"/>
                <a:gd name="T33" fmla="*/ 141 h 156"/>
                <a:gd name="T34" fmla="*/ 73 w 108"/>
                <a:gd name="T35" fmla="*/ 141 h 156"/>
                <a:gd name="T36" fmla="*/ 48 w 108"/>
                <a:gd name="T37" fmla="*/ 147 h 156"/>
                <a:gd name="T38" fmla="*/ 42 w 108"/>
                <a:gd name="T39" fmla="*/ 143 h 156"/>
                <a:gd name="T40" fmla="*/ 31 w 108"/>
                <a:gd name="T41" fmla="*/ 151 h 156"/>
                <a:gd name="T42" fmla="*/ 18 w 108"/>
                <a:gd name="T43" fmla="*/ 150 h 156"/>
                <a:gd name="T44" fmla="*/ 8 w 108"/>
                <a:gd name="T45" fmla="*/ 156 h 156"/>
                <a:gd name="T46" fmla="*/ 0 w 108"/>
                <a:gd name="T47" fmla="*/ 153 h 156"/>
                <a:gd name="T48" fmla="*/ 22 w 108"/>
                <a:gd name="T49" fmla="*/ 133 h 156"/>
                <a:gd name="T50" fmla="*/ 35 w 108"/>
                <a:gd name="T51" fmla="*/ 130 h 156"/>
                <a:gd name="T52" fmla="*/ 12 w 108"/>
                <a:gd name="T53" fmla="*/ 127 h 156"/>
                <a:gd name="T54" fmla="*/ 8 w 108"/>
                <a:gd name="T55" fmla="*/ 119 h 156"/>
                <a:gd name="T56" fmla="*/ 24 w 108"/>
                <a:gd name="T57" fmla="*/ 113 h 156"/>
                <a:gd name="T58" fmla="*/ 17 w 108"/>
                <a:gd name="T59" fmla="*/ 104 h 156"/>
                <a:gd name="T60" fmla="*/ 20 w 108"/>
                <a:gd name="T61" fmla="*/ 92 h 156"/>
                <a:gd name="T62" fmla="*/ 40 w 108"/>
                <a:gd name="T63" fmla="*/ 93 h 156"/>
                <a:gd name="T64" fmla="*/ 43 w 108"/>
                <a:gd name="T65" fmla="*/ 83 h 156"/>
                <a:gd name="T66" fmla="*/ 34 w 108"/>
                <a:gd name="T67" fmla="*/ 72 h 156"/>
                <a:gd name="T68" fmla="*/ 33 w 108"/>
                <a:gd name="T69" fmla="*/ 72 h 156"/>
                <a:gd name="T70" fmla="*/ 17 w 108"/>
                <a:gd name="T71" fmla="*/ 68 h 156"/>
                <a:gd name="T72" fmla="*/ 13 w 108"/>
                <a:gd name="T73" fmla="*/ 64 h 156"/>
                <a:gd name="T74" fmla="*/ 18 w 108"/>
                <a:gd name="T75" fmla="*/ 55 h 156"/>
                <a:gd name="T76" fmla="*/ 14 w 108"/>
                <a:gd name="T77" fmla="*/ 50 h 156"/>
                <a:gd name="T78" fmla="*/ 6 w 108"/>
                <a:gd name="T79" fmla="*/ 59 h 156"/>
                <a:gd name="T80" fmla="*/ 6 w 108"/>
                <a:gd name="T81" fmla="*/ 41 h 156"/>
                <a:gd name="T82" fmla="*/ 0 w 108"/>
                <a:gd name="T83" fmla="*/ 33 h 156"/>
                <a:gd name="T84" fmla="*/ 5 w 108"/>
                <a:gd name="T85" fmla="*/ 15 h 156"/>
                <a:gd name="T86" fmla="*/ 17 w 108"/>
                <a:gd name="T87" fmla="*/ 0 h 156"/>
                <a:gd name="T88" fmla="*/ 27 w 108"/>
                <a:gd name="T89" fmla="*/ 1 h 156"/>
                <a:gd name="T90" fmla="*/ 43 w 108"/>
                <a:gd name="T9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56">
                  <a:moveTo>
                    <a:pt x="43" y="0"/>
                  </a:moveTo>
                  <a:lnTo>
                    <a:pt x="28" y="19"/>
                  </a:lnTo>
                  <a:lnTo>
                    <a:pt x="43" y="17"/>
                  </a:lnTo>
                  <a:lnTo>
                    <a:pt x="57" y="17"/>
                  </a:lnTo>
                  <a:lnTo>
                    <a:pt x="54" y="31"/>
                  </a:lnTo>
                  <a:lnTo>
                    <a:pt x="41" y="47"/>
                  </a:lnTo>
                  <a:lnTo>
                    <a:pt x="55" y="48"/>
                  </a:lnTo>
                  <a:lnTo>
                    <a:pt x="57" y="50"/>
                  </a:lnTo>
                  <a:lnTo>
                    <a:pt x="68" y="71"/>
                  </a:lnTo>
                  <a:lnTo>
                    <a:pt x="78" y="74"/>
                  </a:lnTo>
                  <a:lnTo>
                    <a:pt x="87" y="95"/>
                  </a:lnTo>
                  <a:lnTo>
                    <a:pt x="91" y="102"/>
                  </a:lnTo>
                  <a:lnTo>
                    <a:pt x="108" y="105"/>
                  </a:lnTo>
                  <a:lnTo>
                    <a:pt x="107" y="117"/>
                  </a:lnTo>
                  <a:lnTo>
                    <a:pt x="100" y="123"/>
                  </a:lnTo>
                  <a:lnTo>
                    <a:pt x="105" y="132"/>
                  </a:lnTo>
                  <a:lnTo>
                    <a:pt x="92" y="141"/>
                  </a:lnTo>
                  <a:lnTo>
                    <a:pt x="73" y="141"/>
                  </a:lnTo>
                  <a:lnTo>
                    <a:pt x="48" y="147"/>
                  </a:lnTo>
                  <a:lnTo>
                    <a:pt x="42" y="143"/>
                  </a:lnTo>
                  <a:lnTo>
                    <a:pt x="31" y="151"/>
                  </a:lnTo>
                  <a:lnTo>
                    <a:pt x="18" y="150"/>
                  </a:lnTo>
                  <a:lnTo>
                    <a:pt x="8" y="156"/>
                  </a:lnTo>
                  <a:lnTo>
                    <a:pt x="0" y="153"/>
                  </a:lnTo>
                  <a:lnTo>
                    <a:pt x="22" y="133"/>
                  </a:lnTo>
                  <a:lnTo>
                    <a:pt x="35" y="130"/>
                  </a:lnTo>
                  <a:lnTo>
                    <a:pt x="12" y="127"/>
                  </a:lnTo>
                  <a:lnTo>
                    <a:pt x="8" y="119"/>
                  </a:lnTo>
                  <a:lnTo>
                    <a:pt x="24" y="113"/>
                  </a:lnTo>
                  <a:lnTo>
                    <a:pt x="17" y="104"/>
                  </a:lnTo>
                  <a:lnTo>
                    <a:pt x="20" y="92"/>
                  </a:lnTo>
                  <a:lnTo>
                    <a:pt x="40" y="93"/>
                  </a:lnTo>
                  <a:lnTo>
                    <a:pt x="43" y="83"/>
                  </a:lnTo>
                  <a:lnTo>
                    <a:pt x="34" y="72"/>
                  </a:lnTo>
                  <a:lnTo>
                    <a:pt x="33" y="72"/>
                  </a:lnTo>
                  <a:lnTo>
                    <a:pt x="17" y="68"/>
                  </a:lnTo>
                  <a:lnTo>
                    <a:pt x="13" y="64"/>
                  </a:lnTo>
                  <a:lnTo>
                    <a:pt x="18" y="55"/>
                  </a:lnTo>
                  <a:lnTo>
                    <a:pt x="14" y="50"/>
                  </a:lnTo>
                  <a:lnTo>
                    <a:pt x="6" y="59"/>
                  </a:lnTo>
                  <a:lnTo>
                    <a:pt x="6" y="41"/>
                  </a:lnTo>
                  <a:lnTo>
                    <a:pt x="0" y="33"/>
                  </a:lnTo>
                  <a:lnTo>
                    <a:pt x="5" y="15"/>
                  </a:lnTo>
                  <a:lnTo>
                    <a:pt x="17" y="0"/>
                  </a:lnTo>
                  <a:lnTo>
                    <a:pt x="27" y="1"/>
                  </a:lnTo>
                  <a:lnTo>
                    <a:pt x="4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1" name="Freeform 89">
              <a:extLst>
                <a:ext uri="{FF2B5EF4-FFF2-40B4-BE49-F238E27FC236}">
                  <a16:creationId xmlns:a16="http://schemas.microsoft.com/office/drawing/2014/main" id="{F6952EE2-886B-5D0C-72E0-683BAE9F8AA3}"/>
                </a:ext>
              </a:extLst>
            </p:cNvPr>
            <p:cNvSpPr>
              <a:spLocks/>
            </p:cNvSpPr>
            <p:nvPr/>
          </p:nvSpPr>
          <p:spPr bwMode="auto">
            <a:xfrm>
              <a:off x="8702698" y="3097064"/>
              <a:ext cx="174587" cy="74595"/>
            </a:xfrm>
            <a:custGeom>
              <a:avLst/>
              <a:gdLst>
                <a:gd name="T0" fmla="*/ 73 w 110"/>
                <a:gd name="T1" fmla="*/ 17 h 47"/>
                <a:gd name="T2" fmla="*/ 87 w 110"/>
                <a:gd name="T3" fmla="*/ 20 h 47"/>
                <a:gd name="T4" fmla="*/ 94 w 110"/>
                <a:gd name="T5" fmla="*/ 28 h 47"/>
                <a:gd name="T6" fmla="*/ 104 w 110"/>
                <a:gd name="T7" fmla="*/ 32 h 47"/>
                <a:gd name="T8" fmla="*/ 101 w 110"/>
                <a:gd name="T9" fmla="*/ 35 h 47"/>
                <a:gd name="T10" fmla="*/ 110 w 110"/>
                <a:gd name="T11" fmla="*/ 45 h 47"/>
                <a:gd name="T12" fmla="*/ 109 w 110"/>
                <a:gd name="T13" fmla="*/ 47 h 47"/>
                <a:gd name="T14" fmla="*/ 100 w 110"/>
                <a:gd name="T15" fmla="*/ 46 h 47"/>
                <a:gd name="T16" fmla="*/ 88 w 110"/>
                <a:gd name="T17" fmla="*/ 40 h 47"/>
                <a:gd name="T18" fmla="*/ 84 w 110"/>
                <a:gd name="T19" fmla="*/ 44 h 47"/>
                <a:gd name="T20" fmla="*/ 64 w 110"/>
                <a:gd name="T21" fmla="*/ 47 h 47"/>
                <a:gd name="T22" fmla="*/ 47 w 110"/>
                <a:gd name="T23" fmla="*/ 37 h 47"/>
                <a:gd name="T24" fmla="*/ 31 w 110"/>
                <a:gd name="T25" fmla="*/ 38 h 47"/>
                <a:gd name="T26" fmla="*/ 32 w 110"/>
                <a:gd name="T27" fmla="*/ 30 h 47"/>
                <a:gd name="T28" fmla="*/ 26 w 110"/>
                <a:gd name="T29" fmla="*/ 18 h 47"/>
                <a:gd name="T30" fmla="*/ 16 w 110"/>
                <a:gd name="T31" fmla="*/ 11 h 47"/>
                <a:gd name="T32" fmla="*/ 7 w 110"/>
                <a:gd name="T33" fmla="*/ 9 h 47"/>
                <a:gd name="T34" fmla="*/ 0 w 110"/>
                <a:gd name="T35" fmla="*/ 3 h 47"/>
                <a:gd name="T36" fmla="*/ 2 w 110"/>
                <a:gd name="T37" fmla="*/ 0 h 47"/>
                <a:gd name="T38" fmla="*/ 15 w 110"/>
                <a:gd name="T39" fmla="*/ 3 h 47"/>
                <a:gd name="T40" fmla="*/ 38 w 110"/>
                <a:gd name="T41" fmla="*/ 6 h 47"/>
                <a:gd name="T42" fmla="*/ 60 w 110"/>
                <a:gd name="T43" fmla="*/ 16 h 47"/>
                <a:gd name="T44" fmla="*/ 64 w 110"/>
                <a:gd name="T45" fmla="*/ 20 h 47"/>
                <a:gd name="T46" fmla="*/ 73 w 110"/>
                <a:gd name="T47" fmla="*/ 17 h 47"/>
                <a:gd name="T48" fmla="*/ 73 w 110"/>
                <a:gd name="T4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47">
                  <a:moveTo>
                    <a:pt x="73" y="17"/>
                  </a:moveTo>
                  <a:lnTo>
                    <a:pt x="87" y="20"/>
                  </a:lnTo>
                  <a:lnTo>
                    <a:pt x="94" y="28"/>
                  </a:lnTo>
                  <a:lnTo>
                    <a:pt x="104" y="32"/>
                  </a:lnTo>
                  <a:lnTo>
                    <a:pt x="101" y="35"/>
                  </a:lnTo>
                  <a:lnTo>
                    <a:pt x="110" y="45"/>
                  </a:lnTo>
                  <a:lnTo>
                    <a:pt x="109" y="47"/>
                  </a:lnTo>
                  <a:lnTo>
                    <a:pt x="100" y="46"/>
                  </a:lnTo>
                  <a:lnTo>
                    <a:pt x="88" y="40"/>
                  </a:lnTo>
                  <a:lnTo>
                    <a:pt x="84" y="44"/>
                  </a:lnTo>
                  <a:lnTo>
                    <a:pt x="64" y="47"/>
                  </a:lnTo>
                  <a:lnTo>
                    <a:pt x="47" y="37"/>
                  </a:lnTo>
                  <a:lnTo>
                    <a:pt x="31" y="38"/>
                  </a:lnTo>
                  <a:lnTo>
                    <a:pt x="32" y="30"/>
                  </a:lnTo>
                  <a:lnTo>
                    <a:pt x="26" y="18"/>
                  </a:lnTo>
                  <a:lnTo>
                    <a:pt x="16" y="11"/>
                  </a:lnTo>
                  <a:lnTo>
                    <a:pt x="7" y="9"/>
                  </a:lnTo>
                  <a:lnTo>
                    <a:pt x="0" y="3"/>
                  </a:lnTo>
                  <a:lnTo>
                    <a:pt x="2" y="0"/>
                  </a:lnTo>
                  <a:lnTo>
                    <a:pt x="15" y="3"/>
                  </a:lnTo>
                  <a:lnTo>
                    <a:pt x="38" y="6"/>
                  </a:lnTo>
                  <a:lnTo>
                    <a:pt x="60" y="16"/>
                  </a:lnTo>
                  <a:lnTo>
                    <a:pt x="64" y="20"/>
                  </a:lnTo>
                  <a:lnTo>
                    <a:pt x="73" y="17"/>
                  </a:lnTo>
                  <a:lnTo>
                    <a:pt x="73"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2" name="Freeform 90">
              <a:extLst>
                <a:ext uri="{FF2B5EF4-FFF2-40B4-BE49-F238E27FC236}">
                  <a16:creationId xmlns:a16="http://schemas.microsoft.com/office/drawing/2014/main" id="{F2A27B46-03F5-87EE-33F8-C75196429F18}"/>
                </a:ext>
              </a:extLst>
            </p:cNvPr>
            <p:cNvSpPr>
              <a:spLocks/>
            </p:cNvSpPr>
            <p:nvPr/>
          </p:nvSpPr>
          <p:spPr bwMode="auto">
            <a:xfrm>
              <a:off x="7653588" y="4076329"/>
              <a:ext cx="115862" cy="192044"/>
            </a:xfrm>
            <a:custGeom>
              <a:avLst/>
              <a:gdLst>
                <a:gd name="T0" fmla="*/ 55 w 73"/>
                <a:gd name="T1" fmla="*/ 1 h 121"/>
                <a:gd name="T2" fmla="*/ 53 w 73"/>
                <a:gd name="T3" fmla="*/ 7 h 121"/>
                <a:gd name="T4" fmla="*/ 61 w 73"/>
                <a:gd name="T5" fmla="*/ 17 h 121"/>
                <a:gd name="T6" fmla="*/ 61 w 73"/>
                <a:gd name="T7" fmla="*/ 31 h 121"/>
                <a:gd name="T8" fmla="*/ 62 w 73"/>
                <a:gd name="T9" fmla="*/ 46 h 121"/>
                <a:gd name="T10" fmla="*/ 67 w 73"/>
                <a:gd name="T11" fmla="*/ 53 h 121"/>
                <a:gd name="T12" fmla="*/ 62 w 73"/>
                <a:gd name="T13" fmla="*/ 70 h 121"/>
                <a:gd name="T14" fmla="*/ 64 w 73"/>
                <a:gd name="T15" fmla="*/ 80 h 121"/>
                <a:gd name="T16" fmla="*/ 68 w 73"/>
                <a:gd name="T17" fmla="*/ 92 h 121"/>
                <a:gd name="T18" fmla="*/ 73 w 73"/>
                <a:gd name="T19" fmla="*/ 98 h 121"/>
                <a:gd name="T20" fmla="*/ 46 w 73"/>
                <a:gd name="T21" fmla="*/ 109 h 121"/>
                <a:gd name="T22" fmla="*/ 36 w 73"/>
                <a:gd name="T23" fmla="*/ 116 h 121"/>
                <a:gd name="T24" fmla="*/ 21 w 73"/>
                <a:gd name="T25" fmla="*/ 121 h 121"/>
                <a:gd name="T26" fmla="*/ 7 w 73"/>
                <a:gd name="T27" fmla="*/ 116 h 121"/>
                <a:gd name="T28" fmla="*/ 7 w 73"/>
                <a:gd name="T29" fmla="*/ 109 h 121"/>
                <a:gd name="T30" fmla="*/ 0 w 73"/>
                <a:gd name="T31" fmla="*/ 92 h 121"/>
                <a:gd name="T32" fmla="*/ 4 w 73"/>
                <a:gd name="T33" fmla="*/ 71 h 121"/>
                <a:gd name="T34" fmla="*/ 12 w 73"/>
                <a:gd name="T35" fmla="*/ 54 h 121"/>
                <a:gd name="T36" fmla="*/ 7 w 73"/>
                <a:gd name="T37" fmla="*/ 28 h 121"/>
                <a:gd name="T38" fmla="*/ 4 w 73"/>
                <a:gd name="T39" fmla="*/ 13 h 121"/>
                <a:gd name="T40" fmla="*/ 5 w 73"/>
                <a:gd name="T41" fmla="*/ 3 h 121"/>
                <a:gd name="T42" fmla="*/ 34 w 73"/>
                <a:gd name="T43" fmla="*/ 1 h 121"/>
                <a:gd name="T44" fmla="*/ 41 w 73"/>
                <a:gd name="T45" fmla="*/ 3 h 121"/>
                <a:gd name="T46" fmla="*/ 47 w 73"/>
                <a:gd name="T47" fmla="*/ 0 h 121"/>
                <a:gd name="T48" fmla="*/ 55 w 73"/>
                <a:gd name="T49" fmla="*/ 1 h 121"/>
                <a:gd name="T50" fmla="*/ 55 w 73"/>
                <a:gd name="T51"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21">
                  <a:moveTo>
                    <a:pt x="55" y="1"/>
                  </a:moveTo>
                  <a:lnTo>
                    <a:pt x="53" y="7"/>
                  </a:lnTo>
                  <a:lnTo>
                    <a:pt x="61" y="17"/>
                  </a:lnTo>
                  <a:lnTo>
                    <a:pt x="61" y="31"/>
                  </a:lnTo>
                  <a:lnTo>
                    <a:pt x="62" y="46"/>
                  </a:lnTo>
                  <a:lnTo>
                    <a:pt x="67" y="53"/>
                  </a:lnTo>
                  <a:lnTo>
                    <a:pt x="62" y="70"/>
                  </a:lnTo>
                  <a:lnTo>
                    <a:pt x="64" y="80"/>
                  </a:lnTo>
                  <a:lnTo>
                    <a:pt x="68" y="92"/>
                  </a:lnTo>
                  <a:lnTo>
                    <a:pt x="73" y="98"/>
                  </a:lnTo>
                  <a:lnTo>
                    <a:pt x="46" y="109"/>
                  </a:lnTo>
                  <a:lnTo>
                    <a:pt x="36" y="116"/>
                  </a:lnTo>
                  <a:lnTo>
                    <a:pt x="21" y="121"/>
                  </a:lnTo>
                  <a:lnTo>
                    <a:pt x="7" y="116"/>
                  </a:lnTo>
                  <a:lnTo>
                    <a:pt x="7" y="109"/>
                  </a:lnTo>
                  <a:lnTo>
                    <a:pt x="0" y="92"/>
                  </a:lnTo>
                  <a:lnTo>
                    <a:pt x="4" y="71"/>
                  </a:lnTo>
                  <a:lnTo>
                    <a:pt x="12" y="54"/>
                  </a:lnTo>
                  <a:lnTo>
                    <a:pt x="7" y="28"/>
                  </a:lnTo>
                  <a:lnTo>
                    <a:pt x="4" y="13"/>
                  </a:lnTo>
                  <a:lnTo>
                    <a:pt x="5" y="3"/>
                  </a:lnTo>
                  <a:lnTo>
                    <a:pt x="34" y="1"/>
                  </a:lnTo>
                  <a:lnTo>
                    <a:pt x="41" y="3"/>
                  </a:lnTo>
                  <a:lnTo>
                    <a:pt x="47" y="0"/>
                  </a:lnTo>
                  <a:lnTo>
                    <a:pt x="55" y="1"/>
                  </a:lnTo>
                  <a:lnTo>
                    <a:pt x="55"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3" name="Freeform 91">
              <a:extLst>
                <a:ext uri="{FF2B5EF4-FFF2-40B4-BE49-F238E27FC236}">
                  <a16:creationId xmlns:a16="http://schemas.microsoft.com/office/drawing/2014/main" id="{34F9EEDA-E790-DB2B-0157-8682886EF8E4}"/>
                </a:ext>
              </a:extLst>
            </p:cNvPr>
            <p:cNvSpPr>
              <a:spLocks/>
            </p:cNvSpPr>
            <p:nvPr/>
          </p:nvSpPr>
          <p:spPr bwMode="auto">
            <a:xfrm>
              <a:off x="7339332" y="4031889"/>
              <a:ext cx="192045" cy="158714"/>
            </a:xfrm>
            <a:custGeom>
              <a:avLst/>
              <a:gdLst>
                <a:gd name="T0" fmla="*/ 61 w 121"/>
                <a:gd name="T1" fmla="*/ 9 h 100"/>
                <a:gd name="T2" fmla="*/ 68 w 121"/>
                <a:gd name="T3" fmla="*/ 7 h 100"/>
                <a:gd name="T4" fmla="*/ 76 w 121"/>
                <a:gd name="T5" fmla="*/ 12 h 100"/>
                <a:gd name="T6" fmla="*/ 87 w 121"/>
                <a:gd name="T7" fmla="*/ 10 h 100"/>
                <a:gd name="T8" fmla="*/ 97 w 121"/>
                <a:gd name="T9" fmla="*/ 4 h 100"/>
                <a:gd name="T10" fmla="*/ 104 w 121"/>
                <a:gd name="T11" fmla="*/ 9 h 100"/>
                <a:gd name="T12" fmla="*/ 112 w 121"/>
                <a:gd name="T13" fmla="*/ 22 h 100"/>
                <a:gd name="T14" fmla="*/ 108 w 121"/>
                <a:gd name="T15" fmla="*/ 34 h 100"/>
                <a:gd name="T16" fmla="*/ 114 w 121"/>
                <a:gd name="T17" fmla="*/ 34 h 100"/>
                <a:gd name="T18" fmla="*/ 118 w 121"/>
                <a:gd name="T19" fmla="*/ 45 h 100"/>
                <a:gd name="T20" fmla="*/ 114 w 121"/>
                <a:gd name="T21" fmla="*/ 53 h 100"/>
                <a:gd name="T22" fmla="*/ 121 w 121"/>
                <a:gd name="T23" fmla="*/ 76 h 100"/>
                <a:gd name="T24" fmla="*/ 114 w 121"/>
                <a:gd name="T25" fmla="*/ 81 h 100"/>
                <a:gd name="T26" fmla="*/ 114 w 121"/>
                <a:gd name="T27" fmla="*/ 93 h 100"/>
                <a:gd name="T28" fmla="*/ 106 w 121"/>
                <a:gd name="T29" fmla="*/ 92 h 100"/>
                <a:gd name="T30" fmla="*/ 98 w 121"/>
                <a:gd name="T31" fmla="*/ 100 h 100"/>
                <a:gd name="T32" fmla="*/ 96 w 121"/>
                <a:gd name="T33" fmla="*/ 88 h 100"/>
                <a:gd name="T34" fmla="*/ 85 w 121"/>
                <a:gd name="T35" fmla="*/ 79 h 100"/>
                <a:gd name="T36" fmla="*/ 77 w 121"/>
                <a:gd name="T37" fmla="*/ 80 h 100"/>
                <a:gd name="T38" fmla="*/ 74 w 121"/>
                <a:gd name="T39" fmla="*/ 68 h 100"/>
                <a:gd name="T40" fmla="*/ 71 w 121"/>
                <a:gd name="T41" fmla="*/ 54 h 100"/>
                <a:gd name="T42" fmla="*/ 53 w 121"/>
                <a:gd name="T43" fmla="*/ 48 h 100"/>
                <a:gd name="T44" fmla="*/ 45 w 121"/>
                <a:gd name="T45" fmla="*/ 52 h 100"/>
                <a:gd name="T46" fmla="*/ 40 w 121"/>
                <a:gd name="T47" fmla="*/ 61 h 100"/>
                <a:gd name="T48" fmla="*/ 23 w 121"/>
                <a:gd name="T49" fmla="*/ 59 h 100"/>
                <a:gd name="T50" fmla="*/ 13 w 121"/>
                <a:gd name="T51" fmla="*/ 48 h 100"/>
                <a:gd name="T52" fmla="*/ 7 w 121"/>
                <a:gd name="T53" fmla="*/ 37 h 100"/>
                <a:gd name="T54" fmla="*/ 0 w 121"/>
                <a:gd name="T55" fmla="*/ 29 h 100"/>
                <a:gd name="T56" fmla="*/ 12 w 121"/>
                <a:gd name="T57" fmla="*/ 20 h 100"/>
                <a:gd name="T58" fmla="*/ 20 w 121"/>
                <a:gd name="T59" fmla="*/ 17 h 100"/>
                <a:gd name="T60" fmla="*/ 22 w 121"/>
                <a:gd name="T61" fmla="*/ 8 h 100"/>
                <a:gd name="T62" fmla="*/ 24 w 121"/>
                <a:gd name="T63" fmla="*/ 0 h 100"/>
                <a:gd name="T64" fmla="*/ 44 w 121"/>
                <a:gd name="T65" fmla="*/ 4 h 100"/>
                <a:gd name="T66" fmla="*/ 48 w 121"/>
                <a:gd name="T67" fmla="*/ 2 h 100"/>
                <a:gd name="T68" fmla="*/ 60 w 121"/>
                <a:gd name="T69"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100">
                  <a:moveTo>
                    <a:pt x="60" y="2"/>
                  </a:moveTo>
                  <a:lnTo>
                    <a:pt x="61" y="9"/>
                  </a:lnTo>
                  <a:lnTo>
                    <a:pt x="64" y="9"/>
                  </a:lnTo>
                  <a:lnTo>
                    <a:pt x="68" y="7"/>
                  </a:lnTo>
                  <a:lnTo>
                    <a:pt x="71" y="7"/>
                  </a:lnTo>
                  <a:lnTo>
                    <a:pt x="76" y="12"/>
                  </a:lnTo>
                  <a:lnTo>
                    <a:pt x="82" y="14"/>
                  </a:lnTo>
                  <a:lnTo>
                    <a:pt x="87" y="10"/>
                  </a:lnTo>
                  <a:lnTo>
                    <a:pt x="93" y="7"/>
                  </a:lnTo>
                  <a:lnTo>
                    <a:pt x="97" y="4"/>
                  </a:lnTo>
                  <a:lnTo>
                    <a:pt x="100" y="5"/>
                  </a:lnTo>
                  <a:lnTo>
                    <a:pt x="104" y="9"/>
                  </a:lnTo>
                  <a:lnTo>
                    <a:pt x="105" y="14"/>
                  </a:lnTo>
                  <a:lnTo>
                    <a:pt x="112" y="22"/>
                  </a:lnTo>
                  <a:lnTo>
                    <a:pt x="109" y="27"/>
                  </a:lnTo>
                  <a:lnTo>
                    <a:pt x="108" y="34"/>
                  </a:lnTo>
                  <a:lnTo>
                    <a:pt x="112" y="31"/>
                  </a:lnTo>
                  <a:lnTo>
                    <a:pt x="114" y="34"/>
                  </a:lnTo>
                  <a:lnTo>
                    <a:pt x="113" y="40"/>
                  </a:lnTo>
                  <a:lnTo>
                    <a:pt x="118" y="45"/>
                  </a:lnTo>
                  <a:lnTo>
                    <a:pt x="115" y="46"/>
                  </a:lnTo>
                  <a:lnTo>
                    <a:pt x="114" y="53"/>
                  </a:lnTo>
                  <a:lnTo>
                    <a:pt x="117" y="60"/>
                  </a:lnTo>
                  <a:lnTo>
                    <a:pt x="121" y="76"/>
                  </a:lnTo>
                  <a:lnTo>
                    <a:pt x="115" y="78"/>
                  </a:lnTo>
                  <a:lnTo>
                    <a:pt x="114" y="81"/>
                  </a:lnTo>
                  <a:lnTo>
                    <a:pt x="115" y="85"/>
                  </a:lnTo>
                  <a:lnTo>
                    <a:pt x="114" y="93"/>
                  </a:lnTo>
                  <a:lnTo>
                    <a:pt x="111" y="93"/>
                  </a:lnTo>
                  <a:lnTo>
                    <a:pt x="106" y="92"/>
                  </a:lnTo>
                  <a:lnTo>
                    <a:pt x="103" y="100"/>
                  </a:lnTo>
                  <a:lnTo>
                    <a:pt x="98" y="100"/>
                  </a:lnTo>
                  <a:lnTo>
                    <a:pt x="95" y="96"/>
                  </a:lnTo>
                  <a:lnTo>
                    <a:pt x="96" y="88"/>
                  </a:lnTo>
                  <a:lnTo>
                    <a:pt x="89" y="77"/>
                  </a:lnTo>
                  <a:lnTo>
                    <a:pt x="85" y="79"/>
                  </a:lnTo>
                  <a:lnTo>
                    <a:pt x="81" y="80"/>
                  </a:lnTo>
                  <a:lnTo>
                    <a:pt x="77" y="80"/>
                  </a:lnTo>
                  <a:lnTo>
                    <a:pt x="77" y="74"/>
                  </a:lnTo>
                  <a:lnTo>
                    <a:pt x="74" y="68"/>
                  </a:lnTo>
                  <a:lnTo>
                    <a:pt x="75" y="62"/>
                  </a:lnTo>
                  <a:lnTo>
                    <a:pt x="71" y="54"/>
                  </a:lnTo>
                  <a:lnTo>
                    <a:pt x="66" y="48"/>
                  </a:lnTo>
                  <a:lnTo>
                    <a:pt x="53" y="48"/>
                  </a:lnTo>
                  <a:lnTo>
                    <a:pt x="49" y="51"/>
                  </a:lnTo>
                  <a:lnTo>
                    <a:pt x="45" y="52"/>
                  </a:lnTo>
                  <a:lnTo>
                    <a:pt x="42" y="56"/>
                  </a:lnTo>
                  <a:lnTo>
                    <a:pt x="40" y="61"/>
                  </a:lnTo>
                  <a:lnTo>
                    <a:pt x="31" y="70"/>
                  </a:lnTo>
                  <a:lnTo>
                    <a:pt x="23" y="59"/>
                  </a:lnTo>
                  <a:lnTo>
                    <a:pt x="17" y="51"/>
                  </a:lnTo>
                  <a:lnTo>
                    <a:pt x="13" y="48"/>
                  </a:lnTo>
                  <a:lnTo>
                    <a:pt x="8" y="45"/>
                  </a:lnTo>
                  <a:lnTo>
                    <a:pt x="7" y="37"/>
                  </a:lnTo>
                  <a:lnTo>
                    <a:pt x="5" y="32"/>
                  </a:lnTo>
                  <a:lnTo>
                    <a:pt x="0" y="29"/>
                  </a:lnTo>
                  <a:lnTo>
                    <a:pt x="7" y="20"/>
                  </a:lnTo>
                  <a:lnTo>
                    <a:pt x="12" y="20"/>
                  </a:lnTo>
                  <a:lnTo>
                    <a:pt x="17" y="17"/>
                  </a:lnTo>
                  <a:lnTo>
                    <a:pt x="20" y="17"/>
                  </a:lnTo>
                  <a:lnTo>
                    <a:pt x="23" y="14"/>
                  </a:lnTo>
                  <a:lnTo>
                    <a:pt x="22" y="8"/>
                  </a:lnTo>
                  <a:lnTo>
                    <a:pt x="23" y="6"/>
                  </a:lnTo>
                  <a:lnTo>
                    <a:pt x="24" y="0"/>
                  </a:lnTo>
                  <a:lnTo>
                    <a:pt x="32" y="0"/>
                  </a:lnTo>
                  <a:lnTo>
                    <a:pt x="44" y="4"/>
                  </a:lnTo>
                  <a:lnTo>
                    <a:pt x="48" y="4"/>
                  </a:lnTo>
                  <a:lnTo>
                    <a:pt x="48" y="2"/>
                  </a:lnTo>
                  <a:lnTo>
                    <a:pt x="58" y="3"/>
                  </a:lnTo>
                  <a:lnTo>
                    <a:pt x="60" y="2"/>
                  </a:lnTo>
                  <a:lnTo>
                    <a:pt x="60"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4" name="Freeform 92">
              <a:extLst>
                <a:ext uri="{FF2B5EF4-FFF2-40B4-BE49-F238E27FC236}">
                  <a16:creationId xmlns:a16="http://schemas.microsoft.com/office/drawing/2014/main" id="{1FBFF294-BB33-B98D-27B2-634545BB99A2}"/>
                </a:ext>
              </a:extLst>
            </p:cNvPr>
            <p:cNvSpPr>
              <a:spLocks/>
            </p:cNvSpPr>
            <p:nvPr/>
          </p:nvSpPr>
          <p:spPr bwMode="auto">
            <a:xfrm>
              <a:off x="7293304" y="3992211"/>
              <a:ext cx="80944" cy="22220"/>
            </a:xfrm>
            <a:custGeom>
              <a:avLst/>
              <a:gdLst>
                <a:gd name="T0" fmla="*/ 0 w 51"/>
                <a:gd name="T1" fmla="*/ 14 h 14"/>
                <a:gd name="T2" fmla="*/ 3 w 51"/>
                <a:gd name="T3" fmla="*/ 5 h 14"/>
                <a:gd name="T4" fmla="*/ 21 w 51"/>
                <a:gd name="T5" fmla="*/ 5 h 14"/>
                <a:gd name="T6" fmla="*/ 25 w 51"/>
                <a:gd name="T7" fmla="*/ 0 h 14"/>
                <a:gd name="T8" fmla="*/ 30 w 51"/>
                <a:gd name="T9" fmla="*/ 0 h 14"/>
                <a:gd name="T10" fmla="*/ 37 w 51"/>
                <a:gd name="T11" fmla="*/ 5 h 14"/>
                <a:gd name="T12" fmla="*/ 42 w 51"/>
                <a:gd name="T13" fmla="*/ 5 h 14"/>
                <a:gd name="T14" fmla="*/ 48 w 51"/>
                <a:gd name="T15" fmla="*/ 2 h 14"/>
                <a:gd name="T16" fmla="*/ 51 w 51"/>
                <a:gd name="T17" fmla="*/ 7 h 14"/>
                <a:gd name="T18" fmla="*/ 43 w 51"/>
                <a:gd name="T19" fmla="*/ 11 h 14"/>
                <a:gd name="T20" fmla="*/ 36 w 51"/>
                <a:gd name="T21" fmla="*/ 11 h 14"/>
                <a:gd name="T22" fmla="*/ 29 w 51"/>
                <a:gd name="T23" fmla="*/ 7 h 14"/>
                <a:gd name="T24" fmla="*/ 23 w 51"/>
                <a:gd name="T25" fmla="*/ 11 h 14"/>
                <a:gd name="T26" fmla="*/ 20 w 51"/>
                <a:gd name="T27" fmla="*/ 11 h 14"/>
                <a:gd name="T28" fmla="*/ 16 w 51"/>
                <a:gd name="T29" fmla="*/ 14 h 14"/>
                <a:gd name="T30" fmla="*/ 0 w 51"/>
                <a:gd name="T31" fmla="*/ 14 h 14"/>
                <a:gd name="T32" fmla="*/ 0 w 51"/>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14">
                  <a:moveTo>
                    <a:pt x="0" y="14"/>
                  </a:moveTo>
                  <a:lnTo>
                    <a:pt x="3" y="5"/>
                  </a:lnTo>
                  <a:lnTo>
                    <a:pt x="21" y="5"/>
                  </a:lnTo>
                  <a:lnTo>
                    <a:pt x="25" y="0"/>
                  </a:lnTo>
                  <a:lnTo>
                    <a:pt x="30" y="0"/>
                  </a:lnTo>
                  <a:lnTo>
                    <a:pt x="37" y="5"/>
                  </a:lnTo>
                  <a:lnTo>
                    <a:pt x="42" y="5"/>
                  </a:lnTo>
                  <a:lnTo>
                    <a:pt x="48" y="2"/>
                  </a:lnTo>
                  <a:lnTo>
                    <a:pt x="51" y="7"/>
                  </a:lnTo>
                  <a:lnTo>
                    <a:pt x="43" y="11"/>
                  </a:lnTo>
                  <a:lnTo>
                    <a:pt x="36" y="11"/>
                  </a:lnTo>
                  <a:lnTo>
                    <a:pt x="29" y="7"/>
                  </a:lnTo>
                  <a:lnTo>
                    <a:pt x="23" y="11"/>
                  </a:lnTo>
                  <a:lnTo>
                    <a:pt x="20" y="11"/>
                  </a:lnTo>
                  <a:lnTo>
                    <a:pt x="16" y="14"/>
                  </a:lnTo>
                  <a:lnTo>
                    <a:pt x="0" y="14"/>
                  </a:lnTo>
                  <a:lnTo>
                    <a:pt x="0"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5" name="Freeform 93">
              <a:extLst>
                <a:ext uri="{FF2B5EF4-FFF2-40B4-BE49-F238E27FC236}">
                  <a16:creationId xmlns:a16="http://schemas.microsoft.com/office/drawing/2014/main" id="{D7241DC2-C37C-1B52-A4C6-A2AF5E6FA747}"/>
                </a:ext>
              </a:extLst>
            </p:cNvPr>
            <p:cNvSpPr>
              <a:spLocks/>
            </p:cNvSpPr>
            <p:nvPr/>
          </p:nvSpPr>
          <p:spPr bwMode="auto">
            <a:xfrm>
              <a:off x="7298065" y="4030302"/>
              <a:ext cx="79358" cy="47614"/>
            </a:xfrm>
            <a:custGeom>
              <a:avLst/>
              <a:gdLst>
                <a:gd name="T0" fmla="*/ 50 w 50"/>
                <a:gd name="T1" fmla="*/ 1 h 30"/>
                <a:gd name="T2" fmla="*/ 49 w 50"/>
                <a:gd name="T3" fmla="*/ 7 h 30"/>
                <a:gd name="T4" fmla="*/ 48 w 50"/>
                <a:gd name="T5" fmla="*/ 9 h 30"/>
                <a:gd name="T6" fmla="*/ 49 w 50"/>
                <a:gd name="T7" fmla="*/ 15 h 30"/>
                <a:gd name="T8" fmla="*/ 46 w 50"/>
                <a:gd name="T9" fmla="*/ 18 h 30"/>
                <a:gd name="T10" fmla="*/ 43 w 50"/>
                <a:gd name="T11" fmla="*/ 18 h 30"/>
                <a:gd name="T12" fmla="*/ 38 w 50"/>
                <a:gd name="T13" fmla="*/ 21 h 30"/>
                <a:gd name="T14" fmla="*/ 33 w 50"/>
                <a:gd name="T15" fmla="*/ 21 h 30"/>
                <a:gd name="T16" fmla="*/ 26 w 50"/>
                <a:gd name="T17" fmla="*/ 30 h 30"/>
                <a:gd name="T18" fmla="*/ 17 w 50"/>
                <a:gd name="T19" fmla="*/ 22 h 30"/>
                <a:gd name="T20" fmla="*/ 10 w 50"/>
                <a:gd name="T21" fmla="*/ 21 h 30"/>
                <a:gd name="T22" fmla="*/ 6 w 50"/>
                <a:gd name="T23" fmla="*/ 15 h 30"/>
                <a:gd name="T24" fmla="*/ 6 w 50"/>
                <a:gd name="T25" fmla="*/ 12 h 30"/>
                <a:gd name="T26" fmla="*/ 1 w 50"/>
                <a:gd name="T27" fmla="*/ 9 h 30"/>
                <a:gd name="T28" fmla="*/ 0 w 50"/>
                <a:gd name="T29" fmla="*/ 4 h 30"/>
                <a:gd name="T30" fmla="*/ 9 w 50"/>
                <a:gd name="T31" fmla="*/ 1 h 30"/>
                <a:gd name="T32" fmla="*/ 14 w 50"/>
                <a:gd name="T33" fmla="*/ 2 h 30"/>
                <a:gd name="T34" fmla="*/ 19 w 50"/>
                <a:gd name="T35" fmla="*/ 0 h 30"/>
                <a:gd name="T36" fmla="*/ 50 w 50"/>
                <a:gd name="T37" fmla="*/ 1 h 30"/>
                <a:gd name="T38" fmla="*/ 50 w 50"/>
                <a:gd name="T3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0">
                  <a:moveTo>
                    <a:pt x="50" y="1"/>
                  </a:moveTo>
                  <a:lnTo>
                    <a:pt x="49" y="7"/>
                  </a:lnTo>
                  <a:lnTo>
                    <a:pt x="48" y="9"/>
                  </a:lnTo>
                  <a:lnTo>
                    <a:pt x="49" y="15"/>
                  </a:lnTo>
                  <a:lnTo>
                    <a:pt x="46" y="18"/>
                  </a:lnTo>
                  <a:lnTo>
                    <a:pt x="43" y="18"/>
                  </a:lnTo>
                  <a:lnTo>
                    <a:pt x="38" y="21"/>
                  </a:lnTo>
                  <a:lnTo>
                    <a:pt x="33" y="21"/>
                  </a:lnTo>
                  <a:lnTo>
                    <a:pt x="26" y="30"/>
                  </a:lnTo>
                  <a:lnTo>
                    <a:pt x="17" y="22"/>
                  </a:lnTo>
                  <a:lnTo>
                    <a:pt x="10" y="21"/>
                  </a:lnTo>
                  <a:lnTo>
                    <a:pt x="6" y="15"/>
                  </a:lnTo>
                  <a:lnTo>
                    <a:pt x="6" y="12"/>
                  </a:lnTo>
                  <a:lnTo>
                    <a:pt x="1" y="9"/>
                  </a:lnTo>
                  <a:lnTo>
                    <a:pt x="0" y="4"/>
                  </a:lnTo>
                  <a:lnTo>
                    <a:pt x="9" y="1"/>
                  </a:lnTo>
                  <a:lnTo>
                    <a:pt x="14" y="2"/>
                  </a:lnTo>
                  <a:lnTo>
                    <a:pt x="19" y="0"/>
                  </a:lnTo>
                  <a:lnTo>
                    <a:pt x="50" y="1"/>
                  </a:lnTo>
                  <a:lnTo>
                    <a:pt x="50"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6" name="Freeform 94">
              <a:extLst>
                <a:ext uri="{FF2B5EF4-FFF2-40B4-BE49-F238E27FC236}">
                  <a16:creationId xmlns:a16="http://schemas.microsoft.com/office/drawing/2014/main" id="{BBA668FC-3E3A-0EC6-805A-4A3A73230D02}"/>
                </a:ext>
              </a:extLst>
            </p:cNvPr>
            <p:cNvSpPr>
              <a:spLocks/>
            </p:cNvSpPr>
            <p:nvPr/>
          </p:nvSpPr>
          <p:spPr bwMode="auto">
            <a:xfrm>
              <a:off x="7986891" y="4342968"/>
              <a:ext cx="53963" cy="38091"/>
            </a:xfrm>
            <a:custGeom>
              <a:avLst/>
              <a:gdLst>
                <a:gd name="T0" fmla="*/ 34 w 34"/>
                <a:gd name="T1" fmla="*/ 0 h 24"/>
                <a:gd name="T2" fmla="*/ 34 w 34"/>
                <a:gd name="T3" fmla="*/ 23 h 24"/>
                <a:gd name="T4" fmla="*/ 9 w 34"/>
                <a:gd name="T5" fmla="*/ 23 h 24"/>
                <a:gd name="T6" fmla="*/ 4 w 34"/>
                <a:gd name="T7" fmla="*/ 24 h 24"/>
                <a:gd name="T8" fmla="*/ 0 w 34"/>
                <a:gd name="T9" fmla="*/ 21 h 24"/>
                <a:gd name="T10" fmla="*/ 6 w 34"/>
                <a:gd name="T11" fmla="*/ 0 h 24"/>
                <a:gd name="T12" fmla="*/ 34 w 34"/>
                <a:gd name="T13" fmla="*/ 0 h 24"/>
                <a:gd name="T14" fmla="*/ 34 w 3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4">
                  <a:moveTo>
                    <a:pt x="34" y="0"/>
                  </a:moveTo>
                  <a:lnTo>
                    <a:pt x="34" y="23"/>
                  </a:lnTo>
                  <a:lnTo>
                    <a:pt x="9" y="23"/>
                  </a:lnTo>
                  <a:lnTo>
                    <a:pt x="4" y="24"/>
                  </a:lnTo>
                  <a:lnTo>
                    <a:pt x="0" y="21"/>
                  </a:lnTo>
                  <a:lnTo>
                    <a:pt x="6" y="0"/>
                  </a:lnTo>
                  <a:lnTo>
                    <a:pt x="34" y="0"/>
                  </a:lnTo>
                  <a:lnTo>
                    <a:pt x="3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7" name="Freeform 95">
              <a:extLst>
                <a:ext uri="{FF2B5EF4-FFF2-40B4-BE49-F238E27FC236}">
                  <a16:creationId xmlns:a16="http://schemas.microsoft.com/office/drawing/2014/main" id="{EAAB9837-53A4-5776-F54C-D8DF443DCFF3}"/>
                </a:ext>
              </a:extLst>
            </p:cNvPr>
            <p:cNvSpPr>
              <a:spLocks/>
            </p:cNvSpPr>
            <p:nvPr/>
          </p:nvSpPr>
          <p:spPr bwMode="auto">
            <a:xfrm>
              <a:off x="8329716" y="3333548"/>
              <a:ext cx="69835" cy="22220"/>
            </a:xfrm>
            <a:custGeom>
              <a:avLst/>
              <a:gdLst>
                <a:gd name="T0" fmla="*/ 3 w 44"/>
                <a:gd name="T1" fmla="*/ 0 h 14"/>
                <a:gd name="T2" fmla="*/ 12 w 44"/>
                <a:gd name="T3" fmla="*/ 6 h 14"/>
                <a:gd name="T4" fmla="*/ 24 w 44"/>
                <a:gd name="T5" fmla="*/ 6 h 14"/>
                <a:gd name="T6" fmla="*/ 36 w 44"/>
                <a:gd name="T7" fmla="*/ 6 h 14"/>
                <a:gd name="T8" fmla="*/ 36 w 44"/>
                <a:gd name="T9" fmla="*/ 10 h 14"/>
                <a:gd name="T10" fmla="*/ 44 w 44"/>
                <a:gd name="T11" fmla="*/ 8 h 14"/>
                <a:gd name="T12" fmla="*/ 43 w 44"/>
                <a:gd name="T13" fmla="*/ 13 h 14"/>
                <a:gd name="T14" fmla="*/ 20 w 44"/>
                <a:gd name="T15" fmla="*/ 14 h 14"/>
                <a:gd name="T16" fmla="*/ 20 w 44"/>
                <a:gd name="T17" fmla="*/ 11 h 14"/>
                <a:gd name="T18" fmla="*/ 0 w 44"/>
                <a:gd name="T19" fmla="*/ 8 h 14"/>
                <a:gd name="T20" fmla="*/ 3 w 4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4">
                  <a:moveTo>
                    <a:pt x="3" y="0"/>
                  </a:moveTo>
                  <a:lnTo>
                    <a:pt x="12" y="6"/>
                  </a:lnTo>
                  <a:lnTo>
                    <a:pt x="24" y="6"/>
                  </a:lnTo>
                  <a:lnTo>
                    <a:pt x="36" y="6"/>
                  </a:lnTo>
                  <a:lnTo>
                    <a:pt x="36" y="10"/>
                  </a:lnTo>
                  <a:lnTo>
                    <a:pt x="44" y="8"/>
                  </a:lnTo>
                  <a:lnTo>
                    <a:pt x="43" y="13"/>
                  </a:lnTo>
                  <a:lnTo>
                    <a:pt x="20" y="14"/>
                  </a:lnTo>
                  <a:lnTo>
                    <a:pt x="20" y="11"/>
                  </a:lnTo>
                  <a:lnTo>
                    <a:pt x="0" y="8"/>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8" name="Freeform 96">
              <a:extLst>
                <a:ext uri="{FF2B5EF4-FFF2-40B4-BE49-F238E27FC236}">
                  <a16:creationId xmlns:a16="http://schemas.microsoft.com/office/drawing/2014/main" id="{A1669F9F-BA49-2027-C09E-A793E7C7A889}"/>
                </a:ext>
              </a:extLst>
            </p:cNvPr>
            <p:cNvSpPr>
              <a:spLocks/>
            </p:cNvSpPr>
            <p:nvPr/>
          </p:nvSpPr>
          <p:spPr bwMode="auto">
            <a:xfrm>
              <a:off x="8234487" y="3149439"/>
              <a:ext cx="153954" cy="161888"/>
            </a:xfrm>
            <a:custGeom>
              <a:avLst/>
              <a:gdLst>
                <a:gd name="T0" fmla="*/ 90 w 97"/>
                <a:gd name="T1" fmla="*/ 19 h 102"/>
                <a:gd name="T2" fmla="*/ 80 w 97"/>
                <a:gd name="T3" fmla="*/ 19 h 102"/>
                <a:gd name="T4" fmla="*/ 72 w 97"/>
                <a:gd name="T5" fmla="*/ 16 h 102"/>
                <a:gd name="T6" fmla="*/ 54 w 97"/>
                <a:gd name="T7" fmla="*/ 22 h 102"/>
                <a:gd name="T8" fmla="*/ 66 w 97"/>
                <a:gd name="T9" fmla="*/ 32 h 102"/>
                <a:gd name="T10" fmla="*/ 58 w 97"/>
                <a:gd name="T11" fmla="*/ 36 h 102"/>
                <a:gd name="T12" fmla="*/ 50 w 97"/>
                <a:gd name="T13" fmla="*/ 36 h 102"/>
                <a:gd name="T14" fmla="*/ 40 w 97"/>
                <a:gd name="T15" fmla="*/ 25 h 102"/>
                <a:gd name="T16" fmla="*/ 38 w 97"/>
                <a:gd name="T17" fmla="*/ 30 h 102"/>
                <a:gd name="T18" fmla="*/ 43 w 97"/>
                <a:gd name="T19" fmla="*/ 41 h 102"/>
                <a:gd name="T20" fmla="*/ 52 w 97"/>
                <a:gd name="T21" fmla="*/ 50 h 102"/>
                <a:gd name="T22" fmla="*/ 46 w 97"/>
                <a:gd name="T23" fmla="*/ 54 h 102"/>
                <a:gd name="T24" fmla="*/ 55 w 97"/>
                <a:gd name="T25" fmla="*/ 62 h 102"/>
                <a:gd name="T26" fmla="*/ 63 w 97"/>
                <a:gd name="T27" fmla="*/ 68 h 102"/>
                <a:gd name="T28" fmla="*/ 65 w 97"/>
                <a:gd name="T29" fmla="*/ 79 h 102"/>
                <a:gd name="T30" fmla="*/ 50 w 97"/>
                <a:gd name="T31" fmla="*/ 74 h 102"/>
                <a:gd name="T32" fmla="*/ 55 w 97"/>
                <a:gd name="T33" fmla="*/ 84 h 102"/>
                <a:gd name="T34" fmla="*/ 46 w 97"/>
                <a:gd name="T35" fmla="*/ 85 h 102"/>
                <a:gd name="T36" fmla="*/ 53 w 97"/>
                <a:gd name="T37" fmla="*/ 102 h 102"/>
                <a:gd name="T38" fmla="*/ 43 w 97"/>
                <a:gd name="T39" fmla="*/ 102 h 102"/>
                <a:gd name="T40" fmla="*/ 29 w 97"/>
                <a:gd name="T41" fmla="*/ 94 h 102"/>
                <a:gd name="T42" fmla="*/ 22 w 97"/>
                <a:gd name="T43" fmla="*/ 79 h 102"/>
                <a:gd name="T44" fmla="*/ 17 w 97"/>
                <a:gd name="T45" fmla="*/ 67 h 102"/>
                <a:gd name="T46" fmla="*/ 11 w 97"/>
                <a:gd name="T47" fmla="*/ 58 h 102"/>
                <a:gd name="T48" fmla="*/ 2 w 97"/>
                <a:gd name="T49" fmla="*/ 47 h 102"/>
                <a:gd name="T50" fmla="*/ 0 w 97"/>
                <a:gd name="T51" fmla="*/ 42 h 102"/>
                <a:gd name="T52" fmla="*/ 7 w 97"/>
                <a:gd name="T53" fmla="*/ 33 h 102"/>
                <a:gd name="T54" fmla="*/ 7 w 97"/>
                <a:gd name="T55" fmla="*/ 26 h 102"/>
                <a:gd name="T56" fmla="*/ 12 w 97"/>
                <a:gd name="T57" fmla="*/ 24 h 102"/>
                <a:gd name="T58" fmla="*/ 12 w 97"/>
                <a:gd name="T59" fmla="*/ 19 h 102"/>
                <a:gd name="T60" fmla="*/ 22 w 97"/>
                <a:gd name="T61" fmla="*/ 17 h 102"/>
                <a:gd name="T62" fmla="*/ 28 w 97"/>
                <a:gd name="T63" fmla="*/ 13 h 102"/>
                <a:gd name="T64" fmla="*/ 36 w 97"/>
                <a:gd name="T65" fmla="*/ 13 h 102"/>
                <a:gd name="T66" fmla="*/ 38 w 97"/>
                <a:gd name="T67" fmla="*/ 10 h 102"/>
                <a:gd name="T68" fmla="*/ 41 w 97"/>
                <a:gd name="T69" fmla="*/ 9 h 102"/>
                <a:gd name="T70" fmla="*/ 52 w 97"/>
                <a:gd name="T71" fmla="*/ 10 h 102"/>
                <a:gd name="T72" fmla="*/ 64 w 97"/>
                <a:gd name="T73" fmla="*/ 4 h 102"/>
                <a:gd name="T74" fmla="*/ 76 w 97"/>
                <a:gd name="T75" fmla="*/ 11 h 102"/>
                <a:gd name="T76" fmla="*/ 89 w 97"/>
                <a:gd name="T77" fmla="*/ 10 h 102"/>
                <a:gd name="T78" fmla="*/ 89 w 97"/>
                <a:gd name="T79" fmla="*/ 0 h 102"/>
                <a:gd name="T80" fmla="*/ 97 w 97"/>
                <a:gd name="T81" fmla="*/ 5 h 102"/>
                <a:gd name="T82" fmla="*/ 93 w 97"/>
                <a:gd name="T83" fmla="*/ 17 h 102"/>
                <a:gd name="T84" fmla="*/ 90 w 97"/>
                <a:gd name="T85"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102">
                  <a:moveTo>
                    <a:pt x="90" y="19"/>
                  </a:moveTo>
                  <a:lnTo>
                    <a:pt x="80" y="19"/>
                  </a:lnTo>
                  <a:lnTo>
                    <a:pt x="72" y="16"/>
                  </a:lnTo>
                  <a:lnTo>
                    <a:pt x="54" y="22"/>
                  </a:lnTo>
                  <a:lnTo>
                    <a:pt x="66" y="32"/>
                  </a:lnTo>
                  <a:lnTo>
                    <a:pt x="58" y="36"/>
                  </a:lnTo>
                  <a:lnTo>
                    <a:pt x="50" y="36"/>
                  </a:lnTo>
                  <a:lnTo>
                    <a:pt x="40" y="25"/>
                  </a:lnTo>
                  <a:lnTo>
                    <a:pt x="38" y="30"/>
                  </a:lnTo>
                  <a:lnTo>
                    <a:pt x="43" y="41"/>
                  </a:lnTo>
                  <a:lnTo>
                    <a:pt x="52" y="50"/>
                  </a:lnTo>
                  <a:lnTo>
                    <a:pt x="46" y="54"/>
                  </a:lnTo>
                  <a:lnTo>
                    <a:pt x="55" y="62"/>
                  </a:lnTo>
                  <a:lnTo>
                    <a:pt x="63" y="68"/>
                  </a:lnTo>
                  <a:lnTo>
                    <a:pt x="65" y="79"/>
                  </a:lnTo>
                  <a:lnTo>
                    <a:pt x="50" y="74"/>
                  </a:lnTo>
                  <a:lnTo>
                    <a:pt x="55" y="84"/>
                  </a:lnTo>
                  <a:lnTo>
                    <a:pt x="46" y="85"/>
                  </a:lnTo>
                  <a:lnTo>
                    <a:pt x="53" y="102"/>
                  </a:lnTo>
                  <a:lnTo>
                    <a:pt x="43" y="102"/>
                  </a:lnTo>
                  <a:lnTo>
                    <a:pt x="29" y="94"/>
                  </a:lnTo>
                  <a:lnTo>
                    <a:pt x="22" y="79"/>
                  </a:lnTo>
                  <a:lnTo>
                    <a:pt x="17" y="67"/>
                  </a:lnTo>
                  <a:lnTo>
                    <a:pt x="11" y="58"/>
                  </a:lnTo>
                  <a:lnTo>
                    <a:pt x="2" y="47"/>
                  </a:lnTo>
                  <a:lnTo>
                    <a:pt x="0" y="42"/>
                  </a:lnTo>
                  <a:lnTo>
                    <a:pt x="7" y="33"/>
                  </a:lnTo>
                  <a:lnTo>
                    <a:pt x="7" y="26"/>
                  </a:lnTo>
                  <a:lnTo>
                    <a:pt x="12" y="24"/>
                  </a:lnTo>
                  <a:lnTo>
                    <a:pt x="12" y="19"/>
                  </a:lnTo>
                  <a:lnTo>
                    <a:pt x="22" y="17"/>
                  </a:lnTo>
                  <a:lnTo>
                    <a:pt x="28" y="13"/>
                  </a:lnTo>
                  <a:lnTo>
                    <a:pt x="36" y="13"/>
                  </a:lnTo>
                  <a:lnTo>
                    <a:pt x="38" y="10"/>
                  </a:lnTo>
                  <a:lnTo>
                    <a:pt x="41" y="9"/>
                  </a:lnTo>
                  <a:lnTo>
                    <a:pt x="52" y="10"/>
                  </a:lnTo>
                  <a:lnTo>
                    <a:pt x="64" y="4"/>
                  </a:lnTo>
                  <a:lnTo>
                    <a:pt x="76" y="11"/>
                  </a:lnTo>
                  <a:lnTo>
                    <a:pt x="89" y="10"/>
                  </a:lnTo>
                  <a:lnTo>
                    <a:pt x="89" y="0"/>
                  </a:lnTo>
                  <a:lnTo>
                    <a:pt x="97" y="5"/>
                  </a:lnTo>
                  <a:lnTo>
                    <a:pt x="93" y="17"/>
                  </a:lnTo>
                  <a:lnTo>
                    <a:pt x="90"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099" name="Freeform 97">
              <a:extLst>
                <a:ext uri="{FF2B5EF4-FFF2-40B4-BE49-F238E27FC236}">
                  <a16:creationId xmlns:a16="http://schemas.microsoft.com/office/drawing/2014/main" id="{64F83523-24AD-D056-E1A7-640610BFD1CA}"/>
                </a:ext>
              </a:extLst>
            </p:cNvPr>
            <p:cNvSpPr>
              <a:spLocks/>
            </p:cNvSpPr>
            <p:nvPr/>
          </p:nvSpPr>
          <p:spPr bwMode="auto">
            <a:xfrm>
              <a:off x="6485443" y="2055901"/>
              <a:ext cx="1057044" cy="566608"/>
            </a:xfrm>
            <a:custGeom>
              <a:avLst/>
              <a:gdLst>
                <a:gd name="T0" fmla="*/ 563 w 666"/>
                <a:gd name="T1" fmla="*/ 14 h 357"/>
                <a:gd name="T2" fmla="*/ 474 w 666"/>
                <a:gd name="T3" fmla="*/ 18 h 357"/>
                <a:gd name="T4" fmla="*/ 560 w 666"/>
                <a:gd name="T5" fmla="*/ 17 h 357"/>
                <a:gd name="T6" fmla="*/ 580 w 666"/>
                <a:gd name="T7" fmla="*/ 24 h 357"/>
                <a:gd name="T8" fmla="*/ 666 w 666"/>
                <a:gd name="T9" fmla="*/ 27 h 357"/>
                <a:gd name="T10" fmla="*/ 582 w 666"/>
                <a:gd name="T11" fmla="*/ 41 h 357"/>
                <a:gd name="T12" fmla="*/ 580 w 666"/>
                <a:gd name="T13" fmla="*/ 60 h 357"/>
                <a:gd name="T14" fmla="*/ 570 w 666"/>
                <a:gd name="T15" fmla="*/ 85 h 357"/>
                <a:gd name="T16" fmla="*/ 569 w 666"/>
                <a:gd name="T17" fmla="*/ 110 h 357"/>
                <a:gd name="T18" fmla="*/ 543 w 666"/>
                <a:gd name="T19" fmla="*/ 125 h 357"/>
                <a:gd name="T20" fmla="*/ 534 w 666"/>
                <a:gd name="T21" fmla="*/ 139 h 357"/>
                <a:gd name="T22" fmla="*/ 529 w 666"/>
                <a:gd name="T23" fmla="*/ 156 h 357"/>
                <a:gd name="T24" fmla="*/ 515 w 666"/>
                <a:gd name="T25" fmla="*/ 157 h 357"/>
                <a:gd name="T26" fmla="*/ 508 w 666"/>
                <a:gd name="T27" fmla="*/ 182 h 357"/>
                <a:gd name="T28" fmla="*/ 489 w 666"/>
                <a:gd name="T29" fmla="*/ 178 h 357"/>
                <a:gd name="T30" fmla="*/ 521 w 666"/>
                <a:gd name="T31" fmla="*/ 188 h 357"/>
                <a:gd name="T32" fmla="*/ 412 w 666"/>
                <a:gd name="T33" fmla="*/ 220 h 357"/>
                <a:gd name="T34" fmla="*/ 361 w 666"/>
                <a:gd name="T35" fmla="*/ 244 h 357"/>
                <a:gd name="T36" fmla="*/ 304 w 666"/>
                <a:gd name="T37" fmla="*/ 260 h 357"/>
                <a:gd name="T38" fmla="*/ 267 w 666"/>
                <a:gd name="T39" fmla="*/ 286 h 357"/>
                <a:gd name="T40" fmla="*/ 232 w 666"/>
                <a:gd name="T41" fmla="*/ 325 h 357"/>
                <a:gd name="T42" fmla="*/ 190 w 666"/>
                <a:gd name="T43" fmla="*/ 357 h 357"/>
                <a:gd name="T44" fmla="*/ 139 w 666"/>
                <a:gd name="T45" fmla="*/ 333 h 357"/>
                <a:gd name="T46" fmla="*/ 120 w 666"/>
                <a:gd name="T47" fmla="*/ 284 h 357"/>
                <a:gd name="T48" fmla="*/ 124 w 666"/>
                <a:gd name="T49" fmla="*/ 242 h 357"/>
                <a:gd name="T50" fmla="*/ 160 w 666"/>
                <a:gd name="T51" fmla="*/ 211 h 357"/>
                <a:gd name="T52" fmla="*/ 160 w 666"/>
                <a:gd name="T53" fmla="*/ 197 h 357"/>
                <a:gd name="T54" fmla="*/ 127 w 666"/>
                <a:gd name="T55" fmla="*/ 197 h 357"/>
                <a:gd name="T56" fmla="*/ 152 w 666"/>
                <a:gd name="T57" fmla="*/ 177 h 357"/>
                <a:gd name="T58" fmla="*/ 151 w 666"/>
                <a:gd name="T59" fmla="*/ 166 h 357"/>
                <a:gd name="T60" fmla="*/ 151 w 666"/>
                <a:gd name="T61" fmla="*/ 150 h 357"/>
                <a:gd name="T62" fmla="*/ 139 w 666"/>
                <a:gd name="T63" fmla="*/ 117 h 357"/>
                <a:gd name="T64" fmla="*/ 109 w 666"/>
                <a:gd name="T65" fmla="*/ 97 h 357"/>
                <a:gd name="T66" fmla="*/ 28 w 666"/>
                <a:gd name="T67" fmla="*/ 98 h 357"/>
                <a:gd name="T68" fmla="*/ 40 w 666"/>
                <a:gd name="T69" fmla="*/ 80 h 357"/>
                <a:gd name="T70" fmla="*/ 0 w 666"/>
                <a:gd name="T71" fmla="*/ 69 h 357"/>
                <a:gd name="T72" fmla="*/ 98 w 666"/>
                <a:gd name="T73" fmla="*/ 51 h 357"/>
                <a:gd name="T74" fmla="*/ 96 w 666"/>
                <a:gd name="T75" fmla="*/ 37 h 357"/>
                <a:gd name="T76" fmla="*/ 156 w 666"/>
                <a:gd name="T77" fmla="*/ 21 h 357"/>
                <a:gd name="T78" fmla="*/ 246 w 666"/>
                <a:gd name="T79" fmla="*/ 17 h 357"/>
                <a:gd name="T80" fmla="*/ 307 w 666"/>
                <a:gd name="T81" fmla="*/ 18 h 357"/>
                <a:gd name="T82" fmla="*/ 318 w 666"/>
                <a:gd name="T83" fmla="*/ 17 h 357"/>
                <a:gd name="T84" fmla="*/ 395 w 666"/>
                <a:gd name="T85" fmla="*/ 5 h 357"/>
                <a:gd name="T86" fmla="*/ 523 w 666"/>
                <a:gd name="T87" fmla="*/ 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6" h="357">
                  <a:moveTo>
                    <a:pt x="523" y="2"/>
                  </a:moveTo>
                  <a:lnTo>
                    <a:pt x="583" y="11"/>
                  </a:lnTo>
                  <a:lnTo>
                    <a:pt x="563" y="14"/>
                  </a:lnTo>
                  <a:lnTo>
                    <a:pt x="524" y="15"/>
                  </a:lnTo>
                  <a:lnTo>
                    <a:pt x="469" y="17"/>
                  </a:lnTo>
                  <a:lnTo>
                    <a:pt x="474" y="18"/>
                  </a:lnTo>
                  <a:lnTo>
                    <a:pt x="510" y="17"/>
                  </a:lnTo>
                  <a:lnTo>
                    <a:pt x="539" y="21"/>
                  </a:lnTo>
                  <a:lnTo>
                    <a:pt x="560" y="17"/>
                  </a:lnTo>
                  <a:lnTo>
                    <a:pt x="566" y="22"/>
                  </a:lnTo>
                  <a:lnTo>
                    <a:pt x="553" y="28"/>
                  </a:lnTo>
                  <a:lnTo>
                    <a:pt x="580" y="24"/>
                  </a:lnTo>
                  <a:lnTo>
                    <a:pt x="631" y="20"/>
                  </a:lnTo>
                  <a:lnTo>
                    <a:pt x="660" y="22"/>
                  </a:lnTo>
                  <a:lnTo>
                    <a:pt x="666" y="27"/>
                  </a:lnTo>
                  <a:lnTo>
                    <a:pt x="622" y="36"/>
                  </a:lnTo>
                  <a:lnTo>
                    <a:pt x="615" y="39"/>
                  </a:lnTo>
                  <a:lnTo>
                    <a:pt x="582" y="41"/>
                  </a:lnTo>
                  <a:lnTo>
                    <a:pt x="606" y="42"/>
                  </a:lnTo>
                  <a:lnTo>
                    <a:pt x="591" y="51"/>
                  </a:lnTo>
                  <a:lnTo>
                    <a:pt x="580" y="60"/>
                  </a:lnTo>
                  <a:lnTo>
                    <a:pt x="577" y="75"/>
                  </a:lnTo>
                  <a:lnTo>
                    <a:pt x="588" y="85"/>
                  </a:lnTo>
                  <a:lnTo>
                    <a:pt x="570" y="85"/>
                  </a:lnTo>
                  <a:lnTo>
                    <a:pt x="551" y="89"/>
                  </a:lnTo>
                  <a:lnTo>
                    <a:pt x="570" y="97"/>
                  </a:lnTo>
                  <a:lnTo>
                    <a:pt x="569" y="110"/>
                  </a:lnTo>
                  <a:lnTo>
                    <a:pt x="557" y="111"/>
                  </a:lnTo>
                  <a:lnTo>
                    <a:pt x="569" y="124"/>
                  </a:lnTo>
                  <a:lnTo>
                    <a:pt x="543" y="125"/>
                  </a:lnTo>
                  <a:lnTo>
                    <a:pt x="555" y="131"/>
                  </a:lnTo>
                  <a:lnTo>
                    <a:pt x="551" y="137"/>
                  </a:lnTo>
                  <a:lnTo>
                    <a:pt x="534" y="139"/>
                  </a:lnTo>
                  <a:lnTo>
                    <a:pt x="518" y="139"/>
                  </a:lnTo>
                  <a:lnTo>
                    <a:pt x="530" y="149"/>
                  </a:lnTo>
                  <a:lnTo>
                    <a:pt x="529" y="156"/>
                  </a:lnTo>
                  <a:lnTo>
                    <a:pt x="506" y="150"/>
                  </a:lnTo>
                  <a:lnTo>
                    <a:pt x="500" y="154"/>
                  </a:lnTo>
                  <a:lnTo>
                    <a:pt x="515" y="157"/>
                  </a:lnTo>
                  <a:lnTo>
                    <a:pt x="528" y="167"/>
                  </a:lnTo>
                  <a:lnTo>
                    <a:pt x="530" y="179"/>
                  </a:lnTo>
                  <a:lnTo>
                    <a:pt x="508" y="182"/>
                  </a:lnTo>
                  <a:lnTo>
                    <a:pt x="500" y="177"/>
                  </a:lnTo>
                  <a:lnTo>
                    <a:pt x="487" y="168"/>
                  </a:lnTo>
                  <a:lnTo>
                    <a:pt x="489" y="178"/>
                  </a:lnTo>
                  <a:lnTo>
                    <a:pt x="473" y="187"/>
                  </a:lnTo>
                  <a:lnTo>
                    <a:pt x="505" y="187"/>
                  </a:lnTo>
                  <a:lnTo>
                    <a:pt x="521" y="188"/>
                  </a:lnTo>
                  <a:lnTo>
                    <a:pt x="486" y="202"/>
                  </a:lnTo>
                  <a:lnTo>
                    <a:pt x="449" y="215"/>
                  </a:lnTo>
                  <a:lnTo>
                    <a:pt x="412" y="220"/>
                  </a:lnTo>
                  <a:lnTo>
                    <a:pt x="398" y="220"/>
                  </a:lnTo>
                  <a:lnTo>
                    <a:pt x="384" y="227"/>
                  </a:lnTo>
                  <a:lnTo>
                    <a:pt x="361" y="244"/>
                  </a:lnTo>
                  <a:lnTo>
                    <a:pt x="332" y="255"/>
                  </a:lnTo>
                  <a:lnTo>
                    <a:pt x="323" y="257"/>
                  </a:lnTo>
                  <a:lnTo>
                    <a:pt x="304" y="260"/>
                  </a:lnTo>
                  <a:lnTo>
                    <a:pt x="285" y="264"/>
                  </a:lnTo>
                  <a:lnTo>
                    <a:pt x="271" y="274"/>
                  </a:lnTo>
                  <a:lnTo>
                    <a:pt x="267" y="286"/>
                  </a:lnTo>
                  <a:lnTo>
                    <a:pt x="256" y="297"/>
                  </a:lnTo>
                  <a:lnTo>
                    <a:pt x="231" y="311"/>
                  </a:lnTo>
                  <a:lnTo>
                    <a:pt x="232" y="325"/>
                  </a:lnTo>
                  <a:lnTo>
                    <a:pt x="221" y="339"/>
                  </a:lnTo>
                  <a:lnTo>
                    <a:pt x="209" y="356"/>
                  </a:lnTo>
                  <a:lnTo>
                    <a:pt x="190" y="357"/>
                  </a:lnTo>
                  <a:lnTo>
                    <a:pt x="175" y="342"/>
                  </a:lnTo>
                  <a:lnTo>
                    <a:pt x="148" y="342"/>
                  </a:lnTo>
                  <a:lnTo>
                    <a:pt x="139" y="333"/>
                  </a:lnTo>
                  <a:lnTo>
                    <a:pt x="136" y="316"/>
                  </a:lnTo>
                  <a:lnTo>
                    <a:pt x="122" y="295"/>
                  </a:lnTo>
                  <a:lnTo>
                    <a:pt x="120" y="284"/>
                  </a:lnTo>
                  <a:lnTo>
                    <a:pt x="124" y="268"/>
                  </a:lnTo>
                  <a:lnTo>
                    <a:pt x="114" y="254"/>
                  </a:lnTo>
                  <a:lnTo>
                    <a:pt x="124" y="242"/>
                  </a:lnTo>
                  <a:lnTo>
                    <a:pt x="118" y="236"/>
                  </a:lnTo>
                  <a:lnTo>
                    <a:pt x="139" y="217"/>
                  </a:lnTo>
                  <a:lnTo>
                    <a:pt x="160" y="211"/>
                  </a:lnTo>
                  <a:lnTo>
                    <a:pt x="167" y="204"/>
                  </a:lnTo>
                  <a:lnTo>
                    <a:pt x="176" y="191"/>
                  </a:lnTo>
                  <a:lnTo>
                    <a:pt x="160" y="197"/>
                  </a:lnTo>
                  <a:lnTo>
                    <a:pt x="152" y="199"/>
                  </a:lnTo>
                  <a:lnTo>
                    <a:pt x="140" y="202"/>
                  </a:lnTo>
                  <a:lnTo>
                    <a:pt x="127" y="197"/>
                  </a:lnTo>
                  <a:lnTo>
                    <a:pt x="132" y="185"/>
                  </a:lnTo>
                  <a:lnTo>
                    <a:pt x="141" y="177"/>
                  </a:lnTo>
                  <a:lnTo>
                    <a:pt x="152" y="177"/>
                  </a:lnTo>
                  <a:lnTo>
                    <a:pt x="175" y="181"/>
                  </a:lnTo>
                  <a:lnTo>
                    <a:pt x="158" y="171"/>
                  </a:lnTo>
                  <a:lnTo>
                    <a:pt x="151" y="166"/>
                  </a:lnTo>
                  <a:lnTo>
                    <a:pt x="138" y="168"/>
                  </a:lnTo>
                  <a:lnTo>
                    <a:pt x="130" y="164"/>
                  </a:lnTo>
                  <a:lnTo>
                    <a:pt x="151" y="150"/>
                  </a:lnTo>
                  <a:lnTo>
                    <a:pt x="147" y="144"/>
                  </a:lnTo>
                  <a:lnTo>
                    <a:pt x="144" y="134"/>
                  </a:lnTo>
                  <a:lnTo>
                    <a:pt x="139" y="117"/>
                  </a:lnTo>
                  <a:lnTo>
                    <a:pt x="129" y="112"/>
                  </a:lnTo>
                  <a:lnTo>
                    <a:pt x="133" y="105"/>
                  </a:lnTo>
                  <a:lnTo>
                    <a:pt x="109" y="97"/>
                  </a:lnTo>
                  <a:lnTo>
                    <a:pt x="86" y="96"/>
                  </a:lnTo>
                  <a:lnTo>
                    <a:pt x="56" y="97"/>
                  </a:lnTo>
                  <a:lnTo>
                    <a:pt x="28" y="98"/>
                  </a:lnTo>
                  <a:lnTo>
                    <a:pt x="19" y="93"/>
                  </a:lnTo>
                  <a:lnTo>
                    <a:pt x="7" y="84"/>
                  </a:lnTo>
                  <a:lnTo>
                    <a:pt x="40" y="80"/>
                  </a:lnTo>
                  <a:lnTo>
                    <a:pt x="63" y="79"/>
                  </a:lnTo>
                  <a:lnTo>
                    <a:pt x="19" y="75"/>
                  </a:lnTo>
                  <a:lnTo>
                    <a:pt x="0" y="69"/>
                  </a:lnTo>
                  <a:lnTo>
                    <a:pt x="7" y="64"/>
                  </a:lnTo>
                  <a:lnTo>
                    <a:pt x="53" y="57"/>
                  </a:lnTo>
                  <a:lnTo>
                    <a:pt x="98" y="51"/>
                  </a:lnTo>
                  <a:lnTo>
                    <a:pt x="106" y="46"/>
                  </a:lnTo>
                  <a:lnTo>
                    <a:pt x="82" y="42"/>
                  </a:lnTo>
                  <a:lnTo>
                    <a:pt x="96" y="37"/>
                  </a:lnTo>
                  <a:lnTo>
                    <a:pt x="139" y="28"/>
                  </a:lnTo>
                  <a:lnTo>
                    <a:pt x="156" y="27"/>
                  </a:lnTo>
                  <a:lnTo>
                    <a:pt x="156" y="21"/>
                  </a:lnTo>
                  <a:lnTo>
                    <a:pt x="182" y="18"/>
                  </a:lnTo>
                  <a:lnTo>
                    <a:pt x="215" y="17"/>
                  </a:lnTo>
                  <a:lnTo>
                    <a:pt x="246" y="17"/>
                  </a:lnTo>
                  <a:lnTo>
                    <a:pt x="254" y="20"/>
                  </a:lnTo>
                  <a:lnTo>
                    <a:pt x="286" y="14"/>
                  </a:lnTo>
                  <a:lnTo>
                    <a:pt x="307" y="18"/>
                  </a:lnTo>
                  <a:lnTo>
                    <a:pt x="320" y="19"/>
                  </a:lnTo>
                  <a:lnTo>
                    <a:pt x="338" y="22"/>
                  </a:lnTo>
                  <a:lnTo>
                    <a:pt x="318" y="17"/>
                  </a:lnTo>
                  <a:lnTo>
                    <a:pt x="324" y="11"/>
                  </a:lnTo>
                  <a:lnTo>
                    <a:pt x="361" y="5"/>
                  </a:lnTo>
                  <a:lnTo>
                    <a:pt x="395" y="5"/>
                  </a:lnTo>
                  <a:lnTo>
                    <a:pt x="410" y="1"/>
                  </a:lnTo>
                  <a:lnTo>
                    <a:pt x="446" y="0"/>
                  </a:lnTo>
                  <a:lnTo>
                    <a:pt x="523" y="2"/>
                  </a:lnTo>
                  <a:lnTo>
                    <a:pt x="523"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0" name="Freeform 98">
              <a:extLst>
                <a:ext uri="{FF2B5EF4-FFF2-40B4-BE49-F238E27FC236}">
                  <a16:creationId xmlns:a16="http://schemas.microsoft.com/office/drawing/2014/main" id="{8645D067-B14C-E1EB-1B55-AE3BA41C8CB7}"/>
                </a:ext>
              </a:extLst>
            </p:cNvPr>
            <p:cNvSpPr>
              <a:spLocks/>
            </p:cNvSpPr>
            <p:nvPr/>
          </p:nvSpPr>
          <p:spPr bwMode="auto">
            <a:xfrm>
              <a:off x="5304600" y="3873175"/>
              <a:ext cx="109514" cy="122209"/>
            </a:xfrm>
            <a:custGeom>
              <a:avLst/>
              <a:gdLst>
                <a:gd name="T0" fmla="*/ 59 w 69"/>
                <a:gd name="T1" fmla="*/ 0 h 77"/>
                <a:gd name="T2" fmla="*/ 57 w 69"/>
                <a:gd name="T3" fmla="*/ 15 h 77"/>
                <a:gd name="T4" fmla="*/ 53 w 69"/>
                <a:gd name="T5" fmla="*/ 37 h 77"/>
                <a:gd name="T6" fmla="*/ 58 w 69"/>
                <a:gd name="T7" fmla="*/ 37 h 77"/>
                <a:gd name="T8" fmla="*/ 63 w 69"/>
                <a:gd name="T9" fmla="*/ 40 h 77"/>
                <a:gd name="T10" fmla="*/ 64 w 69"/>
                <a:gd name="T11" fmla="*/ 37 h 77"/>
                <a:gd name="T12" fmla="*/ 69 w 69"/>
                <a:gd name="T13" fmla="*/ 40 h 77"/>
                <a:gd name="T14" fmla="*/ 61 w 69"/>
                <a:gd name="T15" fmla="*/ 47 h 77"/>
                <a:gd name="T16" fmla="*/ 53 w 69"/>
                <a:gd name="T17" fmla="*/ 52 h 77"/>
                <a:gd name="T18" fmla="*/ 51 w 69"/>
                <a:gd name="T19" fmla="*/ 56 h 77"/>
                <a:gd name="T20" fmla="*/ 52 w 69"/>
                <a:gd name="T21" fmla="*/ 60 h 77"/>
                <a:gd name="T22" fmla="*/ 48 w 69"/>
                <a:gd name="T23" fmla="*/ 65 h 77"/>
                <a:gd name="T24" fmla="*/ 44 w 69"/>
                <a:gd name="T25" fmla="*/ 65 h 77"/>
                <a:gd name="T26" fmla="*/ 44 w 69"/>
                <a:gd name="T27" fmla="*/ 68 h 77"/>
                <a:gd name="T28" fmla="*/ 41 w 69"/>
                <a:gd name="T29" fmla="*/ 70 h 77"/>
                <a:gd name="T30" fmla="*/ 35 w 69"/>
                <a:gd name="T31" fmla="*/ 75 h 77"/>
                <a:gd name="T32" fmla="*/ 34 w 69"/>
                <a:gd name="T33" fmla="*/ 77 h 77"/>
                <a:gd name="T34" fmla="*/ 26 w 69"/>
                <a:gd name="T35" fmla="*/ 74 h 77"/>
                <a:gd name="T36" fmla="*/ 16 w 69"/>
                <a:gd name="T37" fmla="*/ 74 h 77"/>
                <a:gd name="T38" fmla="*/ 8 w 69"/>
                <a:gd name="T39" fmla="*/ 70 h 77"/>
                <a:gd name="T40" fmla="*/ 0 w 69"/>
                <a:gd name="T41" fmla="*/ 63 h 77"/>
                <a:gd name="T42" fmla="*/ 1 w 69"/>
                <a:gd name="T43" fmla="*/ 57 h 77"/>
                <a:gd name="T44" fmla="*/ 4 w 69"/>
                <a:gd name="T45" fmla="*/ 52 h 77"/>
                <a:gd name="T46" fmla="*/ 1 w 69"/>
                <a:gd name="T47" fmla="*/ 49 h 77"/>
                <a:gd name="T48" fmla="*/ 11 w 69"/>
                <a:gd name="T49" fmla="*/ 34 h 77"/>
                <a:gd name="T50" fmla="*/ 33 w 69"/>
                <a:gd name="T51" fmla="*/ 34 h 77"/>
                <a:gd name="T52" fmla="*/ 34 w 69"/>
                <a:gd name="T53" fmla="*/ 27 h 77"/>
                <a:gd name="T54" fmla="*/ 32 w 69"/>
                <a:gd name="T55" fmla="*/ 25 h 77"/>
                <a:gd name="T56" fmla="*/ 30 w 69"/>
                <a:gd name="T57" fmla="*/ 22 h 77"/>
                <a:gd name="T58" fmla="*/ 24 w 69"/>
                <a:gd name="T59" fmla="*/ 17 h 77"/>
                <a:gd name="T60" fmla="*/ 19 w 69"/>
                <a:gd name="T61" fmla="*/ 11 h 77"/>
                <a:gd name="T62" fmla="*/ 27 w 69"/>
                <a:gd name="T63" fmla="*/ 11 h 77"/>
                <a:gd name="T64" fmla="*/ 28 w 69"/>
                <a:gd name="T65" fmla="*/ 0 h 77"/>
                <a:gd name="T66" fmla="*/ 44 w 69"/>
                <a:gd name="T67" fmla="*/ 0 h 77"/>
                <a:gd name="T68" fmla="*/ 59 w 69"/>
                <a:gd name="T69" fmla="*/ 0 h 77"/>
                <a:gd name="T70" fmla="*/ 59 w 69"/>
                <a:gd name="T7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77">
                  <a:moveTo>
                    <a:pt x="59" y="0"/>
                  </a:moveTo>
                  <a:lnTo>
                    <a:pt x="57" y="15"/>
                  </a:lnTo>
                  <a:lnTo>
                    <a:pt x="53" y="37"/>
                  </a:lnTo>
                  <a:lnTo>
                    <a:pt x="58" y="37"/>
                  </a:lnTo>
                  <a:lnTo>
                    <a:pt x="63" y="40"/>
                  </a:lnTo>
                  <a:lnTo>
                    <a:pt x="64" y="37"/>
                  </a:lnTo>
                  <a:lnTo>
                    <a:pt x="69" y="40"/>
                  </a:lnTo>
                  <a:lnTo>
                    <a:pt x="61" y="47"/>
                  </a:lnTo>
                  <a:lnTo>
                    <a:pt x="53" y="52"/>
                  </a:lnTo>
                  <a:lnTo>
                    <a:pt x="51" y="56"/>
                  </a:lnTo>
                  <a:lnTo>
                    <a:pt x="52" y="60"/>
                  </a:lnTo>
                  <a:lnTo>
                    <a:pt x="48" y="65"/>
                  </a:lnTo>
                  <a:lnTo>
                    <a:pt x="44" y="65"/>
                  </a:lnTo>
                  <a:lnTo>
                    <a:pt x="44" y="68"/>
                  </a:lnTo>
                  <a:lnTo>
                    <a:pt x="41" y="70"/>
                  </a:lnTo>
                  <a:lnTo>
                    <a:pt x="35" y="75"/>
                  </a:lnTo>
                  <a:lnTo>
                    <a:pt x="34" y="77"/>
                  </a:lnTo>
                  <a:lnTo>
                    <a:pt x="26" y="74"/>
                  </a:lnTo>
                  <a:lnTo>
                    <a:pt x="16" y="74"/>
                  </a:lnTo>
                  <a:lnTo>
                    <a:pt x="8" y="70"/>
                  </a:lnTo>
                  <a:lnTo>
                    <a:pt x="0" y="63"/>
                  </a:lnTo>
                  <a:lnTo>
                    <a:pt x="1" y="57"/>
                  </a:lnTo>
                  <a:lnTo>
                    <a:pt x="4" y="52"/>
                  </a:lnTo>
                  <a:lnTo>
                    <a:pt x="1" y="49"/>
                  </a:lnTo>
                  <a:lnTo>
                    <a:pt x="11" y="34"/>
                  </a:lnTo>
                  <a:lnTo>
                    <a:pt x="33" y="34"/>
                  </a:lnTo>
                  <a:lnTo>
                    <a:pt x="34" y="27"/>
                  </a:lnTo>
                  <a:lnTo>
                    <a:pt x="32" y="25"/>
                  </a:lnTo>
                  <a:lnTo>
                    <a:pt x="30" y="22"/>
                  </a:lnTo>
                  <a:lnTo>
                    <a:pt x="24" y="17"/>
                  </a:lnTo>
                  <a:lnTo>
                    <a:pt x="19" y="11"/>
                  </a:lnTo>
                  <a:lnTo>
                    <a:pt x="27" y="11"/>
                  </a:lnTo>
                  <a:lnTo>
                    <a:pt x="28" y="0"/>
                  </a:lnTo>
                  <a:lnTo>
                    <a:pt x="44" y="0"/>
                  </a:lnTo>
                  <a:lnTo>
                    <a:pt x="59" y="0"/>
                  </a:lnTo>
                  <a:lnTo>
                    <a:pt x="5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1" name="Freeform 99">
              <a:extLst>
                <a:ext uri="{FF2B5EF4-FFF2-40B4-BE49-F238E27FC236}">
                  <a16:creationId xmlns:a16="http://schemas.microsoft.com/office/drawing/2014/main" id="{76CB12BB-0D40-7FE8-792F-36E4CE1C2BC1}"/>
                </a:ext>
              </a:extLst>
            </p:cNvPr>
            <p:cNvSpPr>
              <a:spLocks/>
            </p:cNvSpPr>
            <p:nvPr/>
          </p:nvSpPr>
          <p:spPr bwMode="auto">
            <a:xfrm>
              <a:off x="6106113" y="4158860"/>
              <a:ext cx="126972" cy="214263"/>
            </a:xfrm>
            <a:custGeom>
              <a:avLst/>
              <a:gdLst>
                <a:gd name="T0" fmla="*/ 72 w 80"/>
                <a:gd name="T1" fmla="*/ 45 h 135"/>
                <a:gd name="T2" fmla="*/ 69 w 80"/>
                <a:gd name="T3" fmla="*/ 62 h 135"/>
                <a:gd name="T4" fmla="*/ 58 w 80"/>
                <a:gd name="T5" fmla="*/ 68 h 135"/>
                <a:gd name="T6" fmla="*/ 59 w 80"/>
                <a:gd name="T7" fmla="*/ 72 h 135"/>
                <a:gd name="T8" fmla="*/ 55 w 80"/>
                <a:gd name="T9" fmla="*/ 82 h 135"/>
                <a:gd name="T10" fmla="*/ 63 w 80"/>
                <a:gd name="T11" fmla="*/ 96 h 135"/>
                <a:gd name="T12" fmla="*/ 68 w 80"/>
                <a:gd name="T13" fmla="*/ 96 h 135"/>
                <a:gd name="T14" fmla="*/ 70 w 80"/>
                <a:gd name="T15" fmla="*/ 106 h 135"/>
                <a:gd name="T16" fmla="*/ 80 w 80"/>
                <a:gd name="T17" fmla="*/ 122 h 135"/>
                <a:gd name="T18" fmla="*/ 76 w 80"/>
                <a:gd name="T19" fmla="*/ 124 h 135"/>
                <a:gd name="T20" fmla="*/ 67 w 80"/>
                <a:gd name="T21" fmla="*/ 122 h 135"/>
                <a:gd name="T22" fmla="*/ 61 w 80"/>
                <a:gd name="T23" fmla="*/ 127 h 135"/>
                <a:gd name="T24" fmla="*/ 54 w 80"/>
                <a:gd name="T25" fmla="*/ 130 h 135"/>
                <a:gd name="T26" fmla="*/ 48 w 80"/>
                <a:gd name="T27" fmla="*/ 131 h 135"/>
                <a:gd name="T28" fmla="*/ 47 w 80"/>
                <a:gd name="T29" fmla="*/ 135 h 135"/>
                <a:gd name="T30" fmla="*/ 38 w 80"/>
                <a:gd name="T31" fmla="*/ 134 h 135"/>
                <a:gd name="T32" fmla="*/ 28 w 80"/>
                <a:gd name="T33" fmla="*/ 125 h 135"/>
                <a:gd name="T34" fmla="*/ 27 w 80"/>
                <a:gd name="T35" fmla="*/ 117 h 135"/>
                <a:gd name="T36" fmla="*/ 23 w 80"/>
                <a:gd name="T37" fmla="*/ 106 h 135"/>
                <a:gd name="T38" fmla="*/ 26 w 80"/>
                <a:gd name="T39" fmla="*/ 91 h 135"/>
                <a:gd name="T40" fmla="*/ 30 w 80"/>
                <a:gd name="T41" fmla="*/ 84 h 135"/>
                <a:gd name="T42" fmla="*/ 27 w 80"/>
                <a:gd name="T43" fmla="*/ 75 h 135"/>
                <a:gd name="T44" fmla="*/ 21 w 80"/>
                <a:gd name="T45" fmla="*/ 72 h 135"/>
                <a:gd name="T46" fmla="*/ 24 w 80"/>
                <a:gd name="T47" fmla="*/ 63 h 135"/>
                <a:gd name="T48" fmla="*/ 20 w 80"/>
                <a:gd name="T49" fmla="*/ 60 h 135"/>
                <a:gd name="T50" fmla="*/ 11 w 80"/>
                <a:gd name="T51" fmla="*/ 60 h 135"/>
                <a:gd name="T52" fmla="*/ 0 w 80"/>
                <a:gd name="T53" fmla="*/ 45 h 135"/>
                <a:gd name="T54" fmla="*/ 5 w 80"/>
                <a:gd name="T55" fmla="*/ 40 h 135"/>
                <a:gd name="T56" fmla="*/ 5 w 80"/>
                <a:gd name="T57" fmla="*/ 31 h 135"/>
                <a:gd name="T58" fmla="*/ 15 w 80"/>
                <a:gd name="T59" fmla="*/ 28 h 135"/>
                <a:gd name="T60" fmla="*/ 19 w 80"/>
                <a:gd name="T61" fmla="*/ 25 h 135"/>
                <a:gd name="T62" fmla="*/ 14 w 80"/>
                <a:gd name="T63" fmla="*/ 18 h 135"/>
                <a:gd name="T64" fmla="*/ 15 w 80"/>
                <a:gd name="T65" fmla="*/ 11 h 135"/>
                <a:gd name="T66" fmla="*/ 30 w 80"/>
                <a:gd name="T67" fmla="*/ 0 h 135"/>
                <a:gd name="T68" fmla="*/ 40 w 80"/>
                <a:gd name="T69" fmla="*/ 7 h 135"/>
                <a:gd name="T70" fmla="*/ 50 w 80"/>
                <a:gd name="T71" fmla="*/ 19 h 135"/>
                <a:gd name="T72" fmla="*/ 50 w 80"/>
                <a:gd name="T73" fmla="*/ 29 h 135"/>
                <a:gd name="T74" fmla="*/ 56 w 80"/>
                <a:gd name="T75" fmla="*/ 29 h 135"/>
                <a:gd name="T76" fmla="*/ 65 w 80"/>
                <a:gd name="T77" fmla="*/ 39 h 135"/>
                <a:gd name="T78" fmla="*/ 72 w 80"/>
                <a:gd name="T79" fmla="*/ 45 h 135"/>
                <a:gd name="T80" fmla="*/ 72 w 80"/>
                <a:gd name="T81" fmla="*/ 4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35">
                  <a:moveTo>
                    <a:pt x="72" y="45"/>
                  </a:moveTo>
                  <a:lnTo>
                    <a:pt x="69" y="62"/>
                  </a:lnTo>
                  <a:lnTo>
                    <a:pt x="58" y="68"/>
                  </a:lnTo>
                  <a:lnTo>
                    <a:pt x="59" y="72"/>
                  </a:lnTo>
                  <a:lnTo>
                    <a:pt x="55" y="82"/>
                  </a:lnTo>
                  <a:lnTo>
                    <a:pt x="63" y="96"/>
                  </a:lnTo>
                  <a:lnTo>
                    <a:pt x="68" y="96"/>
                  </a:lnTo>
                  <a:lnTo>
                    <a:pt x="70" y="106"/>
                  </a:lnTo>
                  <a:lnTo>
                    <a:pt x="80" y="122"/>
                  </a:lnTo>
                  <a:lnTo>
                    <a:pt x="76" y="124"/>
                  </a:lnTo>
                  <a:lnTo>
                    <a:pt x="67" y="122"/>
                  </a:lnTo>
                  <a:lnTo>
                    <a:pt x="61" y="127"/>
                  </a:lnTo>
                  <a:lnTo>
                    <a:pt x="54" y="130"/>
                  </a:lnTo>
                  <a:lnTo>
                    <a:pt x="48" y="131"/>
                  </a:lnTo>
                  <a:lnTo>
                    <a:pt x="47" y="135"/>
                  </a:lnTo>
                  <a:lnTo>
                    <a:pt x="38" y="134"/>
                  </a:lnTo>
                  <a:lnTo>
                    <a:pt x="28" y="125"/>
                  </a:lnTo>
                  <a:lnTo>
                    <a:pt x="27" y="117"/>
                  </a:lnTo>
                  <a:lnTo>
                    <a:pt x="23" y="106"/>
                  </a:lnTo>
                  <a:lnTo>
                    <a:pt x="26" y="91"/>
                  </a:lnTo>
                  <a:lnTo>
                    <a:pt x="30" y="84"/>
                  </a:lnTo>
                  <a:lnTo>
                    <a:pt x="27" y="75"/>
                  </a:lnTo>
                  <a:lnTo>
                    <a:pt x="21" y="72"/>
                  </a:lnTo>
                  <a:lnTo>
                    <a:pt x="24" y="63"/>
                  </a:lnTo>
                  <a:lnTo>
                    <a:pt x="20" y="60"/>
                  </a:lnTo>
                  <a:lnTo>
                    <a:pt x="11" y="60"/>
                  </a:lnTo>
                  <a:lnTo>
                    <a:pt x="0" y="45"/>
                  </a:lnTo>
                  <a:lnTo>
                    <a:pt x="5" y="40"/>
                  </a:lnTo>
                  <a:lnTo>
                    <a:pt x="5" y="31"/>
                  </a:lnTo>
                  <a:lnTo>
                    <a:pt x="15" y="28"/>
                  </a:lnTo>
                  <a:lnTo>
                    <a:pt x="19" y="25"/>
                  </a:lnTo>
                  <a:lnTo>
                    <a:pt x="14" y="18"/>
                  </a:lnTo>
                  <a:lnTo>
                    <a:pt x="15" y="11"/>
                  </a:lnTo>
                  <a:lnTo>
                    <a:pt x="30" y="0"/>
                  </a:lnTo>
                  <a:lnTo>
                    <a:pt x="40" y="7"/>
                  </a:lnTo>
                  <a:lnTo>
                    <a:pt x="50" y="19"/>
                  </a:lnTo>
                  <a:lnTo>
                    <a:pt x="50" y="29"/>
                  </a:lnTo>
                  <a:lnTo>
                    <a:pt x="56" y="29"/>
                  </a:lnTo>
                  <a:lnTo>
                    <a:pt x="65" y="39"/>
                  </a:lnTo>
                  <a:lnTo>
                    <a:pt x="72" y="45"/>
                  </a:lnTo>
                  <a:lnTo>
                    <a:pt x="72" y="4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2" name="Freeform 100">
              <a:extLst>
                <a:ext uri="{FF2B5EF4-FFF2-40B4-BE49-F238E27FC236}">
                  <a16:creationId xmlns:a16="http://schemas.microsoft.com/office/drawing/2014/main" id="{53F71CDC-8ED1-C246-7575-3110D6EAC8C4}"/>
                </a:ext>
              </a:extLst>
            </p:cNvPr>
            <p:cNvSpPr>
              <a:spLocks/>
            </p:cNvSpPr>
            <p:nvPr/>
          </p:nvSpPr>
          <p:spPr bwMode="auto">
            <a:xfrm>
              <a:off x="5380783" y="3927138"/>
              <a:ext cx="165064" cy="92054"/>
            </a:xfrm>
            <a:custGeom>
              <a:avLst/>
              <a:gdLst>
                <a:gd name="T0" fmla="*/ 104 w 104"/>
                <a:gd name="T1" fmla="*/ 20 h 58"/>
                <a:gd name="T2" fmla="*/ 99 w 104"/>
                <a:gd name="T3" fmla="*/ 20 h 58"/>
                <a:gd name="T4" fmla="*/ 96 w 104"/>
                <a:gd name="T5" fmla="*/ 22 h 58"/>
                <a:gd name="T6" fmla="*/ 90 w 104"/>
                <a:gd name="T7" fmla="*/ 24 h 58"/>
                <a:gd name="T8" fmla="*/ 86 w 104"/>
                <a:gd name="T9" fmla="*/ 24 h 58"/>
                <a:gd name="T10" fmla="*/ 82 w 104"/>
                <a:gd name="T11" fmla="*/ 27 h 58"/>
                <a:gd name="T12" fmla="*/ 79 w 104"/>
                <a:gd name="T13" fmla="*/ 26 h 58"/>
                <a:gd name="T14" fmla="*/ 76 w 104"/>
                <a:gd name="T15" fmla="*/ 23 h 58"/>
                <a:gd name="T16" fmla="*/ 74 w 104"/>
                <a:gd name="T17" fmla="*/ 24 h 58"/>
                <a:gd name="T18" fmla="*/ 71 w 104"/>
                <a:gd name="T19" fmla="*/ 29 h 58"/>
                <a:gd name="T20" fmla="*/ 70 w 104"/>
                <a:gd name="T21" fmla="*/ 28 h 58"/>
                <a:gd name="T22" fmla="*/ 70 w 104"/>
                <a:gd name="T23" fmla="*/ 32 h 58"/>
                <a:gd name="T24" fmla="*/ 63 w 104"/>
                <a:gd name="T25" fmla="*/ 37 h 58"/>
                <a:gd name="T26" fmla="*/ 59 w 104"/>
                <a:gd name="T27" fmla="*/ 40 h 58"/>
                <a:gd name="T28" fmla="*/ 58 w 104"/>
                <a:gd name="T29" fmla="*/ 42 h 58"/>
                <a:gd name="T30" fmla="*/ 53 w 104"/>
                <a:gd name="T31" fmla="*/ 38 h 58"/>
                <a:gd name="T32" fmla="*/ 49 w 104"/>
                <a:gd name="T33" fmla="*/ 43 h 58"/>
                <a:gd name="T34" fmla="*/ 46 w 104"/>
                <a:gd name="T35" fmla="*/ 43 h 58"/>
                <a:gd name="T36" fmla="*/ 42 w 104"/>
                <a:gd name="T37" fmla="*/ 43 h 58"/>
                <a:gd name="T38" fmla="*/ 42 w 104"/>
                <a:gd name="T39" fmla="*/ 53 h 58"/>
                <a:gd name="T40" fmla="*/ 39 w 104"/>
                <a:gd name="T41" fmla="*/ 53 h 58"/>
                <a:gd name="T42" fmla="*/ 36 w 104"/>
                <a:gd name="T43" fmla="*/ 57 h 58"/>
                <a:gd name="T44" fmla="*/ 31 w 104"/>
                <a:gd name="T45" fmla="*/ 58 h 58"/>
                <a:gd name="T46" fmla="*/ 29 w 104"/>
                <a:gd name="T47" fmla="*/ 52 h 58"/>
                <a:gd name="T48" fmla="*/ 24 w 104"/>
                <a:gd name="T49" fmla="*/ 51 h 58"/>
                <a:gd name="T50" fmla="*/ 26 w 104"/>
                <a:gd name="T51" fmla="*/ 43 h 58"/>
                <a:gd name="T52" fmla="*/ 24 w 104"/>
                <a:gd name="T53" fmla="*/ 40 h 58"/>
                <a:gd name="T54" fmla="*/ 20 w 104"/>
                <a:gd name="T55" fmla="*/ 40 h 58"/>
                <a:gd name="T56" fmla="*/ 13 w 104"/>
                <a:gd name="T57" fmla="*/ 42 h 58"/>
                <a:gd name="T58" fmla="*/ 13 w 104"/>
                <a:gd name="T59" fmla="*/ 39 h 58"/>
                <a:gd name="T60" fmla="*/ 8 w 104"/>
                <a:gd name="T61" fmla="*/ 36 h 58"/>
                <a:gd name="T62" fmla="*/ 5 w 104"/>
                <a:gd name="T63" fmla="*/ 32 h 58"/>
                <a:gd name="T64" fmla="*/ 0 w 104"/>
                <a:gd name="T65" fmla="*/ 31 h 58"/>
                <a:gd name="T66" fmla="*/ 4 w 104"/>
                <a:gd name="T67" fmla="*/ 26 h 58"/>
                <a:gd name="T68" fmla="*/ 3 w 104"/>
                <a:gd name="T69" fmla="*/ 22 h 58"/>
                <a:gd name="T70" fmla="*/ 5 w 104"/>
                <a:gd name="T71" fmla="*/ 18 h 58"/>
                <a:gd name="T72" fmla="*/ 13 w 104"/>
                <a:gd name="T73" fmla="*/ 13 h 58"/>
                <a:gd name="T74" fmla="*/ 21 w 104"/>
                <a:gd name="T75" fmla="*/ 6 h 58"/>
                <a:gd name="T76" fmla="*/ 23 w 104"/>
                <a:gd name="T77" fmla="*/ 6 h 58"/>
                <a:gd name="T78" fmla="*/ 27 w 104"/>
                <a:gd name="T79" fmla="*/ 3 h 58"/>
                <a:gd name="T80" fmla="*/ 31 w 104"/>
                <a:gd name="T81" fmla="*/ 3 h 58"/>
                <a:gd name="T82" fmla="*/ 33 w 104"/>
                <a:gd name="T83" fmla="*/ 5 h 58"/>
                <a:gd name="T84" fmla="*/ 36 w 104"/>
                <a:gd name="T85" fmla="*/ 3 h 58"/>
                <a:gd name="T86" fmla="*/ 43 w 104"/>
                <a:gd name="T87" fmla="*/ 6 h 58"/>
                <a:gd name="T88" fmla="*/ 51 w 104"/>
                <a:gd name="T89" fmla="*/ 5 h 58"/>
                <a:gd name="T90" fmla="*/ 56 w 104"/>
                <a:gd name="T91" fmla="*/ 3 h 58"/>
                <a:gd name="T92" fmla="*/ 59 w 104"/>
                <a:gd name="T93" fmla="*/ 0 h 58"/>
                <a:gd name="T94" fmla="*/ 64 w 104"/>
                <a:gd name="T95" fmla="*/ 2 h 58"/>
                <a:gd name="T96" fmla="*/ 68 w 104"/>
                <a:gd name="T97" fmla="*/ 3 h 58"/>
                <a:gd name="T98" fmla="*/ 72 w 104"/>
                <a:gd name="T99" fmla="*/ 3 h 58"/>
                <a:gd name="T100" fmla="*/ 76 w 104"/>
                <a:gd name="T101" fmla="*/ 0 h 58"/>
                <a:gd name="T102" fmla="*/ 83 w 104"/>
                <a:gd name="T103" fmla="*/ 3 h 58"/>
                <a:gd name="T104" fmla="*/ 85 w 104"/>
                <a:gd name="T105" fmla="*/ 4 h 58"/>
                <a:gd name="T106" fmla="*/ 90 w 104"/>
                <a:gd name="T107" fmla="*/ 8 h 58"/>
                <a:gd name="T108" fmla="*/ 95 w 104"/>
                <a:gd name="T109" fmla="*/ 11 h 58"/>
                <a:gd name="T110" fmla="*/ 100 w 104"/>
                <a:gd name="T111" fmla="*/ 14 h 58"/>
                <a:gd name="T112" fmla="*/ 104 w 104"/>
                <a:gd name="T113" fmla="*/ 20 h 58"/>
                <a:gd name="T114" fmla="*/ 104 w 104"/>
                <a:gd name="T11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58">
                  <a:moveTo>
                    <a:pt x="104" y="20"/>
                  </a:moveTo>
                  <a:lnTo>
                    <a:pt x="99" y="20"/>
                  </a:lnTo>
                  <a:lnTo>
                    <a:pt x="96" y="22"/>
                  </a:lnTo>
                  <a:lnTo>
                    <a:pt x="90" y="24"/>
                  </a:lnTo>
                  <a:lnTo>
                    <a:pt x="86" y="24"/>
                  </a:lnTo>
                  <a:lnTo>
                    <a:pt x="82" y="27"/>
                  </a:lnTo>
                  <a:lnTo>
                    <a:pt x="79" y="26"/>
                  </a:lnTo>
                  <a:lnTo>
                    <a:pt x="76" y="23"/>
                  </a:lnTo>
                  <a:lnTo>
                    <a:pt x="74" y="24"/>
                  </a:lnTo>
                  <a:lnTo>
                    <a:pt x="71" y="29"/>
                  </a:lnTo>
                  <a:lnTo>
                    <a:pt x="70" y="28"/>
                  </a:lnTo>
                  <a:lnTo>
                    <a:pt x="70" y="32"/>
                  </a:lnTo>
                  <a:lnTo>
                    <a:pt x="63" y="37"/>
                  </a:lnTo>
                  <a:lnTo>
                    <a:pt x="59" y="40"/>
                  </a:lnTo>
                  <a:lnTo>
                    <a:pt x="58" y="42"/>
                  </a:lnTo>
                  <a:lnTo>
                    <a:pt x="53" y="38"/>
                  </a:lnTo>
                  <a:lnTo>
                    <a:pt x="49" y="43"/>
                  </a:lnTo>
                  <a:lnTo>
                    <a:pt x="46" y="43"/>
                  </a:lnTo>
                  <a:lnTo>
                    <a:pt x="42" y="43"/>
                  </a:lnTo>
                  <a:lnTo>
                    <a:pt x="42" y="53"/>
                  </a:lnTo>
                  <a:lnTo>
                    <a:pt x="39" y="53"/>
                  </a:lnTo>
                  <a:lnTo>
                    <a:pt x="36" y="57"/>
                  </a:lnTo>
                  <a:lnTo>
                    <a:pt x="31" y="58"/>
                  </a:lnTo>
                  <a:lnTo>
                    <a:pt x="29" y="52"/>
                  </a:lnTo>
                  <a:lnTo>
                    <a:pt x="24" y="51"/>
                  </a:lnTo>
                  <a:lnTo>
                    <a:pt x="26" y="43"/>
                  </a:lnTo>
                  <a:lnTo>
                    <a:pt x="24" y="40"/>
                  </a:lnTo>
                  <a:lnTo>
                    <a:pt x="20" y="40"/>
                  </a:lnTo>
                  <a:lnTo>
                    <a:pt x="13" y="42"/>
                  </a:lnTo>
                  <a:lnTo>
                    <a:pt x="13" y="39"/>
                  </a:lnTo>
                  <a:lnTo>
                    <a:pt x="8" y="36"/>
                  </a:lnTo>
                  <a:lnTo>
                    <a:pt x="5" y="32"/>
                  </a:lnTo>
                  <a:lnTo>
                    <a:pt x="0" y="31"/>
                  </a:lnTo>
                  <a:lnTo>
                    <a:pt x="4" y="26"/>
                  </a:lnTo>
                  <a:lnTo>
                    <a:pt x="3" y="22"/>
                  </a:lnTo>
                  <a:lnTo>
                    <a:pt x="5" y="18"/>
                  </a:lnTo>
                  <a:lnTo>
                    <a:pt x="13" y="13"/>
                  </a:lnTo>
                  <a:lnTo>
                    <a:pt x="21" y="6"/>
                  </a:lnTo>
                  <a:lnTo>
                    <a:pt x="23" y="6"/>
                  </a:lnTo>
                  <a:lnTo>
                    <a:pt x="27" y="3"/>
                  </a:lnTo>
                  <a:lnTo>
                    <a:pt x="31" y="3"/>
                  </a:lnTo>
                  <a:lnTo>
                    <a:pt x="33" y="5"/>
                  </a:lnTo>
                  <a:lnTo>
                    <a:pt x="36" y="3"/>
                  </a:lnTo>
                  <a:lnTo>
                    <a:pt x="43" y="6"/>
                  </a:lnTo>
                  <a:lnTo>
                    <a:pt x="51" y="5"/>
                  </a:lnTo>
                  <a:lnTo>
                    <a:pt x="56" y="3"/>
                  </a:lnTo>
                  <a:lnTo>
                    <a:pt x="59" y="0"/>
                  </a:lnTo>
                  <a:lnTo>
                    <a:pt x="64" y="2"/>
                  </a:lnTo>
                  <a:lnTo>
                    <a:pt x="68" y="3"/>
                  </a:lnTo>
                  <a:lnTo>
                    <a:pt x="72" y="3"/>
                  </a:lnTo>
                  <a:lnTo>
                    <a:pt x="76" y="0"/>
                  </a:lnTo>
                  <a:lnTo>
                    <a:pt x="83" y="3"/>
                  </a:lnTo>
                  <a:lnTo>
                    <a:pt x="85" y="4"/>
                  </a:lnTo>
                  <a:lnTo>
                    <a:pt x="90" y="8"/>
                  </a:lnTo>
                  <a:lnTo>
                    <a:pt x="95" y="11"/>
                  </a:lnTo>
                  <a:lnTo>
                    <a:pt x="100" y="14"/>
                  </a:lnTo>
                  <a:lnTo>
                    <a:pt x="104" y="20"/>
                  </a:lnTo>
                  <a:lnTo>
                    <a:pt x="104"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3" name="Freeform 101">
              <a:extLst>
                <a:ext uri="{FF2B5EF4-FFF2-40B4-BE49-F238E27FC236}">
                  <a16:creationId xmlns:a16="http://schemas.microsoft.com/office/drawing/2014/main" id="{88C84EEF-749C-E9D2-7411-77304A084629}"/>
                </a:ext>
              </a:extLst>
            </p:cNvPr>
            <p:cNvSpPr>
              <a:spLocks/>
            </p:cNvSpPr>
            <p:nvPr/>
          </p:nvSpPr>
          <p:spPr bwMode="auto">
            <a:xfrm>
              <a:off x="8066248" y="3011359"/>
              <a:ext cx="136495" cy="117448"/>
            </a:xfrm>
            <a:custGeom>
              <a:avLst/>
              <a:gdLst>
                <a:gd name="T0" fmla="*/ 76 w 86"/>
                <a:gd name="T1" fmla="*/ 10 h 74"/>
                <a:gd name="T2" fmla="*/ 81 w 86"/>
                <a:gd name="T3" fmla="*/ 17 h 74"/>
                <a:gd name="T4" fmla="*/ 86 w 86"/>
                <a:gd name="T5" fmla="*/ 23 h 74"/>
                <a:gd name="T6" fmla="*/ 81 w 86"/>
                <a:gd name="T7" fmla="*/ 30 h 74"/>
                <a:gd name="T8" fmla="*/ 73 w 86"/>
                <a:gd name="T9" fmla="*/ 26 h 74"/>
                <a:gd name="T10" fmla="*/ 63 w 86"/>
                <a:gd name="T11" fmla="*/ 26 h 74"/>
                <a:gd name="T12" fmla="*/ 49 w 86"/>
                <a:gd name="T13" fmla="*/ 23 h 74"/>
                <a:gd name="T14" fmla="*/ 43 w 86"/>
                <a:gd name="T15" fmla="*/ 23 h 74"/>
                <a:gd name="T16" fmla="*/ 40 w 86"/>
                <a:gd name="T17" fmla="*/ 28 h 74"/>
                <a:gd name="T18" fmla="*/ 34 w 86"/>
                <a:gd name="T19" fmla="*/ 23 h 74"/>
                <a:gd name="T20" fmla="*/ 32 w 86"/>
                <a:gd name="T21" fmla="*/ 31 h 74"/>
                <a:gd name="T22" fmla="*/ 40 w 86"/>
                <a:gd name="T23" fmla="*/ 40 h 74"/>
                <a:gd name="T24" fmla="*/ 44 w 86"/>
                <a:gd name="T25" fmla="*/ 46 h 74"/>
                <a:gd name="T26" fmla="*/ 51 w 86"/>
                <a:gd name="T27" fmla="*/ 52 h 74"/>
                <a:gd name="T28" fmla="*/ 57 w 86"/>
                <a:gd name="T29" fmla="*/ 57 h 74"/>
                <a:gd name="T30" fmla="*/ 63 w 86"/>
                <a:gd name="T31" fmla="*/ 65 h 74"/>
                <a:gd name="T32" fmla="*/ 78 w 86"/>
                <a:gd name="T33" fmla="*/ 72 h 74"/>
                <a:gd name="T34" fmla="*/ 76 w 86"/>
                <a:gd name="T35" fmla="*/ 74 h 74"/>
                <a:gd name="T36" fmla="*/ 61 w 86"/>
                <a:gd name="T37" fmla="*/ 68 h 74"/>
                <a:gd name="T38" fmla="*/ 52 w 86"/>
                <a:gd name="T39" fmla="*/ 61 h 74"/>
                <a:gd name="T40" fmla="*/ 38 w 86"/>
                <a:gd name="T41" fmla="*/ 55 h 74"/>
                <a:gd name="T42" fmla="*/ 24 w 86"/>
                <a:gd name="T43" fmla="*/ 42 h 74"/>
                <a:gd name="T44" fmla="*/ 26 w 86"/>
                <a:gd name="T45" fmla="*/ 40 h 74"/>
                <a:gd name="T46" fmla="*/ 19 w 86"/>
                <a:gd name="T47" fmla="*/ 32 h 74"/>
                <a:gd name="T48" fmla="*/ 18 w 86"/>
                <a:gd name="T49" fmla="*/ 26 h 74"/>
                <a:gd name="T50" fmla="*/ 9 w 86"/>
                <a:gd name="T51" fmla="*/ 23 h 74"/>
                <a:gd name="T52" fmla="*/ 4 w 86"/>
                <a:gd name="T53" fmla="*/ 31 h 74"/>
                <a:gd name="T54" fmla="*/ 0 w 86"/>
                <a:gd name="T55" fmla="*/ 25 h 74"/>
                <a:gd name="T56" fmla="*/ 0 w 86"/>
                <a:gd name="T57" fmla="*/ 18 h 74"/>
                <a:gd name="T58" fmla="*/ 0 w 86"/>
                <a:gd name="T59" fmla="*/ 18 h 74"/>
                <a:gd name="T60" fmla="*/ 11 w 86"/>
                <a:gd name="T61" fmla="*/ 19 h 74"/>
                <a:gd name="T62" fmla="*/ 13 w 86"/>
                <a:gd name="T63" fmla="*/ 16 h 74"/>
                <a:gd name="T64" fmla="*/ 18 w 86"/>
                <a:gd name="T65" fmla="*/ 19 h 74"/>
                <a:gd name="T66" fmla="*/ 24 w 86"/>
                <a:gd name="T67" fmla="*/ 19 h 74"/>
                <a:gd name="T68" fmla="*/ 24 w 86"/>
                <a:gd name="T69" fmla="*/ 14 h 74"/>
                <a:gd name="T70" fmla="*/ 29 w 86"/>
                <a:gd name="T71" fmla="*/ 12 h 74"/>
                <a:gd name="T72" fmla="*/ 30 w 86"/>
                <a:gd name="T73" fmla="*/ 4 h 74"/>
                <a:gd name="T74" fmla="*/ 41 w 86"/>
                <a:gd name="T75" fmla="*/ 0 h 74"/>
                <a:gd name="T76" fmla="*/ 46 w 86"/>
                <a:gd name="T77" fmla="*/ 2 h 74"/>
                <a:gd name="T78" fmla="*/ 58 w 86"/>
                <a:gd name="T79" fmla="*/ 10 h 74"/>
                <a:gd name="T80" fmla="*/ 71 w 86"/>
                <a:gd name="T81" fmla="*/ 13 h 74"/>
                <a:gd name="T82" fmla="*/ 76 w 86"/>
                <a:gd name="T83" fmla="*/ 10 h 74"/>
                <a:gd name="T84" fmla="*/ 76 w 86"/>
                <a:gd name="T85"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74">
                  <a:moveTo>
                    <a:pt x="76" y="10"/>
                  </a:moveTo>
                  <a:lnTo>
                    <a:pt x="81" y="17"/>
                  </a:lnTo>
                  <a:lnTo>
                    <a:pt x="86" y="23"/>
                  </a:lnTo>
                  <a:lnTo>
                    <a:pt x="81" y="30"/>
                  </a:lnTo>
                  <a:lnTo>
                    <a:pt x="73" y="26"/>
                  </a:lnTo>
                  <a:lnTo>
                    <a:pt x="63" y="26"/>
                  </a:lnTo>
                  <a:lnTo>
                    <a:pt x="49" y="23"/>
                  </a:lnTo>
                  <a:lnTo>
                    <a:pt x="43" y="23"/>
                  </a:lnTo>
                  <a:lnTo>
                    <a:pt x="40" y="28"/>
                  </a:lnTo>
                  <a:lnTo>
                    <a:pt x="34" y="23"/>
                  </a:lnTo>
                  <a:lnTo>
                    <a:pt x="32" y="31"/>
                  </a:lnTo>
                  <a:lnTo>
                    <a:pt x="40" y="40"/>
                  </a:lnTo>
                  <a:lnTo>
                    <a:pt x="44" y="46"/>
                  </a:lnTo>
                  <a:lnTo>
                    <a:pt x="51" y="52"/>
                  </a:lnTo>
                  <a:lnTo>
                    <a:pt x="57" y="57"/>
                  </a:lnTo>
                  <a:lnTo>
                    <a:pt x="63" y="65"/>
                  </a:lnTo>
                  <a:lnTo>
                    <a:pt x="78" y="72"/>
                  </a:lnTo>
                  <a:lnTo>
                    <a:pt x="76" y="74"/>
                  </a:lnTo>
                  <a:lnTo>
                    <a:pt x="61" y="68"/>
                  </a:lnTo>
                  <a:lnTo>
                    <a:pt x="52" y="61"/>
                  </a:lnTo>
                  <a:lnTo>
                    <a:pt x="38" y="55"/>
                  </a:lnTo>
                  <a:lnTo>
                    <a:pt x="24" y="42"/>
                  </a:lnTo>
                  <a:lnTo>
                    <a:pt x="26" y="40"/>
                  </a:lnTo>
                  <a:lnTo>
                    <a:pt x="19" y="32"/>
                  </a:lnTo>
                  <a:lnTo>
                    <a:pt x="18" y="26"/>
                  </a:lnTo>
                  <a:lnTo>
                    <a:pt x="9" y="23"/>
                  </a:lnTo>
                  <a:lnTo>
                    <a:pt x="4" y="31"/>
                  </a:lnTo>
                  <a:lnTo>
                    <a:pt x="0" y="25"/>
                  </a:lnTo>
                  <a:lnTo>
                    <a:pt x="0" y="18"/>
                  </a:lnTo>
                  <a:lnTo>
                    <a:pt x="0" y="18"/>
                  </a:lnTo>
                  <a:lnTo>
                    <a:pt x="11" y="19"/>
                  </a:lnTo>
                  <a:lnTo>
                    <a:pt x="13" y="16"/>
                  </a:lnTo>
                  <a:lnTo>
                    <a:pt x="18" y="19"/>
                  </a:lnTo>
                  <a:lnTo>
                    <a:pt x="24" y="19"/>
                  </a:lnTo>
                  <a:lnTo>
                    <a:pt x="24" y="14"/>
                  </a:lnTo>
                  <a:lnTo>
                    <a:pt x="29" y="12"/>
                  </a:lnTo>
                  <a:lnTo>
                    <a:pt x="30" y="4"/>
                  </a:lnTo>
                  <a:lnTo>
                    <a:pt x="41" y="0"/>
                  </a:lnTo>
                  <a:lnTo>
                    <a:pt x="46" y="2"/>
                  </a:lnTo>
                  <a:lnTo>
                    <a:pt x="58" y="10"/>
                  </a:lnTo>
                  <a:lnTo>
                    <a:pt x="71" y="13"/>
                  </a:lnTo>
                  <a:lnTo>
                    <a:pt x="76" y="10"/>
                  </a:lnTo>
                  <a:lnTo>
                    <a:pt x="76" y="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4" name="Freeform 102">
              <a:extLst>
                <a:ext uri="{FF2B5EF4-FFF2-40B4-BE49-F238E27FC236}">
                  <a16:creationId xmlns:a16="http://schemas.microsoft.com/office/drawing/2014/main" id="{859F4593-352F-0BE6-F62B-EF50EEA7BA5D}"/>
                </a:ext>
              </a:extLst>
            </p:cNvPr>
            <p:cNvSpPr>
              <a:spLocks/>
            </p:cNvSpPr>
            <p:nvPr/>
          </p:nvSpPr>
          <p:spPr bwMode="auto">
            <a:xfrm>
              <a:off x="5785508" y="3809689"/>
              <a:ext cx="77770" cy="57137"/>
            </a:xfrm>
            <a:custGeom>
              <a:avLst/>
              <a:gdLst>
                <a:gd name="T0" fmla="*/ 48 w 49"/>
                <a:gd name="T1" fmla="*/ 4 h 36"/>
                <a:gd name="T2" fmla="*/ 49 w 49"/>
                <a:gd name="T3" fmla="*/ 14 h 36"/>
                <a:gd name="T4" fmla="*/ 46 w 49"/>
                <a:gd name="T5" fmla="*/ 22 h 36"/>
                <a:gd name="T6" fmla="*/ 42 w 49"/>
                <a:gd name="T7" fmla="*/ 25 h 36"/>
                <a:gd name="T8" fmla="*/ 46 w 49"/>
                <a:gd name="T9" fmla="*/ 31 h 36"/>
                <a:gd name="T10" fmla="*/ 45 w 49"/>
                <a:gd name="T11" fmla="*/ 36 h 36"/>
                <a:gd name="T12" fmla="*/ 34 w 49"/>
                <a:gd name="T13" fmla="*/ 33 h 36"/>
                <a:gd name="T14" fmla="*/ 26 w 49"/>
                <a:gd name="T15" fmla="*/ 34 h 36"/>
                <a:gd name="T16" fmla="*/ 16 w 49"/>
                <a:gd name="T17" fmla="*/ 33 h 36"/>
                <a:gd name="T18" fmla="*/ 8 w 49"/>
                <a:gd name="T19" fmla="*/ 36 h 36"/>
                <a:gd name="T20" fmla="*/ 0 w 49"/>
                <a:gd name="T21" fmla="*/ 30 h 36"/>
                <a:gd name="T22" fmla="*/ 2 w 49"/>
                <a:gd name="T23" fmla="*/ 24 h 36"/>
                <a:gd name="T24" fmla="*/ 17 w 49"/>
                <a:gd name="T25" fmla="*/ 27 h 36"/>
                <a:gd name="T26" fmla="*/ 29 w 49"/>
                <a:gd name="T27" fmla="*/ 28 h 36"/>
                <a:gd name="T28" fmla="*/ 35 w 49"/>
                <a:gd name="T29" fmla="*/ 24 h 36"/>
                <a:gd name="T30" fmla="*/ 29 w 49"/>
                <a:gd name="T31" fmla="*/ 16 h 36"/>
                <a:gd name="T32" fmla="*/ 30 w 49"/>
                <a:gd name="T33" fmla="*/ 8 h 36"/>
                <a:gd name="T34" fmla="*/ 20 w 49"/>
                <a:gd name="T35" fmla="*/ 5 h 36"/>
                <a:gd name="T36" fmla="*/ 24 w 49"/>
                <a:gd name="T37" fmla="*/ 0 h 36"/>
                <a:gd name="T38" fmla="*/ 34 w 49"/>
                <a:gd name="T39" fmla="*/ 1 h 36"/>
                <a:gd name="T40" fmla="*/ 48 w 49"/>
                <a:gd name="T4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6">
                  <a:moveTo>
                    <a:pt x="48" y="4"/>
                  </a:moveTo>
                  <a:lnTo>
                    <a:pt x="49" y="14"/>
                  </a:lnTo>
                  <a:lnTo>
                    <a:pt x="46" y="22"/>
                  </a:lnTo>
                  <a:lnTo>
                    <a:pt x="42" y="25"/>
                  </a:lnTo>
                  <a:lnTo>
                    <a:pt x="46" y="31"/>
                  </a:lnTo>
                  <a:lnTo>
                    <a:pt x="45" y="36"/>
                  </a:lnTo>
                  <a:lnTo>
                    <a:pt x="34" y="33"/>
                  </a:lnTo>
                  <a:lnTo>
                    <a:pt x="26" y="34"/>
                  </a:lnTo>
                  <a:lnTo>
                    <a:pt x="16" y="33"/>
                  </a:lnTo>
                  <a:lnTo>
                    <a:pt x="8" y="36"/>
                  </a:lnTo>
                  <a:lnTo>
                    <a:pt x="0" y="30"/>
                  </a:lnTo>
                  <a:lnTo>
                    <a:pt x="2" y="24"/>
                  </a:lnTo>
                  <a:lnTo>
                    <a:pt x="17" y="27"/>
                  </a:lnTo>
                  <a:lnTo>
                    <a:pt x="29" y="28"/>
                  </a:lnTo>
                  <a:lnTo>
                    <a:pt x="35" y="24"/>
                  </a:lnTo>
                  <a:lnTo>
                    <a:pt x="29" y="16"/>
                  </a:lnTo>
                  <a:lnTo>
                    <a:pt x="30" y="8"/>
                  </a:lnTo>
                  <a:lnTo>
                    <a:pt x="20" y="5"/>
                  </a:lnTo>
                  <a:lnTo>
                    <a:pt x="24" y="0"/>
                  </a:lnTo>
                  <a:lnTo>
                    <a:pt x="34" y="1"/>
                  </a:lnTo>
                  <a:lnTo>
                    <a:pt x="48"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5" name="Freeform 103">
              <a:extLst>
                <a:ext uri="{FF2B5EF4-FFF2-40B4-BE49-F238E27FC236}">
                  <a16:creationId xmlns:a16="http://schemas.microsoft.com/office/drawing/2014/main" id="{05A80CA7-B40F-9005-477A-A542CF768C1C}"/>
                </a:ext>
              </a:extLst>
            </p:cNvPr>
            <p:cNvSpPr>
              <a:spLocks/>
            </p:cNvSpPr>
            <p:nvPr/>
          </p:nvSpPr>
          <p:spPr bwMode="auto">
            <a:xfrm>
              <a:off x="8121799" y="2947874"/>
              <a:ext cx="150779" cy="84118"/>
            </a:xfrm>
            <a:custGeom>
              <a:avLst/>
              <a:gdLst>
                <a:gd name="T0" fmla="*/ 85 w 95"/>
                <a:gd name="T1" fmla="*/ 4 h 53"/>
                <a:gd name="T2" fmla="*/ 94 w 95"/>
                <a:gd name="T3" fmla="*/ 9 h 53"/>
                <a:gd name="T4" fmla="*/ 95 w 95"/>
                <a:gd name="T5" fmla="*/ 14 h 53"/>
                <a:gd name="T6" fmla="*/ 86 w 95"/>
                <a:gd name="T7" fmla="*/ 17 h 53"/>
                <a:gd name="T8" fmla="*/ 81 w 95"/>
                <a:gd name="T9" fmla="*/ 30 h 53"/>
                <a:gd name="T10" fmla="*/ 73 w 95"/>
                <a:gd name="T11" fmla="*/ 43 h 53"/>
                <a:gd name="T12" fmla="*/ 62 w 95"/>
                <a:gd name="T13" fmla="*/ 46 h 53"/>
                <a:gd name="T14" fmla="*/ 52 w 95"/>
                <a:gd name="T15" fmla="*/ 46 h 53"/>
                <a:gd name="T16" fmla="*/ 41 w 95"/>
                <a:gd name="T17" fmla="*/ 50 h 53"/>
                <a:gd name="T18" fmla="*/ 36 w 95"/>
                <a:gd name="T19" fmla="*/ 53 h 53"/>
                <a:gd name="T20" fmla="*/ 23 w 95"/>
                <a:gd name="T21" fmla="*/ 50 h 53"/>
                <a:gd name="T22" fmla="*/ 11 w 95"/>
                <a:gd name="T23" fmla="*/ 42 h 53"/>
                <a:gd name="T24" fmla="*/ 6 w 95"/>
                <a:gd name="T25" fmla="*/ 40 h 53"/>
                <a:gd name="T26" fmla="*/ 3 w 95"/>
                <a:gd name="T27" fmla="*/ 33 h 53"/>
                <a:gd name="T28" fmla="*/ 0 w 95"/>
                <a:gd name="T29" fmla="*/ 33 h 53"/>
                <a:gd name="T30" fmla="*/ 4 w 95"/>
                <a:gd name="T31" fmla="*/ 21 h 53"/>
                <a:gd name="T32" fmla="*/ 1 w 95"/>
                <a:gd name="T33" fmla="*/ 17 h 53"/>
                <a:gd name="T34" fmla="*/ 9 w 95"/>
                <a:gd name="T35" fmla="*/ 17 h 53"/>
                <a:gd name="T36" fmla="*/ 10 w 95"/>
                <a:gd name="T37" fmla="*/ 9 h 53"/>
                <a:gd name="T38" fmla="*/ 18 w 95"/>
                <a:gd name="T39" fmla="*/ 14 h 53"/>
                <a:gd name="T40" fmla="*/ 23 w 95"/>
                <a:gd name="T41" fmla="*/ 16 h 53"/>
                <a:gd name="T42" fmla="*/ 36 w 95"/>
                <a:gd name="T43" fmla="*/ 14 h 53"/>
                <a:gd name="T44" fmla="*/ 37 w 95"/>
                <a:gd name="T45" fmla="*/ 10 h 53"/>
                <a:gd name="T46" fmla="*/ 43 w 95"/>
                <a:gd name="T47" fmla="*/ 9 h 53"/>
                <a:gd name="T48" fmla="*/ 49 w 95"/>
                <a:gd name="T49" fmla="*/ 7 h 53"/>
                <a:gd name="T50" fmla="*/ 51 w 95"/>
                <a:gd name="T51" fmla="*/ 8 h 53"/>
                <a:gd name="T52" fmla="*/ 57 w 95"/>
                <a:gd name="T53" fmla="*/ 6 h 53"/>
                <a:gd name="T54" fmla="*/ 60 w 95"/>
                <a:gd name="T55" fmla="*/ 1 h 53"/>
                <a:gd name="T56" fmla="*/ 66 w 95"/>
                <a:gd name="T57" fmla="*/ 0 h 53"/>
                <a:gd name="T58" fmla="*/ 82 w 95"/>
                <a:gd name="T59" fmla="*/ 6 h 53"/>
                <a:gd name="T60" fmla="*/ 85 w 95"/>
                <a:gd name="T61" fmla="*/ 4 h 53"/>
                <a:gd name="T62" fmla="*/ 85 w 95"/>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 h="53">
                  <a:moveTo>
                    <a:pt x="85" y="4"/>
                  </a:moveTo>
                  <a:lnTo>
                    <a:pt x="94" y="9"/>
                  </a:lnTo>
                  <a:lnTo>
                    <a:pt x="95" y="14"/>
                  </a:lnTo>
                  <a:lnTo>
                    <a:pt x="86" y="17"/>
                  </a:lnTo>
                  <a:lnTo>
                    <a:pt x="81" y="30"/>
                  </a:lnTo>
                  <a:lnTo>
                    <a:pt x="73" y="43"/>
                  </a:lnTo>
                  <a:lnTo>
                    <a:pt x="62" y="46"/>
                  </a:lnTo>
                  <a:lnTo>
                    <a:pt x="52" y="46"/>
                  </a:lnTo>
                  <a:lnTo>
                    <a:pt x="41" y="50"/>
                  </a:lnTo>
                  <a:lnTo>
                    <a:pt x="36" y="53"/>
                  </a:lnTo>
                  <a:lnTo>
                    <a:pt x="23" y="50"/>
                  </a:lnTo>
                  <a:lnTo>
                    <a:pt x="11" y="42"/>
                  </a:lnTo>
                  <a:lnTo>
                    <a:pt x="6" y="40"/>
                  </a:lnTo>
                  <a:lnTo>
                    <a:pt x="3" y="33"/>
                  </a:lnTo>
                  <a:lnTo>
                    <a:pt x="0" y="33"/>
                  </a:lnTo>
                  <a:lnTo>
                    <a:pt x="4" y="21"/>
                  </a:lnTo>
                  <a:lnTo>
                    <a:pt x="1" y="17"/>
                  </a:lnTo>
                  <a:lnTo>
                    <a:pt x="9" y="17"/>
                  </a:lnTo>
                  <a:lnTo>
                    <a:pt x="10" y="9"/>
                  </a:lnTo>
                  <a:lnTo>
                    <a:pt x="18" y="14"/>
                  </a:lnTo>
                  <a:lnTo>
                    <a:pt x="23" y="16"/>
                  </a:lnTo>
                  <a:lnTo>
                    <a:pt x="36" y="14"/>
                  </a:lnTo>
                  <a:lnTo>
                    <a:pt x="37" y="10"/>
                  </a:lnTo>
                  <a:lnTo>
                    <a:pt x="43" y="9"/>
                  </a:lnTo>
                  <a:lnTo>
                    <a:pt x="49" y="7"/>
                  </a:lnTo>
                  <a:lnTo>
                    <a:pt x="51" y="8"/>
                  </a:lnTo>
                  <a:lnTo>
                    <a:pt x="57" y="6"/>
                  </a:lnTo>
                  <a:lnTo>
                    <a:pt x="60" y="1"/>
                  </a:lnTo>
                  <a:lnTo>
                    <a:pt x="66" y="0"/>
                  </a:lnTo>
                  <a:lnTo>
                    <a:pt x="82" y="6"/>
                  </a:lnTo>
                  <a:lnTo>
                    <a:pt x="85" y="4"/>
                  </a:lnTo>
                  <a:lnTo>
                    <a:pt x="8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6" name="Freeform 104">
              <a:extLst>
                <a:ext uri="{FF2B5EF4-FFF2-40B4-BE49-F238E27FC236}">
                  <a16:creationId xmlns:a16="http://schemas.microsoft.com/office/drawing/2014/main" id="{F495FBBD-BC52-3A38-D57E-C40C3024CFC2}"/>
                </a:ext>
              </a:extLst>
            </p:cNvPr>
            <p:cNvSpPr>
              <a:spLocks/>
            </p:cNvSpPr>
            <p:nvPr/>
          </p:nvSpPr>
          <p:spPr bwMode="auto">
            <a:xfrm>
              <a:off x="10896145" y="4693727"/>
              <a:ext cx="47614" cy="26981"/>
            </a:xfrm>
            <a:custGeom>
              <a:avLst/>
              <a:gdLst>
                <a:gd name="T0" fmla="*/ 28 w 30"/>
                <a:gd name="T1" fmla="*/ 17 h 17"/>
                <a:gd name="T2" fmla="*/ 21 w 30"/>
                <a:gd name="T3" fmla="*/ 17 h 17"/>
                <a:gd name="T4" fmla="*/ 0 w 30"/>
                <a:gd name="T5" fmla="*/ 4 h 17"/>
                <a:gd name="T6" fmla="*/ 17 w 30"/>
                <a:gd name="T7" fmla="*/ 0 h 17"/>
                <a:gd name="T8" fmla="*/ 25 w 30"/>
                <a:gd name="T9" fmla="*/ 6 h 17"/>
                <a:gd name="T10" fmla="*/ 30 w 30"/>
                <a:gd name="T11" fmla="*/ 11 h 17"/>
                <a:gd name="T12" fmla="*/ 28 w 3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28" y="17"/>
                  </a:moveTo>
                  <a:lnTo>
                    <a:pt x="21" y="17"/>
                  </a:lnTo>
                  <a:lnTo>
                    <a:pt x="0" y="4"/>
                  </a:lnTo>
                  <a:lnTo>
                    <a:pt x="17" y="0"/>
                  </a:lnTo>
                  <a:lnTo>
                    <a:pt x="25" y="6"/>
                  </a:lnTo>
                  <a:lnTo>
                    <a:pt x="30" y="11"/>
                  </a:lnTo>
                  <a:lnTo>
                    <a:pt x="28"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7" name="Freeform 105">
              <a:extLst>
                <a:ext uri="{FF2B5EF4-FFF2-40B4-BE49-F238E27FC236}">
                  <a16:creationId xmlns:a16="http://schemas.microsoft.com/office/drawing/2014/main" id="{D9C41501-3C4B-9C13-12B1-07CBF4B1D4E3}"/>
                </a:ext>
              </a:extLst>
            </p:cNvPr>
            <p:cNvSpPr>
              <a:spLocks/>
            </p:cNvSpPr>
            <p:nvPr/>
          </p:nvSpPr>
          <p:spPr bwMode="auto">
            <a:xfrm>
              <a:off x="11013594" y="4679443"/>
              <a:ext cx="46027" cy="44440"/>
            </a:xfrm>
            <a:custGeom>
              <a:avLst/>
              <a:gdLst>
                <a:gd name="T0" fmla="*/ 28 w 29"/>
                <a:gd name="T1" fmla="*/ 0 h 28"/>
                <a:gd name="T2" fmla="*/ 29 w 29"/>
                <a:gd name="T3" fmla="*/ 4 h 28"/>
                <a:gd name="T4" fmla="*/ 29 w 29"/>
                <a:gd name="T5" fmla="*/ 9 h 28"/>
                <a:gd name="T6" fmla="*/ 17 w 29"/>
                <a:gd name="T7" fmla="*/ 24 h 28"/>
                <a:gd name="T8" fmla="*/ 2 w 29"/>
                <a:gd name="T9" fmla="*/ 28 h 28"/>
                <a:gd name="T10" fmla="*/ 0 w 29"/>
                <a:gd name="T11" fmla="*/ 26 h 28"/>
                <a:gd name="T12" fmla="*/ 3 w 29"/>
                <a:gd name="T13" fmla="*/ 20 h 28"/>
                <a:gd name="T14" fmla="*/ 11 w 29"/>
                <a:gd name="T15" fmla="*/ 8 h 28"/>
                <a:gd name="T16" fmla="*/ 28 w 2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8" y="0"/>
                  </a:moveTo>
                  <a:lnTo>
                    <a:pt x="29" y="4"/>
                  </a:lnTo>
                  <a:lnTo>
                    <a:pt x="29" y="9"/>
                  </a:lnTo>
                  <a:lnTo>
                    <a:pt x="17" y="24"/>
                  </a:lnTo>
                  <a:lnTo>
                    <a:pt x="2" y="28"/>
                  </a:lnTo>
                  <a:lnTo>
                    <a:pt x="0" y="26"/>
                  </a:lnTo>
                  <a:lnTo>
                    <a:pt x="3" y="20"/>
                  </a:lnTo>
                  <a:lnTo>
                    <a:pt x="11" y="8"/>
                  </a:lnTo>
                  <a:lnTo>
                    <a:pt x="28"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8" name="Freeform 106">
              <a:extLst>
                <a:ext uri="{FF2B5EF4-FFF2-40B4-BE49-F238E27FC236}">
                  <a16:creationId xmlns:a16="http://schemas.microsoft.com/office/drawing/2014/main" id="{E888CB8C-A72D-A286-FC30-CA75B4C4DA9D}"/>
                </a:ext>
              </a:extLst>
            </p:cNvPr>
            <p:cNvSpPr>
              <a:spLocks/>
            </p:cNvSpPr>
            <p:nvPr/>
          </p:nvSpPr>
          <p:spPr bwMode="auto">
            <a:xfrm>
              <a:off x="10839008" y="4655635"/>
              <a:ext cx="65073" cy="28568"/>
            </a:xfrm>
            <a:custGeom>
              <a:avLst/>
              <a:gdLst>
                <a:gd name="T0" fmla="*/ 21 w 41"/>
                <a:gd name="T1" fmla="*/ 0 h 18"/>
                <a:gd name="T2" fmla="*/ 26 w 41"/>
                <a:gd name="T3" fmla="*/ 5 h 18"/>
                <a:gd name="T4" fmla="*/ 37 w 41"/>
                <a:gd name="T5" fmla="*/ 4 h 18"/>
                <a:gd name="T6" fmla="*/ 41 w 41"/>
                <a:gd name="T7" fmla="*/ 12 h 18"/>
                <a:gd name="T8" fmla="*/ 21 w 41"/>
                <a:gd name="T9" fmla="*/ 15 h 18"/>
                <a:gd name="T10" fmla="*/ 9 w 41"/>
                <a:gd name="T11" fmla="*/ 18 h 18"/>
                <a:gd name="T12" fmla="*/ 0 w 41"/>
                <a:gd name="T13" fmla="*/ 18 h 18"/>
                <a:gd name="T14" fmla="*/ 7 w 41"/>
                <a:gd name="T15" fmla="*/ 6 h 18"/>
                <a:gd name="T16" fmla="*/ 16 w 41"/>
                <a:gd name="T17" fmla="*/ 6 h 18"/>
                <a:gd name="T18" fmla="*/ 21 w 4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8">
                  <a:moveTo>
                    <a:pt x="21" y="0"/>
                  </a:moveTo>
                  <a:lnTo>
                    <a:pt x="26" y="5"/>
                  </a:lnTo>
                  <a:lnTo>
                    <a:pt x="37" y="4"/>
                  </a:lnTo>
                  <a:lnTo>
                    <a:pt x="41" y="12"/>
                  </a:lnTo>
                  <a:lnTo>
                    <a:pt x="21" y="15"/>
                  </a:lnTo>
                  <a:lnTo>
                    <a:pt x="9" y="18"/>
                  </a:lnTo>
                  <a:lnTo>
                    <a:pt x="0" y="18"/>
                  </a:lnTo>
                  <a:lnTo>
                    <a:pt x="7" y="6"/>
                  </a:lnTo>
                  <a:lnTo>
                    <a:pt x="16" y="6"/>
                  </a:lnTo>
                  <a:lnTo>
                    <a:pt x="2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09" name="Freeform 107">
              <a:extLst>
                <a:ext uri="{FF2B5EF4-FFF2-40B4-BE49-F238E27FC236}">
                  <a16:creationId xmlns:a16="http://schemas.microsoft.com/office/drawing/2014/main" id="{2C10F49D-4A59-0F83-30EE-B712AAAE4147}"/>
                </a:ext>
              </a:extLst>
            </p:cNvPr>
            <p:cNvSpPr>
              <a:spLocks/>
            </p:cNvSpPr>
            <p:nvPr/>
          </p:nvSpPr>
          <p:spPr bwMode="auto">
            <a:xfrm>
              <a:off x="10923126" y="4655635"/>
              <a:ext cx="80944" cy="25394"/>
            </a:xfrm>
            <a:custGeom>
              <a:avLst/>
              <a:gdLst>
                <a:gd name="T0" fmla="*/ 51 w 51"/>
                <a:gd name="T1" fmla="*/ 0 h 16"/>
                <a:gd name="T2" fmla="*/ 48 w 51"/>
                <a:gd name="T3" fmla="*/ 11 h 16"/>
                <a:gd name="T4" fmla="*/ 23 w 51"/>
                <a:gd name="T5" fmla="*/ 16 h 16"/>
                <a:gd name="T6" fmla="*/ 0 w 51"/>
                <a:gd name="T7" fmla="*/ 14 h 16"/>
                <a:gd name="T8" fmla="*/ 1 w 51"/>
                <a:gd name="T9" fmla="*/ 6 h 16"/>
                <a:gd name="T10" fmla="*/ 14 w 51"/>
                <a:gd name="T11" fmla="*/ 3 h 16"/>
                <a:gd name="T12" fmla="*/ 25 w 51"/>
                <a:gd name="T13" fmla="*/ 8 h 16"/>
                <a:gd name="T14" fmla="*/ 36 w 51"/>
                <a:gd name="T15" fmla="*/ 6 h 16"/>
                <a:gd name="T16" fmla="*/ 51 w 5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6">
                  <a:moveTo>
                    <a:pt x="51" y="0"/>
                  </a:moveTo>
                  <a:lnTo>
                    <a:pt x="48" y="11"/>
                  </a:lnTo>
                  <a:lnTo>
                    <a:pt x="23" y="16"/>
                  </a:lnTo>
                  <a:lnTo>
                    <a:pt x="0" y="14"/>
                  </a:lnTo>
                  <a:lnTo>
                    <a:pt x="1" y="6"/>
                  </a:lnTo>
                  <a:lnTo>
                    <a:pt x="14" y="3"/>
                  </a:lnTo>
                  <a:lnTo>
                    <a:pt x="25" y="8"/>
                  </a:lnTo>
                  <a:lnTo>
                    <a:pt x="36" y="6"/>
                  </a:lnTo>
                  <a:lnTo>
                    <a:pt x="5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0" name="Freeform 108">
              <a:extLst>
                <a:ext uri="{FF2B5EF4-FFF2-40B4-BE49-F238E27FC236}">
                  <a16:creationId xmlns:a16="http://schemas.microsoft.com/office/drawing/2014/main" id="{9A6405F8-5C82-CE5C-939C-2E9D5FFECE4B}"/>
                </a:ext>
              </a:extLst>
            </p:cNvPr>
            <p:cNvSpPr>
              <a:spLocks/>
            </p:cNvSpPr>
            <p:nvPr/>
          </p:nvSpPr>
          <p:spPr bwMode="auto">
            <a:xfrm>
              <a:off x="10542209" y="4588976"/>
              <a:ext cx="271403" cy="85705"/>
            </a:xfrm>
            <a:custGeom>
              <a:avLst/>
              <a:gdLst>
                <a:gd name="T0" fmla="*/ 54 w 171"/>
                <a:gd name="T1" fmla="*/ 17 h 54"/>
                <a:gd name="T2" fmla="*/ 86 w 171"/>
                <a:gd name="T3" fmla="*/ 19 h 54"/>
                <a:gd name="T4" fmla="*/ 90 w 171"/>
                <a:gd name="T5" fmla="*/ 11 h 54"/>
                <a:gd name="T6" fmla="*/ 120 w 171"/>
                <a:gd name="T7" fmla="*/ 20 h 54"/>
                <a:gd name="T8" fmla="*/ 126 w 171"/>
                <a:gd name="T9" fmla="*/ 32 h 54"/>
                <a:gd name="T10" fmla="*/ 151 w 171"/>
                <a:gd name="T11" fmla="*/ 36 h 54"/>
                <a:gd name="T12" fmla="*/ 171 w 171"/>
                <a:gd name="T13" fmla="*/ 47 h 54"/>
                <a:gd name="T14" fmla="*/ 151 w 171"/>
                <a:gd name="T15" fmla="*/ 54 h 54"/>
                <a:gd name="T16" fmla="*/ 133 w 171"/>
                <a:gd name="T17" fmla="*/ 47 h 54"/>
                <a:gd name="T18" fmla="*/ 118 w 171"/>
                <a:gd name="T19" fmla="*/ 47 h 54"/>
                <a:gd name="T20" fmla="*/ 100 w 171"/>
                <a:gd name="T21" fmla="*/ 46 h 54"/>
                <a:gd name="T22" fmla="*/ 86 w 171"/>
                <a:gd name="T23" fmla="*/ 43 h 54"/>
                <a:gd name="T24" fmla="*/ 66 w 171"/>
                <a:gd name="T25" fmla="*/ 35 h 54"/>
                <a:gd name="T26" fmla="*/ 55 w 171"/>
                <a:gd name="T27" fmla="*/ 34 h 54"/>
                <a:gd name="T28" fmla="*/ 47 w 171"/>
                <a:gd name="T29" fmla="*/ 36 h 54"/>
                <a:gd name="T30" fmla="*/ 17 w 171"/>
                <a:gd name="T31" fmla="*/ 28 h 54"/>
                <a:gd name="T32" fmla="*/ 15 w 171"/>
                <a:gd name="T33" fmla="*/ 20 h 54"/>
                <a:gd name="T34" fmla="*/ 0 w 171"/>
                <a:gd name="T35" fmla="*/ 18 h 54"/>
                <a:gd name="T36" fmla="*/ 12 w 171"/>
                <a:gd name="T37" fmla="*/ 0 h 54"/>
                <a:gd name="T38" fmla="*/ 32 w 171"/>
                <a:gd name="T39" fmla="*/ 1 h 54"/>
                <a:gd name="T40" fmla="*/ 45 w 171"/>
                <a:gd name="T41" fmla="*/ 8 h 54"/>
                <a:gd name="T42" fmla="*/ 52 w 171"/>
                <a:gd name="T43" fmla="*/ 10 h 54"/>
                <a:gd name="T44" fmla="*/ 54 w 171"/>
                <a:gd name="T45" fmla="*/ 1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1" h="54">
                  <a:moveTo>
                    <a:pt x="54" y="17"/>
                  </a:moveTo>
                  <a:lnTo>
                    <a:pt x="86" y="19"/>
                  </a:lnTo>
                  <a:lnTo>
                    <a:pt x="90" y="11"/>
                  </a:lnTo>
                  <a:lnTo>
                    <a:pt x="120" y="20"/>
                  </a:lnTo>
                  <a:lnTo>
                    <a:pt x="126" y="32"/>
                  </a:lnTo>
                  <a:lnTo>
                    <a:pt x="151" y="36"/>
                  </a:lnTo>
                  <a:lnTo>
                    <a:pt x="171" y="47"/>
                  </a:lnTo>
                  <a:lnTo>
                    <a:pt x="151" y="54"/>
                  </a:lnTo>
                  <a:lnTo>
                    <a:pt x="133" y="47"/>
                  </a:lnTo>
                  <a:lnTo>
                    <a:pt x="118" y="47"/>
                  </a:lnTo>
                  <a:lnTo>
                    <a:pt x="100" y="46"/>
                  </a:lnTo>
                  <a:lnTo>
                    <a:pt x="86" y="43"/>
                  </a:lnTo>
                  <a:lnTo>
                    <a:pt x="66" y="35"/>
                  </a:lnTo>
                  <a:lnTo>
                    <a:pt x="55" y="34"/>
                  </a:lnTo>
                  <a:lnTo>
                    <a:pt x="47" y="36"/>
                  </a:lnTo>
                  <a:lnTo>
                    <a:pt x="17" y="28"/>
                  </a:lnTo>
                  <a:lnTo>
                    <a:pt x="15" y="20"/>
                  </a:lnTo>
                  <a:lnTo>
                    <a:pt x="0" y="18"/>
                  </a:lnTo>
                  <a:lnTo>
                    <a:pt x="12" y="0"/>
                  </a:lnTo>
                  <a:lnTo>
                    <a:pt x="32" y="1"/>
                  </a:lnTo>
                  <a:lnTo>
                    <a:pt x="45" y="8"/>
                  </a:lnTo>
                  <a:lnTo>
                    <a:pt x="52" y="10"/>
                  </a:lnTo>
                  <a:lnTo>
                    <a:pt x="54" y="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1" name="Freeform 109">
              <a:extLst>
                <a:ext uri="{FF2B5EF4-FFF2-40B4-BE49-F238E27FC236}">
                  <a16:creationId xmlns:a16="http://schemas.microsoft.com/office/drawing/2014/main" id="{5995257D-FB20-2B7A-08F9-3ED08B20F28A}"/>
                </a:ext>
              </a:extLst>
            </p:cNvPr>
            <p:cNvSpPr>
              <a:spLocks/>
            </p:cNvSpPr>
            <p:nvPr/>
          </p:nvSpPr>
          <p:spPr bwMode="auto">
            <a:xfrm>
              <a:off x="11307217" y="4574691"/>
              <a:ext cx="17458" cy="44440"/>
            </a:xfrm>
            <a:custGeom>
              <a:avLst/>
              <a:gdLst>
                <a:gd name="T0" fmla="*/ 10 w 11"/>
                <a:gd name="T1" fmla="*/ 15 h 28"/>
                <a:gd name="T2" fmla="*/ 0 w 11"/>
                <a:gd name="T3" fmla="*/ 28 h 28"/>
                <a:gd name="T4" fmla="*/ 0 w 11"/>
                <a:gd name="T5" fmla="*/ 14 h 28"/>
                <a:gd name="T6" fmla="*/ 3 w 11"/>
                <a:gd name="T7" fmla="*/ 7 h 28"/>
                <a:gd name="T8" fmla="*/ 7 w 11"/>
                <a:gd name="T9" fmla="*/ 0 h 28"/>
                <a:gd name="T10" fmla="*/ 11 w 11"/>
                <a:gd name="T11" fmla="*/ 6 h 28"/>
                <a:gd name="T12" fmla="*/ 10 w 11"/>
                <a:gd name="T13" fmla="*/ 15 h 28"/>
              </a:gdLst>
              <a:ahLst/>
              <a:cxnLst>
                <a:cxn ang="0">
                  <a:pos x="T0" y="T1"/>
                </a:cxn>
                <a:cxn ang="0">
                  <a:pos x="T2" y="T3"/>
                </a:cxn>
                <a:cxn ang="0">
                  <a:pos x="T4" y="T5"/>
                </a:cxn>
                <a:cxn ang="0">
                  <a:pos x="T6" y="T7"/>
                </a:cxn>
                <a:cxn ang="0">
                  <a:pos x="T8" y="T9"/>
                </a:cxn>
                <a:cxn ang="0">
                  <a:pos x="T10" y="T11"/>
                </a:cxn>
                <a:cxn ang="0">
                  <a:pos x="T12" y="T13"/>
                </a:cxn>
              </a:cxnLst>
              <a:rect l="0" t="0" r="r" b="b"/>
              <a:pathLst>
                <a:path w="11" h="28">
                  <a:moveTo>
                    <a:pt x="10" y="15"/>
                  </a:moveTo>
                  <a:lnTo>
                    <a:pt x="0" y="28"/>
                  </a:lnTo>
                  <a:lnTo>
                    <a:pt x="0" y="14"/>
                  </a:lnTo>
                  <a:lnTo>
                    <a:pt x="3" y="7"/>
                  </a:lnTo>
                  <a:lnTo>
                    <a:pt x="7" y="0"/>
                  </a:lnTo>
                  <a:lnTo>
                    <a:pt x="11" y="6"/>
                  </a:lnTo>
                  <a:lnTo>
                    <a:pt x="10" y="1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2" name="Freeform 110">
              <a:extLst>
                <a:ext uri="{FF2B5EF4-FFF2-40B4-BE49-F238E27FC236}">
                  <a16:creationId xmlns:a16="http://schemas.microsoft.com/office/drawing/2014/main" id="{5C063F89-7088-DD9F-195A-6F29888766DE}"/>
                </a:ext>
              </a:extLst>
            </p:cNvPr>
            <p:cNvSpPr>
              <a:spLocks/>
            </p:cNvSpPr>
            <p:nvPr/>
          </p:nvSpPr>
          <p:spPr bwMode="auto">
            <a:xfrm>
              <a:off x="11094539" y="4506444"/>
              <a:ext cx="33330" cy="19046"/>
            </a:xfrm>
            <a:custGeom>
              <a:avLst/>
              <a:gdLst>
                <a:gd name="T0" fmla="*/ 21 w 21"/>
                <a:gd name="T1" fmla="*/ 6 h 12"/>
                <a:gd name="T2" fmla="*/ 15 w 21"/>
                <a:gd name="T3" fmla="*/ 12 h 12"/>
                <a:gd name="T4" fmla="*/ 3 w 21"/>
                <a:gd name="T5" fmla="*/ 9 h 12"/>
                <a:gd name="T6" fmla="*/ 0 w 21"/>
                <a:gd name="T7" fmla="*/ 0 h 12"/>
                <a:gd name="T8" fmla="*/ 17 w 21"/>
                <a:gd name="T9" fmla="*/ 0 h 12"/>
                <a:gd name="T10" fmla="*/ 21 w 21"/>
                <a:gd name="T11" fmla="*/ 6 h 12"/>
              </a:gdLst>
              <a:ahLst/>
              <a:cxnLst>
                <a:cxn ang="0">
                  <a:pos x="T0" y="T1"/>
                </a:cxn>
                <a:cxn ang="0">
                  <a:pos x="T2" y="T3"/>
                </a:cxn>
                <a:cxn ang="0">
                  <a:pos x="T4" y="T5"/>
                </a:cxn>
                <a:cxn ang="0">
                  <a:pos x="T6" y="T7"/>
                </a:cxn>
                <a:cxn ang="0">
                  <a:pos x="T8" y="T9"/>
                </a:cxn>
                <a:cxn ang="0">
                  <a:pos x="T10" y="T11"/>
                </a:cxn>
              </a:cxnLst>
              <a:rect l="0" t="0" r="r" b="b"/>
              <a:pathLst>
                <a:path w="21" h="12">
                  <a:moveTo>
                    <a:pt x="21" y="6"/>
                  </a:moveTo>
                  <a:lnTo>
                    <a:pt x="15" y="12"/>
                  </a:lnTo>
                  <a:lnTo>
                    <a:pt x="3" y="9"/>
                  </a:lnTo>
                  <a:lnTo>
                    <a:pt x="0" y="0"/>
                  </a:lnTo>
                  <a:lnTo>
                    <a:pt x="17" y="0"/>
                  </a:lnTo>
                  <a:lnTo>
                    <a:pt x="21"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3" name="Freeform 111">
              <a:extLst>
                <a:ext uri="{FF2B5EF4-FFF2-40B4-BE49-F238E27FC236}">
                  <a16:creationId xmlns:a16="http://schemas.microsoft.com/office/drawing/2014/main" id="{A75B09C9-3585-95DE-B54B-3BD6D382DD7E}"/>
                </a:ext>
              </a:extLst>
            </p:cNvPr>
            <p:cNvSpPr>
              <a:spLocks/>
            </p:cNvSpPr>
            <p:nvPr/>
          </p:nvSpPr>
          <p:spPr bwMode="auto">
            <a:xfrm>
              <a:off x="11145327" y="4495334"/>
              <a:ext cx="77770" cy="31743"/>
            </a:xfrm>
            <a:custGeom>
              <a:avLst/>
              <a:gdLst>
                <a:gd name="T0" fmla="*/ 44 w 49"/>
                <a:gd name="T1" fmla="*/ 6 h 20"/>
                <a:gd name="T2" fmla="*/ 49 w 49"/>
                <a:gd name="T3" fmla="*/ 20 h 20"/>
                <a:gd name="T4" fmla="*/ 36 w 49"/>
                <a:gd name="T5" fmla="*/ 13 h 20"/>
                <a:gd name="T6" fmla="*/ 22 w 49"/>
                <a:gd name="T7" fmla="*/ 11 h 20"/>
                <a:gd name="T8" fmla="*/ 12 w 49"/>
                <a:gd name="T9" fmla="*/ 12 h 20"/>
                <a:gd name="T10" fmla="*/ 0 w 49"/>
                <a:gd name="T11" fmla="*/ 11 h 20"/>
                <a:gd name="T12" fmla="*/ 5 w 49"/>
                <a:gd name="T13" fmla="*/ 1 h 20"/>
                <a:gd name="T14" fmla="*/ 25 w 49"/>
                <a:gd name="T15" fmla="*/ 0 h 20"/>
                <a:gd name="T16" fmla="*/ 44 w 49"/>
                <a:gd name="T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
                  <a:moveTo>
                    <a:pt x="44" y="6"/>
                  </a:moveTo>
                  <a:lnTo>
                    <a:pt x="49" y="20"/>
                  </a:lnTo>
                  <a:lnTo>
                    <a:pt x="36" y="13"/>
                  </a:lnTo>
                  <a:lnTo>
                    <a:pt x="22" y="11"/>
                  </a:lnTo>
                  <a:lnTo>
                    <a:pt x="12" y="12"/>
                  </a:lnTo>
                  <a:lnTo>
                    <a:pt x="0" y="11"/>
                  </a:lnTo>
                  <a:lnTo>
                    <a:pt x="5" y="1"/>
                  </a:lnTo>
                  <a:lnTo>
                    <a:pt x="25" y="0"/>
                  </a:lnTo>
                  <a:lnTo>
                    <a:pt x="44"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4" name="Freeform 112">
              <a:extLst>
                <a:ext uri="{FF2B5EF4-FFF2-40B4-BE49-F238E27FC236}">
                  <a16:creationId xmlns:a16="http://schemas.microsoft.com/office/drawing/2014/main" id="{A1AFD550-36EC-1056-A0B4-AB4DE609EA76}"/>
                </a:ext>
              </a:extLst>
            </p:cNvPr>
            <p:cNvSpPr>
              <a:spLocks/>
            </p:cNvSpPr>
            <p:nvPr/>
          </p:nvSpPr>
          <p:spPr bwMode="auto">
            <a:xfrm>
              <a:off x="11218336" y="4422325"/>
              <a:ext cx="277751" cy="265052"/>
            </a:xfrm>
            <a:custGeom>
              <a:avLst/>
              <a:gdLst>
                <a:gd name="T0" fmla="*/ 175 w 175"/>
                <a:gd name="T1" fmla="*/ 42 h 167"/>
                <a:gd name="T2" fmla="*/ 172 w 175"/>
                <a:gd name="T3" fmla="*/ 105 h 167"/>
                <a:gd name="T4" fmla="*/ 167 w 175"/>
                <a:gd name="T5" fmla="*/ 167 h 167"/>
                <a:gd name="T6" fmla="*/ 153 w 175"/>
                <a:gd name="T7" fmla="*/ 151 h 167"/>
                <a:gd name="T8" fmla="*/ 137 w 175"/>
                <a:gd name="T9" fmla="*/ 147 h 167"/>
                <a:gd name="T10" fmla="*/ 133 w 175"/>
                <a:gd name="T11" fmla="*/ 152 h 167"/>
                <a:gd name="T12" fmla="*/ 111 w 175"/>
                <a:gd name="T13" fmla="*/ 153 h 167"/>
                <a:gd name="T14" fmla="*/ 119 w 175"/>
                <a:gd name="T15" fmla="*/ 137 h 167"/>
                <a:gd name="T16" fmla="*/ 130 w 175"/>
                <a:gd name="T17" fmla="*/ 132 h 167"/>
                <a:gd name="T18" fmla="*/ 128 w 175"/>
                <a:gd name="T19" fmla="*/ 111 h 167"/>
                <a:gd name="T20" fmla="*/ 121 w 175"/>
                <a:gd name="T21" fmla="*/ 96 h 167"/>
                <a:gd name="T22" fmla="*/ 89 w 175"/>
                <a:gd name="T23" fmla="*/ 79 h 167"/>
                <a:gd name="T24" fmla="*/ 76 w 175"/>
                <a:gd name="T25" fmla="*/ 78 h 167"/>
                <a:gd name="T26" fmla="*/ 51 w 175"/>
                <a:gd name="T27" fmla="*/ 60 h 167"/>
                <a:gd name="T28" fmla="*/ 45 w 175"/>
                <a:gd name="T29" fmla="*/ 70 h 167"/>
                <a:gd name="T30" fmla="*/ 39 w 175"/>
                <a:gd name="T31" fmla="*/ 71 h 167"/>
                <a:gd name="T32" fmla="*/ 36 w 175"/>
                <a:gd name="T33" fmla="*/ 65 h 167"/>
                <a:gd name="T34" fmla="*/ 36 w 175"/>
                <a:gd name="T35" fmla="*/ 56 h 167"/>
                <a:gd name="T36" fmla="*/ 24 w 175"/>
                <a:gd name="T37" fmla="*/ 47 h 167"/>
                <a:gd name="T38" fmla="*/ 42 w 175"/>
                <a:gd name="T39" fmla="*/ 39 h 167"/>
                <a:gd name="T40" fmla="*/ 53 w 175"/>
                <a:gd name="T41" fmla="*/ 40 h 167"/>
                <a:gd name="T42" fmla="*/ 53 w 175"/>
                <a:gd name="T43" fmla="*/ 35 h 167"/>
                <a:gd name="T44" fmla="*/ 28 w 175"/>
                <a:gd name="T45" fmla="*/ 35 h 167"/>
                <a:gd name="T46" fmla="*/ 22 w 175"/>
                <a:gd name="T47" fmla="*/ 24 h 167"/>
                <a:gd name="T48" fmla="*/ 7 w 175"/>
                <a:gd name="T49" fmla="*/ 20 h 167"/>
                <a:gd name="T50" fmla="*/ 0 w 175"/>
                <a:gd name="T51" fmla="*/ 11 h 167"/>
                <a:gd name="T52" fmla="*/ 22 w 175"/>
                <a:gd name="T53" fmla="*/ 6 h 167"/>
                <a:gd name="T54" fmla="*/ 31 w 175"/>
                <a:gd name="T55" fmla="*/ 0 h 167"/>
                <a:gd name="T56" fmla="*/ 58 w 175"/>
                <a:gd name="T57" fmla="*/ 8 h 167"/>
                <a:gd name="T58" fmla="*/ 61 w 175"/>
                <a:gd name="T59" fmla="*/ 15 h 167"/>
                <a:gd name="T60" fmla="*/ 65 w 175"/>
                <a:gd name="T61" fmla="*/ 45 h 167"/>
                <a:gd name="T62" fmla="*/ 82 w 175"/>
                <a:gd name="T63" fmla="*/ 57 h 167"/>
                <a:gd name="T64" fmla="*/ 96 w 175"/>
                <a:gd name="T65" fmla="*/ 36 h 167"/>
                <a:gd name="T66" fmla="*/ 116 w 175"/>
                <a:gd name="T67" fmla="*/ 25 h 167"/>
                <a:gd name="T68" fmla="*/ 130 w 175"/>
                <a:gd name="T69" fmla="*/ 25 h 167"/>
                <a:gd name="T70" fmla="*/ 145 w 175"/>
                <a:gd name="T71" fmla="*/ 32 h 167"/>
                <a:gd name="T72" fmla="*/ 157 w 175"/>
                <a:gd name="T73" fmla="*/ 39 h 167"/>
                <a:gd name="T74" fmla="*/ 175 w 175"/>
                <a:gd name="T75" fmla="*/ 4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67">
                  <a:moveTo>
                    <a:pt x="175" y="42"/>
                  </a:moveTo>
                  <a:lnTo>
                    <a:pt x="172" y="105"/>
                  </a:lnTo>
                  <a:lnTo>
                    <a:pt x="167" y="167"/>
                  </a:lnTo>
                  <a:lnTo>
                    <a:pt x="153" y="151"/>
                  </a:lnTo>
                  <a:lnTo>
                    <a:pt x="137" y="147"/>
                  </a:lnTo>
                  <a:lnTo>
                    <a:pt x="133" y="152"/>
                  </a:lnTo>
                  <a:lnTo>
                    <a:pt x="111" y="153"/>
                  </a:lnTo>
                  <a:lnTo>
                    <a:pt x="119" y="137"/>
                  </a:lnTo>
                  <a:lnTo>
                    <a:pt x="130" y="132"/>
                  </a:lnTo>
                  <a:lnTo>
                    <a:pt x="128" y="111"/>
                  </a:lnTo>
                  <a:lnTo>
                    <a:pt x="121" y="96"/>
                  </a:lnTo>
                  <a:lnTo>
                    <a:pt x="89" y="79"/>
                  </a:lnTo>
                  <a:lnTo>
                    <a:pt x="76" y="78"/>
                  </a:lnTo>
                  <a:lnTo>
                    <a:pt x="51" y="60"/>
                  </a:lnTo>
                  <a:lnTo>
                    <a:pt x="45" y="70"/>
                  </a:lnTo>
                  <a:lnTo>
                    <a:pt x="39" y="71"/>
                  </a:lnTo>
                  <a:lnTo>
                    <a:pt x="36" y="65"/>
                  </a:lnTo>
                  <a:lnTo>
                    <a:pt x="36" y="56"/>
                  </a:lnTo>
                  <a:lnTo>
                    <a:pt x="24" y="47"/>
                  </a:lnTo>
                  <a:lnTo>
                    <a:pt x="42" y="39"/>
                  </a:lnTo>
                  <a:lnTo>
                    <a:pt x="53" y="40"/>
                  </a:lnTo>
                  <a:lnTo>
                    <a:pt x="53" y="35"/>
                  </a:lnTo>
                  <a:lnTo>
                    <a:pt x="28" y="35"/>
                  </a:lnTo>
                  <a:lnTo>
                    <a:pt x="22" y="24"/>
                  </a:lnTo>
                  <a:lnTo>
                    <a:pt x="7" y="20"/>
                  </a:lnTo>
                  <a:lnTo>
                    <a:pt x="0" y="11"/>
                  </a:lnTo>
                  <a:lnTo>
                    <a:pt x="22" y="6"/>
                  </a:lnTo>
                  <a:lnTo>
                    <a:pt x="31" y="0"/>
                  </a:lnTo>
                  <a:lnTo>
                    <a:pt x="58" y="8"/>
                  </a:lnTo>
                  <a:lnTo>
                    <a:pt x="61" y="15"/>
                  </a:lnTo>
                  <a:lnTo>
                    <a:pt x="65" y="45"/>
                  </a:lnTo>
                  <a:lnTo>
                    <a:pt x="82" y="57"/>
                  </a:lnTo>
                  <a:lnTo>
                    <a:pt x="96" y="36"/>
                  </a:lnTo>
                  <a:lnTo>
                    <a:pt x="116" y="25"/>
                  </a:lnTo>
                  <a:lnTo>
                    <a:pt x="130" y="25"/>
                  </a:lnTo>
                  <a:lnTo>
                    <a:pt x="145" y="32"/>
                  </a:lnTo>
                  <a:lnTo>
                    <a:pt x="157" y="39"/>
                  </a:lnTo>
                  <a:lnTo>
                    <a:pt x="175" y="4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5" name="Freeform 113">
              <a:extLst>
                <a:ext uri="{FF2B5EF4-FFF2-40B4-BE49-F238E27FC236}">
                  <a16:creationId xmlns:a16="http://schemas.microsoft.com/office/drawing/2014/main" id="{8ACF913F-1058-5AD1-007F-22EE7CCC00A2}"/>
                </a:ext>
              </a:extLst>
            </p:cNvPr>
            <p:cNvSpPr>
              <a:spLocks/>
            </p:cNvSpPr>
            <p:nvPr/>
          </p:nvSpPr>
          <p:spPr bwMode="auto">
            <a:xfrm>
              <a:off x="10904081" y="4362014"/>
              <a:ext cx="173000" cy="220612"/>
            </a:xfrm>
            <a:custGeom>
              <a:avLst/>
              <a:gdLst>
                <a:gd name="T0" fmla="*/ 109 w 109"/>
                <a:gd name="T1" fmla="*/ 4 h 139"/>
                <a:gd name="T2" fmla="*/ 96 w 109"/>
                <a:gd name="T3" fmla="*/ 23 h 139"/>
                <a:gd name="T4" fmla="*/ 83 w 109"/>
                <a:gd name="T5" fmla="*/ 26 h 139"/>
                <a:gd name="T6" fmla="*/ 67 w 109"/>
                <a:gd name="T7" fmla="*/ 23 h 139"/>
                <a:gd name="T8" fmla="*/ 39 w 109"/>
                <a:gd name="T9" fmla="*/ 24 h 139"/>
                <a:gd name="T10" fmla="*/ 24 w 109"/>
                <a:gd name="T11" fmla="*/ 26 h 139"/>
                <a:gd name="T12" fmla="*/ 22 w 109"/>
                <a:gd name="T13" fmla="*/ 41 h 139"/>
                <a:gd name="T14" fmla="*/ 37 w 109"/>
                <a:gd name="T15" fmla="*/ 58 h 139"/>
                <a:gd name="T16" fmla="*/ 46 w 109"/>
                <a:gd name="T17" fmla="*/ 49 h 139"/>
                <a:gd name="T18" fmla="*/ 77 w 109"/>
                <a:gd name="T19" fmla="*/ 43 h 139"/>
                <a:gd name="T20" fmla="*/ 76 w 109"/>
                <a:gd name="T21" fmla="*/ 52 h 139"/>
                <a:gd name="T22" fmla="*/ 69 w 109"/>
                <a:gd name="T23" fmla="*/ 49 h 139"/>
                <a:gd name="T24" fmla="*/ 61 w 109"/>
                <a:gd name="T25" fmla="*/ 60 h 139"/>
                <a:gd name="T26" fmla="*/ 46 w 109"/>
                <a:gd name="T27" fmla="*/ 67 h 139"/>
                <a:gd name="T28" fmla="*/ 61 w 109"/>
                <a:gd name="T29" fmla="*/ 91 h 139"/>
                <a:gd name="T30" fmla="*/ 58 w 109"/>
                <a:gd name="T31" fmla="*/ 98 h 139"/>
                <a:gd name="T32" fmla="*/ 72 w 109"/>
                <a:gd name="T33" fmla="*/ 120 h 139"/>
                <a:gd name="T34" fmla="*/ 71 w 109"/>
                <a:gd name="T35" fmla="*/ 132 h 139"/>
                <a:gd name="T36" fmla="*/ 62 w 109"/>
                <a:gd name="T37" fmla="*/ 138 h 139"/>
                <a:gd name="T38" fmla="*/ 56 w 109"/>
                <a:gd name="T39" fmla="*/ 131 h 139"/>
                <a:gd name="T40" fmla="*/ 65 w 109"/>
                <a:gd name="T41" fmla="*/ 116 h 139"/>
                <a:gd name="T42" fmla="*/ 48 w 109"/>
                <a:gd name="T43" fmla="*/ 123 h 139"/>
                <a:gd name="T44" fmla="*/ 44 w 109"/>
                <a:gd name="T45" fmla="*/ 118 h 139"/>
                <a:gd name="T46" fmla="*/ 46 w 109"/>
                <a:gd name="T47" fmla="*/ 111 h 139"/>
                <a:gd name="T48" fmla="*/ 35 w 109"/>
                <a:gd name="T49" fmla="*/ 100 h 139"/>
                <a:gd name="T50" fmla="*/ 37 w 109"/>
                <a:gd name="T51" fmla="*/ 81 h 139"/>
                <a:gd name="T52" fmla="*/ 25 w 109"/>
                <a:gd name="T53" fmla="*/ 86 h 139"/>
                <a:gd name="T54" fmla="*/ 26 w 109"/>
                <a:gd name="T55" fmla="*/ 109 h 139"/>
                <a:gd name="T56" fmla="*/ 25 w 109"/>
                <a:gd name="T57" fmla="*/ 136 h 139"/>
                <a:gd name="T58" fmla="*/ 15 w 109"/>
                <a:gd name="T59" fmla="*/ 139 h 139"/>
                <a:gd name="T60" fmla="*/ 7 w 109"/>
                <a:gd name="T61" fmla="*/ 134 h 139"/>
                <a:gd name="T62" fmla="*/ 13 w 109"/>
                <a:gd name="T63" fmla="*/ 116 h 139"/>
                <a:gd name="T64" fmla="*/ 12 w 109"/>
                <a:gd name="T65" fmla="*/ 97 h 139"/>
                <a:gd name="T66" fmla="*/ 4 w 109"/>
                <a:gd name="T67" fmla="*/ 97 h 139"/>
                <a:gd name="T68" fmla="*/ 0 w 109"/>
                <a:gd name="T69" fmla="*/ 84 h 139"/>
                <a:gd name="T70" fmla="*/ 7 w 109"/>
                <a:gd name="T71" fmla="*/ 72 h 139"/>
                <a:gd name="T72" fmla="*/ 9 w 109"/>
                <a:gd name="T73" fmla="*/ 57 h 139"/>
                <a:gd name="T74" fmla="*/ 18 w 109"/>
                <a:gd name="T75" fmla="*/ 28 h 139"/>
                <a:gd name="T76" fmla="*/ 22 w 109"/>
                <a:gd name="T77" fmla="*/ 20 h 139"/>
                <a:gd name="T78" fmla="*/ 36 w 109"/>
                <a:gd name="T79" fmla="*/ 6 h 139"/>
                <a:gd name="T80" fmla="*/ 49 w 109"/>
                <a:gd name="T81" fmla="*/ 12 h 139"/>
                <a:gd name="T82" fmla="*/ 70 w 109"/>
                <a:gd name="T83" fmla="*/ 14 h 139"/>
                <a:gd name="T84" fmla="*/ 89 w 109"/>
                <a:gd name="T85" fmla="*/ 14 h 139"/>
                <a:gd name="T86" fmla="*/ 106 w 109"/>
                <a:gd name="T87" fmla="*/ 0 h 139"/>
                <a:gd name="T88" fmla="*/ 109 w 109"/>
                <a:gd name="T89" fmla="*/ 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9">
                  <a:moveTo>
                    <a:pt x="109" y="4"/>
                  </a:moveTo>
                  <a:lnTo>
                    <a:pt x="96" y="23"/>
                  </a:lnTo>
                  <a:lnTo>
                    <a:pt x="83" y="26"/>
                  </a:lnTo>
                  <a:lnTo>
                    <a:pt x="67" y="23"/>
                  </a:lnTo>
                  <a:lnTo>
                    <a:pt x="39" y="24"/>
                  </a:lnTo>
                  <a:lnTo>
                    <a:pt x="24" y="26"/>
                  </a:lnTo>
                  <a:lnTo>
                    <a:pt x="22" y="41"/>
                  </a:lnTo>
                  <a:lnTo>
                    <a:pt x="37" y="58"/>
                  </a:lnTo>
                  <a:lnTo>
                    <a:pt x="46" y="49"/>
                  </a:lnTo>
                  <a:lnTo>
                    <a:pt x="77" y="43"/>
                  </a:lnTo>
                  <a:lnTo>
                    <a:pt x="76" y="52"/>
                  </a:lnTo>
                  <a:lnTo>
                    <a:pt x="69" y="49"/>
                  </a:lnTo>
                  <a:lnTo>
                    <a:pt x="61" y="60"/>
                  </a:lnTo>
                  <a:lnTo>
                    <a:pt x="46" y="67"/>
                  </a:lnTo>
                  <a:lnTo>
                    <a:pt x="61" y="91"/>
                  </a:lnTo>
                  <a:lnTo>
                    <a:pt x="58" y="98"/>
                  </a:lnTo>
                  <a:lnTo>
                    <a:pt x="72" y="120"/>
                  </a:lnTo>
                  <a:lnTo>
                    <a:pt x="71" y="132"/>
                  </a:lnTo>
                  <a:lnTo>
                    <a:pt x="62" y="138"/>
                  </a:lnTo>
                  <a:lnTo>
                    <a:pt x="56" y="131"/>
                  </a:lnTo>
                  <a:lnTo>
                    <a:pt x="65" y="116"/>
                  </a:lnTo>
                  <a:lnTo>
                    <a:pt x="48" y="123"/>
                  </a:lnTo>
                  <a:lnTo>
                    <a:pt x="44" y="118"/>
                  </a:lnTo>
                  <a:lnTo>
                    <a:pt x="46" y="111"/>
                  </a:lnTo>
                  <a:lnTo>
                    <a:pt x="35" y="100"/>
                  </a:lnTo>
                  <a:lnTo>
                    <a:pt x="37" y="81"/>
                  </a:lnTo>
                  <a:lnTo>
                    <a:pt x="25" y="86"/>
                  </a:lnTo>
                  <a:lnTo>
                    <a:pt x="26" y="109"/>
                  </a:lnTo>
                  <a:lnTo>
                    <a:pt x="25" y="136"/>
                  </a:lnTo>
                  <a:lnTo>
                    <a:pt x="15" y="139"/>
                  </a:lnTo>
                  <a:lnTo>
                    <a:pt x="7" y="134"/>
                  </a:lnTo>
                  <a:lnTo>
                    <a:pt x="13" y="116"/>
                  </a:lnTo>
                  <a:lnTo>
                    <a:pt x="12" y="97"/>
                  </a:lnTo>
                  <a:lnTo>
                    <a:pt x="4" y="97"/>
                  </a:lnTo>
                  <a:lnTo>
                    <a:pt x="0" y="84"/>
                  </a:lnTo>
                  <a:lnTo>
                    <a:pt x="7" y="72"/>
                  </a:lnTo>
                  <a:lnTo>
                    <a:pt x="9" y="57"/>
                  </a:lnTo>
                  <a:lnTo>
                    <a:pt x="18" y="28"/>
                  </a:lnTo>
                  <a:lnTo>
                    <a:pt x="22" y="20"/>
                  </a:lnTo>
                  <a:lnTo>
                    <a:pt x="36" y="6"/>
                  </a:lnTo>
                  <a:lnTo>
                    <a:pt x="49" y="12"/>
                  </a:lnTo>
                  <a:lnTo>
                    <a:pt x="70" y="14"/>
                  </a:lnTo>
                  <a:lnTo>
                    <a:pt x="89" y="14"/>
                  </a:lnTo>
                  <a:lnTo>
                    <a:pt x="106" y="0"/>
                  </a:lnTo>
                  <a:lnTo>
                    <a:pt x="109"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6" name="Freeform 114">
              <a:extLst>
                <a:ext uri="{FF2B5EF4-FFF2-40B4-BE49-F238E27FC236}">
                  <a16:creationId xmlns:a16="http://schemas.microsoft.com/office/drawing/2014/main" id="{D3ED0EF4-3490-C9A3-5F45-3775923CE9A3}"/>
                </a:ext>
              </a:extLst>
            </p:cNvPr>
            <p:cNvSpPr>
              <a:spLocks/>
            </p:cNvSpPr>
            <p:nvPr/>
          </p:nvSpPr>
          <p:spPr bwMode="auto">
            <a:xfrm>
              <a:off x="11135805" y="4346143"/>
              <a:ext cx="33330" cy="92054"/>
            </a:xfrm>
            <a:custGeom>
              <a:avLst/>
              <a:gdLst>
                <a:gd name="T0" fmla="*/ 21 w 21"/>
                <a:gd name="T1" fmla="*/ 19 h 58"/>
                <a:gd name="T2" fmla="*/ 20 w 21"/>
                <a:gd name="T3" fmla="*/ 36 h 58"/>
                <a:gd name="T4" fmla="*/ 11 w 21"/>
                <a:gd name="T5" fmla="*/ 34 h 58"/>
                <a:gd name="T6" fmla="*/ 9 w 21"/>
                <a:gd name="T7" fmla="*/ 46 h 58"/>
                <a:gd name="T8" fmla="*/ 16 w 21"/>
                <a:gd name="T9" fmla="*/ 56 h 58"/>
                <a:gd name="T10" fmla="*/ 11 w 21"/>
                <a:gd name="T11" fmla="*/ 58 h 58"/>
                <a:gd name="T12" fmla="*/ 5 w 21"/>
                <a:gd name="T13" fmla="*/ 46 h 58"/>
                <a:gd name="T14" fmla="*/ 0 w 21"/>
                <a:gd name="T15" fmla="*/ 22 h 58"/>
                <a:gd name="T16" fmla="*/ 3 w 21"/>
                <a:gd name="T17" fmla="*/ 7 h 58"/>
                <a:gd name="T18" fmla="*/ 8 w 21"/>
                <a:gd name="T19" fmla="*/ 0 h 58"/>
                <a:gd name="T20" fmla="*/ 9 w 21"/>
                <a:gd name="T21" fmla="*/ 10 h 58"/>
                <a:gd name="T22" fmla="*/ 20 w 21"/>
                <a:gd name="T23" fmla="*/ 12 h 58"/>
                <a:gd name="T24" fmla="*/ 21 w 21"/>
                <a:gd name="T25"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58">
                  <a:moveTo>
                    <a:pt x="21" y="19"/>
                  </a:moveTo>
                  <a:lnTo>
                    <a:pt x="20" y="36"/>
                  </a:lnTo>
                  <a:lnTo>
                    <a:pt x="11" y="34"/>
                  </a:lnTo>
                  <a:lnTo>
                    <a:pt x="9" y="46"/>
                  </a:lnTo>
                  <a:lnTo>
                    <a:pt x="16" y="56"/>
                  </a:lnTo>
                  <a:lnTo>
                    <a:pt x="11" y="58"/>
                  </a:lnTo>
                  <a:lnTo>
                    <a:pt x="5" y="46"/>
                  </a:lnTo>
                  <a:lnTo>
                    <a:pt x="0" y="22"/>
                  </a:lnTo>
                  <a:lnTo>
                    <a:pt x="3" y="7"/>
                  </a:lnTo>
                  <a:lnTo>
                    <a:pt x="8" y="0"/>
                  </a:lnTo>
                  <a:lnTo>
                    <a:pt x="9" y="10"/>
                  </a:lnTo>
                  <a:lnTo>
                    <a:pt x="20" y="12"/>
                  </a:lnTo>
                  <a:lnTo>
                    <a:pt x="21"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7" name="Freeform 115">
              <a:extLst>
                <a:ext uri="{FF2B5EF4-FFF2-40B4-BE49-F238E27FC236}">
                  <a16:creationId xmlns:a16="http://schemas.microsoft.com/office/drawing/2014/main" id="{ABCE8054-C4D5-357E-5A90-02FFEC9A5AEB}"/>
                </a:ext>
              </a:extLst>
            </p:cNvPr>
            <p:cNvSpPr>
              <a:spLocks/>
            </p:cNvSpPr>
            <p:nvPr/>
          </p:nvSpPr>
          <p:spPr bwMode="auto">
            <a:xfrm>
              <a:off x="10642200" y="4281071"/>
              <a:ext cx="268228" cy="253942"/>
            </a:xfrm>
            <a:custGeom>
              <a:avLst/>
              <a:gdLst>
                <a:gd name="T0" fmla="*/ 12 w 169"/>
                <a:gd name="T1" fmla="*/ 44 h 160"/>
                <a:gd name="T2" fmla="*/ 15 w 169"/>
                <a:gd name="T3" fmla="*/ 57 h 160"/>
                <a:gd name="T4" fmla="*/ 27 w 169"/>
                <a:gd name="T5" fmla="*/ 68 h 160"/>
                <a:gd name="T6" fmla="*/ 37 w 169"/>
                <a:gd name="T7" fmla="*/ 63 h 160"/>
                <a:gd name="T8" fmla="*/ 49 w 169"/>
                <a:gd name="T9" fmla="*/ 65 h 160"/>
                <a:gd name="T10" fmla="*/ 58 w 169"/>
                <a:gd name="T11" fmla="*/ 55 h 160"/>
                <a:gd name="T12" fmla="*/ 66 w 169"/>
                <a:gd name="T13" fmla="*/ 54 h 160"/>
                <a:gd name="T14" fmla="*/ 82 w 169"/>
                <a:gd name="T15" fmla="*/ 59 h 160"/>
                <a:gd name="T16" fmla="*/ 96 w 169"/>
                <a:gd name="T17" fmla="*/ 54 h 160"/>
                <a:gd name="T18" fmla="*/ 103 w 169"/>
                <a:gd name="T19" fmla="*/ 28 h 160"/>
                <a:gd name="T20" fmla="*/ 110 w 169"/>
                <a:gd name="T21" fmla="*/ 22 h 160"/>
                <a:gd name="T22" fmla="*/ 114 w 169"/>
                <a:gd name="T23" fmla="*/ 0 h 160"/>
                <a:gd name="T24" fmla="*/ 134 w 169"/>
                <a:gd name="T25" fmla="*/ 0 h 160"/>
                <a:gd name="T26" fmla="*/ 148 w 169"/>
                <a:gd name="T27" fmla="*/ 3 h 160"/>
                <a:gd name="T28" fmla="*/ 140 w 169"/>
                <a:gd name="T29" fmla="*/ 20 h 160"/>
                <a:gd name="T30" fmla="*/ 153 w 169"/>
                <a:gd name="T31" fmla="*/ 38 h 160"/>
                <a:gd name="T32" fmla="*/ 150 w 169"/>
                <a:gd name="T33" fmla="*/ 47 h 160"/>
                <a:gd name="T34" fmla="*/ 169 w 169"/>
                <a:gd name="T35" fmla="*/ 65 h 160"/>
                <a:gd name="T36" fmla="*/ 149 w 169"/>
                <a:gd name="T37" fmla="*/ 67 h 160"/>
                <a:gd name="T38" fmla="*/ 144 w 169"/>
                <a:gd name="T39" fmla="*/ 80 h 160"/>
                <a:gd name="T40" fmla="*/ 145 w 169"/>
                <a:gd name="T41" fmla="*/ 97 h 160"/>
                <a:gd name="T42" fmla="*/ 128 w 169"/>
                <a:gd name="T43" fmla="*/ 111 h 160"/>
                <a:gd name="T44" fmla="*/ 127 w 169"/>
                <a:gd name="T45" fmla="*/ 129 h 160"/>
                <a:gd name="T46" fmla="*/ 120 w 169"/>
                <a:gd name="T47" fmla="*/ 158 h 160"/>
                <a:gd name="T48" fmla="*/ 117 w 169"/>
                <a:gd name="T49" fmla="*/ 151 h 160"/>
                <a:gd name="T50" fmla="*/ 98 w 169"/>
                <a:gd name="T51" fmla="*/ 160 h 160"/>
                <a:gd name="T52" fmla="*/ 92 w 169"/>
                <a:gd name="T53" fmla="*/ 148 h 160"/>
                <a:gd name="T54" fmla="*/ 80 w 169"/>
                <a:gd name="T55" fmla="*/ 148 h 160"/>
                <a:gd name="T56" fmla="*/ 71 w 169"/>
                <a:gd name="T57" fmla="*/ 141 h 160"/>
                <a:gd name="T58" fmla="*/ 51 w 169"/>
                <a:gd name="T59" fmla="*/ 148 h 160"/>
                <a:gd name="T60" fmla="*/ 46 w 169"/>
                <a:gd name="T61" fmla="*/ 139 h 160"/>
                <a:gd name="T62" fmla="*/ 34 w 169"/>
                <a:gd name="T63" fmla="*/ 140 h 160"/>
                <a:gd name="T64" fmla="*/ 21 w 169"/>
                <a:gd name="T65" fmla="*/ 138 h 160"/>
                <a:gd name="T66" fmla="*/ 20 w 169"/>
                <a:gd name="T67" fmla="*/ 112 h 160"/>
                <a:gd name="T68" fmla="*/ 11 w 169"/>
                <a:gd name="T69" fmla="*/ 107 h 160"/>
                <a:gd name="T70" fmla="*/ 3 w 169"/>
                <a:gd name="T71" fmla="*/ 91 h 160"/>
                <a:gd name="T72" fmla="*/ 0 w 169"/>
                <a:gd name="T73" fmla="*/ 74 h 160"/>
                <a:gd name="T74" fmla="*/ 3 w 169"/>
                <a:gd name="T75" fmla="*/ 57 h 160"/>
                <a:gd name="T76" fmla="*/ 12 w 169"/>
                <a:gd name="T77" fmla="*/ 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0">
                  <a:moveTo>
                    <a:pt x="12" y="44"/>
                  </a:moveTo>
                  <a:lnTo>
                    <a:pt x="15" y="57"/>
                  </a:lnTo>
                  <a:lnTo>
                    <a:pt x="27" y="68"/>
                  </a:lnTo>
                  <a:lnTo>
                    <a:pt x="37" y="63"/>
                  </a:lnTo>
                  <a:lnTo>
                    <a:pt x="49" y="65"/>
                  </a:lnTo>
                  <a:lnTo>
                    <a:pt x="58" y="55"/>
                  </a:lnTo>
                  <a:lnTo>
                    <a:pt x="66" y="54"/>
                  </a:lnTo>
                  <a:lnTo>
                    <a:pt x="82" y="59"/>
                  </a:lnTo>
                  <a:lnTo>
                    <a:pt x="96" y="54"/>
                  </a:lnTo>
                  <a:lnTo>
                    <a:pt x="103" y="28"/>
                  </a:lnTo>
                  <a:lnTo>
                    <a:pt x="110" y="22"/>
                  </a:lnTo>
                  <a:lnTo>
                    <a:pt x="114" y="0"/>
                  </a:lnTo>
                  <a:lnTo>
                    <a:pt x="134" y="0"/>
                  </a:lnTo>
                  <a:lnTo>
                    <a:pt x="148" y="3"/>
                  </a:lnTo>
                  <a:lnTo>
                    <a:pt x="140" y="20"/>
                  </a:lnTo>
                  <a:lnTo>
                    <a:pt x="153" y="38"/>
                  </a:lnTo>
                  <a:lnTo>
                    <a:pt x="150" y="47"/>
                  </a:lnTo>
                  <a:lnTo>
                    <a:pt x="169" y="65"/>
                  </a:lnTo>
                  <a:lnTo>
                    <a:pt x="149" y="67"/>
                  </a:lnTo>
                  <a:lnTo>
                    <a:pt x="144" y="80"/>
                  </a:lnTo>
                  <a:lnTo>
                    <a:pt x="145" y="97"/>
                  </a:lnTo>
                  <a:lnTo>
                    <a:pt x="128" y="111"/>
                  </a:lnTo>
                  <a:lnTo>
                    <a:pt x="127" y="129"/>
                  </a:lnTo>
                  <a:lnTo>
                    <a:pt x="120" y="158"/>
                  </a:lnTo>
                  <a:lnTo>
                    <a:pt x="117" y="151"/>
                  </a:lnTo>
                  <a:lnTo>
                    <a:pt x="98" y="160"/>
                  </a:lnTo>
                  <a:lnTo>
                    <a:pt x="92" y="148"/>
                  </a:lnTo>
                  <a:lnTo>
                    <a:pt x="80" y="148"/>
                  </a:lnTo>
                  <a:lnTo>
                    <a:pt x="71" y="141"/>
                  </a:lnTo>
                  <a:lnTo>
                    <a:pt x="51" y="148"/>
                  </a:lnTo>
                  <a:lnTo>
                    <a:pt x="46" y="139"/>
                  </a:lnTo>
                  <a:lnTo>
                    <a:pt x="34" y="140"/>
                  </a:lnTo>
                  <a:lnTo>
                    <a:pt x="21" y="138"/>
                  </a:lnTo>
                  <a:lnTo>
                    <a:pt x="20" y="112"/>
                  </a:lnTo>
                  <a:lnTo>
                    <a:pt x="11" y="107"/>
                  </a:lnTo>
                  <a:lnTo>
                    <a:pt x="3" y="91"/>
                  </a:lnTo>
                  <a:lnTo>
                    <a:pt x="0" y="74"/>
                  </a:lnTo>
                  <a:lnTo>
                    <a:pt x="3" y="57"/>
                  </a:lnTo>
                  <a:lnTo>
                    <a:pt x="12" y="4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8" name="Freeform 116">
              <a:extLst>
                <a:ext uri="{FF2B5EF4-FFF2-40B4-BE49-F238E27FC236}">
                  <a16:creationId xmlns:a16="http://schemas.microsoft.com/office/drawing/2014/main" id="{F4290BDA-52B5-6D17-6715-14530F6F5744}"/>
                </a:ext>
              </a:extLst>
            </p:cNvPr>
            <p:cNvSpPr>
              <a:spLocks/>
            </p:cNvSpPr>
            <p:nvPr/>
          </p:nvSpPr>
          <p:spPr bwMode="auto">
            <a:xfrm>
              <a:off x="10275567" y="4244565"/>
              <a:ext cx="290449" cy="344409"/>
            </a:xfrm>
            <a:custGeom>
              <a:avLst/>
              <a:gdLst>
                <a:gd name="T0" fmla="*/ 176 w 183"/>
                <a:gd name="T1" fmla="*/ 217 h 217"/>
                <a:gd name="T2" fmla="*/ 157 w 183"/>
                <a:gd name="T3" fmla="*/ 217 h 217"/>
                <a:gd name="T4" fmla="*/ 144 w 183"/>
                <a:gd name="T5" fmla="*/ 201 h 217"/>
                <a:gd name="T6" fmla="*/ 123 w 183"/>
                <a:gd name="T7" fmla="*/ 185 h 217"/>
                <a:gd name="T8" fmla="*/ 116 w 183"/>
                <a:gd name="T9" fmla="*/ 174 h 217"/>
                <a:gd name="T10" fmla="*/ 104 w 183"/>
                <a:gd name="T11" fmla="*/ 158 h 217"/>
                <a:gd name="T12" fmla="*/ 96 w 183"/>
                <a:gd name="T13" fmla="*/ 144 h 217"/>
                <a:gd name="T14" fmla="*/ 83 w 183"/>
                <a:gd name="T15" fmla="*/ 117 h 217"/>
                <a:gd name="T16" fmla="*/ 69 w 183"/>
                <a:gd name="T17" fmla="*/ 101 h 217"/>
                <a:gd name="T18" fmla="*/ 64 w 183"/>
                <a:gd name="T19" fmla="*/ 85 h 217"/>
                <a:gd name="T20" fmla="*/ 57 w 183"/>
                <a:gd name="T21" fmla="*/ 70 h 217"/>
                <a:gd name="T22" fmla="*/ 42 w 183"/>
                <a:gd name="T23" fmla="*/ 58 h 217"/>
                <a:gd name="T24" fmla="*/ 33 w 183"/>
                <a:gd name="T25" fmla="*/ 42 h 217"/>
                <a:gd name="T26" fmla="*/ 20 w 183"/>
                <a:gd name="T27" fmla="*/ 31 h 217"/>
                <a:gd name="T28" fmla="*/ 2 w 183"/>
                <a:gd name="T29" fmla="*/ 11 h 217"/>
                <a:gd name="T30" fmla="*/ 0 w 183"/>
                <a:gd name="T31" fmla="*/ 0 h 217"/>
                <a:gd name="T32" fmla="*/ 11 w 183"/>
                <a:gd name="T33" fmla="*/ 2 h 217"/>
                <a:gd name="T34" fmla="*/ 37 w 183"/>
                <a:gd name="T35" fmla="*/ 5 h 217"/>
                <a:gd name="T36" fmla="*/ 52 w 183"/>
                <a:gd name="T37" fmla="*/ 24 h 217"/>
                <a:gd name="T38" fmla="*/ 66 w 183"/>
                <a:gd name="T39" fmla="*/ 37 h 217"/>
                <a:gd name="T40" fmla="*/ 75 w 183"/>
                <a:gd name="T41" fmla="*/ 45 h 217"/>
                <a:gd name="T42" fmla="*/ 91 w 183"/>
                <a:gd name="T43" fmla="*/ 65 h 217"/>
                <a:gd name="T44" fmla="*/ 109 w 183"/>
                <a:gd name="T45" fmla="*/ 66 h 217"/>
                <a:gd name="T46" fmla="*/ 123 w 183"/>
                <a:gd name="T47" fmla="*/ 78 h 217"/>
                <a:gd name="T48" fmla="*/ 133 w 183"/>
                <a:gd name="T49" fmla="*/ 94 h 217"/>
                <a:gd name="T50" fmla="*/ 146 w 183"/>
                <a:gd name="T51" fmla="*/ 103 h 217"/>
                <a:gd name="T52" fmla="*/ 139 w 183"/>
                <a:gd name="T53" fmla="*/ 119 h 217"/>
                <a:gd name="T54" fmla="*/ 148 w 183"/>
                <a:gd name="T55" fmla="*/ 125 h 217"/>
                <a:gd name="T56" fmla="*/ 154 w 183"/>
                <a:gd name="T57" fmla="*/ 126 h 217"/>
                <a:gd name="T58" fmla="*/ 157 w 183"/>
                <a:gd name="T59" fmla="*/ 139 h 217"/>
                <a:gd name="T60" fmla="*/ 163 w 183"/>
                <a:gd name="T61" fmla="*/ 149 h 217"/>
                <a:gd name="T62" fmla="*/ 175 w 183"/>
                <a:gd name="T63" fmla="*/ 151 h 217"/>
                <a:gd name="T64" fmla="*/ 183 w 183"/>
                <a:gd name="T65" fmla="*/ 163 h 217"/>
                <a:gd name="T66" fmla="*/ 178 w 183"/>
                <a:gd name="T67" fmla="*/ 187 h 217"/>
                <a:gd name="T68" fmla="*/ 176 w 183"/>
                <a:gd name="T6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17">
                  <a:moveTo>
                    <a:pt x="176" y="217"/>
                  </a:moveTo>
                  <a:lnTo>
                    <a:pt x="157" y="217"/>
                  </a:lnTo>
                  <a:lnTo>
                    <a:pt x="144" y="201"/>
                  </a:lnTo>
                  <a:lnTo>
                    <a:pt x="123" y="185"/>
                  </a:lnTo>
                  <a:lnTo>
                    <a:pt x="116" y="174"/>
                  </a:lnTo>
                  <a:lnTo>
                    <a:pt x="104" y="158"/>
                  </a:lnTo>
                  <a:lnTo>
                    <a:pt x="96" y="144"/>
                  </a:lnTo>
                  <a:lnTo>
                    <a:pt x="83" y="117"/>
                  </a:lnTo>
                  <a:lnTo>
                    <a:pt x="69" y="101"/>
                  </a:lnTo>
                  <a:lnTo>
                    <a:pt x="64" y="85"/>
                  </a:lnTo>
                  <a:lnTo>
                    <a:pt x="57" y="70"/>
                  </a:lnTo>
                  <a:lnTo>
                    <a:pt x="42" y="58"/>
                  </a:lnTo>
                  <a:lnTo>
                    <a:pt x="33" y="42"/>
                  </a:lnTo>
                  <a:lnTo>
                    <a:pt x="20" y="31"/>
                  </a:lnTo>
                  <a:lnTo>
                    <a:pt x="2" y="11"/>
                  </a:lnTo>
                  <a:lnTo>
                    <a:pt x="0" y="0"/>
                  </a:lnTo>
                  <a:lnTo>
                    <a:pt x="11" y="2"/>
                  </a:lnTo>
                  <a:lnTo>
                    <a:pt x="37" y="5"/>
                  </a:lnTo>
                  <a:lnTo>
                    <a:pt x="52" y="24"/>
                  </a:lnTo>
                  <a:lnTo>
                    <a:pt x="66" y="37"/>
                  </a:lnTo>
                  <a:lnTo>
                    <a:pt x="75" y="45"/>
                  </a:lnTo>
                  <a:lnTo>
                    <a:pt x="91" y="65"/>
                  </a:lnTo>
                  <a:lnTo>
                    <a:pt x="109" y="66"/>
                  </a:lnTo>
                  <a:lnTo>
                    <a:pt x="123" y="78"/>
                  </a:lnTo>
                  <a:lnTo>
                    <a:pt x="133" y="94"/>
                  </a:lnTo>
                  <a:lnTo>
                    <a:pt x="146" y="103"/>
                  </a:lnTo>
                  <a:lnTo>
                    <a:pt x="139" y="119"/>
                  </a:lnTo>
                  <a:lnTo>
                    <a:pt x="148" y="125"/>
                  </a:lnTo>
                  <a:lnTo>
                    <a:pt x="154" y="126"/>
                  </a:lnTo>
                  <a:lnTo>
                    <a:pt x="157" y="139"/>
                  </a:lnTo>
                  <a:lnTo>
                    <a:pt x="163" y="149"/>
                  </a:lnTo>
                  <a:lnTo>
                    <a:pt x="175" y="151"/>
                  </a:lnTo>
                  <a:lnTo>
                    <a:pt x="183" y="163"/>
                  </a:lnTo>
                  <a:lnTo>
                    <a:pt x="178" y="187"/>
                  </a:lnTo>
                  <a:lnTo>
                    <a:pt x="176" y="2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19" name="Freeform 117">
              <a:extLst>
                <a:ext uri="{FF2B5EF4-FFF2-40B4-BE49-F238E27FC236}">
                  <a16:creationId xmlns:a16="http://schemas.microsoft.com/office/drawing/2014/main" id="{9F4EFC58-AC43-E9D7-D149-C7FA84546F1D}"/>
                </a:ext>
              </a:extLst>
            </p:cNvPr>
            <p:cNvSpPr>
              <a:spLocks/>
            </p:cNvSpPr>
            <p:nvPr/>
          </p:nvSpPr>
          <p:spPr bwMode="auto">
            <a:xfrm>
              <a:off x="9512147" y="3339896"/>
              <a:ext cx="736440" cy="831661"/>
            </a:xfrm>
            <a:custGeom>
              <a:avLst/>
              <a:gdLst>
                <a:gd name="T0" fmla="*/ 179 w 464"/>
                <a:gd name="T1" fmla="*/ 127 h 524"/>
                <a:gd name="T2" fmla="*/ 236 w 464"/>
                <a:gd name="T3" fmla="*/ 154 h 524"/>
                <a:gd name="T4" fmla="*/ 283 w 464"/>
                <a:gd name="T5" fmla="*/ 168 h 524"/>
                <a:gd name="T6" fmla="*/ 318 w 464"/>
                <a:gd name="T7" fmla="*/ 165 h 524"/>
                <a:gd name="T8" fmla="*/ 322 w 464"/>
                <a:gd name="T9" fmla="*/ 141 h 524"/>
                <a:gd name="T10" fmla="*/ 344 w 464"/>
                <a:gd name="T11" fmla="*/ 167 h 524"/>
                <a:gd name="T12" fmla="*/ 381 w 464"/>
                <a:gd name="T13" fmla="*/ 164 h 524"/>
                <a:gd name="T14" fmla="*/ 384 w 464"/>
                <a:gd name="T15" fmla="*/ 144 h 524"/>
                <a:gd name="T16" fmla="*/ 426 w 464"/>
                <a:gd name="T17" fmla="*/ 123 h 524"/>
                <a:gd name="T18" fmla="*/ 442 w 464"/>
                <a:gd name="T19" fmla="*/ 135 h 524"/>
                <a:gd name="T20" fmla="*/ 458 w 464"/>
                <a:gd name="T21" fmla="*/ 148 h 524"/>
                <a:gd name="T22" fmla="*/ 432 w 464"/>
                <a:gd name="T23" fmla="*/ 170 h 524"/>
                <a:gd name="T24" fmla="*/ 430 w 464"/>
                <a:gd name="T25" fmla="*/ 206 h 524"/>
                <a:gd name="T26" fmla="*/ 413 w 464"/>
                <a:gd name="T27" fmla="*/ 237 h 524"/>
                <a:gd name="T28" fmla="*/ 406 w 464"/>
                <a:gd name="T29" fmla="*/ 256 h 524"/>
                <a:gd name="T30" fmla="*/ 388 w 464"/>
                <a:gd name="T31" fmla="*/ 238 h 524"/>
                <a:gd name="T32" fmla="*/ 388 w 464"/>
                <a:gd name="T33" fmla="*/ 216 h 524"/>
                <a:gd name="T34" fmla="*/ 367 w 464"/>
                <a:gd name="T35" fmla="*/ 197 h 524"/>
                <a:gd name="T36" fmla="*/ 340 w 464"/>
                <a:gd name="T37" fmla="*/ 180 h 524"/>
                <a:gd name="T38" fmla="*/ 336 w 464"/>
                <a:gd name="T39" fmla="*/ 195 h 524"/>
                <a:gd name="T40" fmla="*/ 335 w 464"/>
                <a:gd name="T41" fmla="*/ 214 h 524"/>
                <a:gd name="T42" fmla="*/ 347 w 464"/>
                <a:gd name="T43" fmla="*/ 256 h 524"/>
                <a:gd name="T44" fmla="*/ 314 w 464"/>
                <a:gd name="T45" fmla="*/ 266 h 524"/>
                <a:gd name="T46" fmla="*/ 287 w 464"/>
                <a:gd name="T47" fmla="*/ 304 h 524"/>
                <a:gd name="T48" fmla="*/ 246 w 464"/>
                <a:gd name="T49" fmla="*/ 351 h 524"/>
                <a:gd name="T50" fmla="*/ 225 w 464"/>
                <a:gd name="T51" fmla="*/ 372 h 524"/>
                <a:gd name="T52" fmla="*/ 219 w 464"/>
                <a:gd name="T53" fmla="*/ 412 h 524"/>
                <a:gd name="T54" fmla="*/ 218 w 464"/>
                <a:gd name="T55" fmla="*/ 478 h 524"/>
                <a:gd name="T56" fmla="*/ 207 w 464"/>
                <a:gd name="T57" fmla="*/ 500 h 524"/>
                <a:gd name="T58" fmla="*/ 181 w 464"/>
                <a:gd name="T59" fmla="*/ 524 h 524"/>
                <a:gd name="T60" fmla="*/ 148 w 464"/>
                <a:gd name="T61" fmla="*/ 460 h 524"/>
                <a:gd name="T62" fmla="*/ 125 w 464"/>
                <a:gd name="T63" fmla="*/ 409 h 524"/>
                <a:gd name="T64" fmla="*/ 93 w 464"/>
                <a:gd name="T65" fmla="*/ 334 h 524"/>
                <a:gd name="T66" fmla="*/ 79 w 464"/>
                <a:gd name="T67" fmla="*/ 269 h 524"/>
                <a:gd name="T68" fmla="*/ 19 w 464"/>
                <a:gd name="T69" fmla="*/ 255 h 524"/>
                <a:gd name="T70" fmla="*/ 0 w 464"/>
                <a:gd name="T71" fmla="*/ 224 h 524"/>
                <a:gd name="T72" fmla="*/ 40 w 464"/>
                <a:gd name="T73" fmla="*/ 196 h 524"/>
                <a:gd name="T74" fmla="*/ 14 w 464"/>
                <a:gd name="T75" fmla="*/ 163 h 524"/>
                <a:gd name="T76" fmla="*/ 61 w 464"/>
                <a:gd name="T77" fmla="*/ 124 h 524"/>
                <a:gd name="T78" fmla="*/ 76 w 464"/>
                <a:gd name="T79" fmla="*/ 72 h 524"/>
                <a:gd name="T80" fmla="*/ 64 w 464"/>
                <a:gd name="T81" fmla="*/ 39 h 524"/>
                <a:gd name="T82" fmla="*/ 85 w 464"/>
                <a:gd name="T83" fmla="*/ 19 h 524"/>
                <a:gd name="T84" fmla="*/ 136 w 464"/>
                <a:gd name="T85" fmla="*/ 22 h 524"/>
                <a:gd name="T86" fmla="*/ 149 w 464"/>
                <a:gd name="T87" fmla="*/ 57 h 524"/>
                <a:gd name="T88" fmla="*/ 165 w 464"/>
                <a:gd name="T89" fmla="*/ 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4" h="524">
                  <a:moveTo>
                    <a:pt x="190" y="101"/>
                  </a:moveTo>
                  <a:lnTo>
                    <a:pt x="182" y="110"/>
                  </a:lnTo>
                  <a:lnTo>
                    <a:pt x="179" y="127"/>
                  </a:lnTo>
                  <a:lnTo>
                    <a:pt x="196" y="135"/>
                  </a:lnTo>
                  <a:lnTo>
                    <a:pt x="213" y="144"/>
                  </a:lnTo>
                  <a:lnTo>
                    <a:pt x="236" y="154"/>
                  </a:lnTo>
                  <a:lnTo>
                    <a:pt x="259" y="157"/>
                  </a:lnTo>
                  <a:lnTo>
                    <a:pt x="270" y="167"/>
                  </a:lnTo>
                  <a:lnTo>
                    <a:pt x="283" y="168"/>
                  </a:lnTo>
                  <a:lnTo>
                    <a:pt x="304" y="173"/>
                  </a:lnTo>
                  <a:lnTo>
                    <a:pt x="317" y="173"/>
                  </a:lnTo>
                  <a:lnTo>
                    <a:pt x="318" y="165"/>
                  </a:lnTo>
                  <a:lnTo>
                    <a:pt x="313" y="153"/>
                  </a:lnTo>
                  <a:lnTo>
                    <a:pt x="313" y="145"/>
                  </a:lnTo>
                  <a:lnTo>
                    <a:pt x="322" y="141"/>
                  </a:lnTo>
                  <a:lnTo>
                    <a:pt x="326" y="156"/>
                  </a:lnTo>
                  <a:lnTo>
                    <a:pt x="327" y="159"/>
                  </a:lnTo>
                  <a:lnTo>
                    <a:pt x="344" y="167"/>
                  </a:lnTo>
                  <a:lnTo>
                    <a:pt x="353" y="164"/>
                  </a:lnTo>
                  <a:lnTo>
                    <a:pt x="367" y="165"/>
                  </a:lnTo>
                  <a:lnTo>
                    <a:pt x="381" y="164"/>
                  </a:lnTo>
                  <a:lnTo>
                    <a:pt x="379" y="153"/>
                  </a:lnTo>
                  <a:lnTo>
                    <a:pt x="371" y="147"/>
                  </a:lnTo>
                  <a:lnTo>
                    <a:pt x="384" y="144"/>
                  </a:lnTo>
                  <a:lnTo>
                    <a:pt x="396" y="130"/>
                  </a:lnTo>
                  <a:lnTo>
                    <a:pt x="411" y="119"/>
                  </a:lnTo>
                  <a:lnTo>
                    <a:pt x="426" y="123"/>
                  </a:lnTo>
                  <a:lnTo>
                    <a:pt x="436" y="115"/>
                  </a:lnTo>
                  <a:lnTo>
                    <a:pt x="446" y="127"/>
                  </a:lnTo>
                  <a:lnTo>
                    <a:pt x="442" y="135"/>
                  </a:lnTo>
                  <a:lnTo>
                    <a:pt x="461" y="138"/>
                  </a:lnTo>
                  <a:lnTo>
                    <a:pt x="464" y="144"/>
                  </a:lnTo>
                  <a:lnTo>
                    <a:pt x="458" y="148"/>
                  </a:lnTo>
                  <a:lnTo>
                    <a:pt x="462" y="160"/>
                  </a:lnTo>
                  <a:lnTo>
                    <a:pt x="450" y="156"/>
                  </a:lnTo>
                  <a:lnTo>
                    <a:pt x="432" y="170"/>
                  </a:lnTo>
                  <a:lnTo>
                    <a:pt x="434" y="181"/>
                  </a:lnTo>
                  <a:lnTo>
                    <a:pt x="428" y="196"/>
                  </a:lnTo>
                  <a:lnTo>
                    <a:pt x="430" y="206"/>
                  </a:lnTo>
                  <a:lnTo>
                    <a:pt x="424" y="221"/>
                  </a:lnTo>
                  <a:lnTo>
                    <a:pt x="411" y="217"/>
                  </a:lnTo>
                  <a:lnTo>
                    <a:pt x="413" y="237"/>
                  </a:lnTo>
                  <a:lnTo>
                    <a:pt x="410" y="243"/>
                  </a:lnTo>
                  <a:lnTo>
                    <a:pt x="413" y="251"/>
                  </a:lnTo>
                  <a:lnTo>
                    <a:pt x="406" y="256"/>
                  </a:lnTo>
                  <a:lnTo>
                    <a:pt x="393" y="225"/>
                  </a:lnTo>
                  <a:lnTo>
                    <a:pt x="389" y="225"/>
                  </a:lnTo>
                  <a:lnTo>
                    <a:pt x="388" y="238"/>
                  </a:lnTo>
                  <a:lnTo>
                    <a:pt x="377" y="228"/>
                  </a:lnTo>
                  <a:lnTo>
                    <a:pt x="381" y="217"/>
                  </a:lnTo>
                  <a:lnTo>
                    <a:pt x="388" y="216"/>
                  </a:lnTo>
                  <a:lnTo>
                    <a:pt x="393" y="200"/>
                  </a:lnTo>
                  <a:lnTo>
                    <a:pt x="382" y="197"/>
                  </a:lnTo>
                  <a:lnTo>
                    <a:pt x="367" y="197"/>
                  </a:lnTo>
                  <a:lnTo>
                    <a:pt x="351" y="194"/>
                  </a:lnTo>
                  <a:lnTo>
                    <a:pt x="348" y="181"/>
                  </a:lnTo>
                  <a:lnTo>
                    <a:pt x="340" y="180"/>
                  </a:lnTo>
                  <a:lnTo>
                    <a:pt x="325" y="172"/>
                  </a:lnTo>
                  <a:lnTo>
                    <a:pt x="322" y="185"/>
                  </a:lnTo>
                  <a:lnTo>
                    <a:pt x="336" y="195"/>
                  </a:lnTo>
                  <a:lnTo>
                    <a:pt x="327" y="202"/>
                  </a:lnTo>
                  <a:lnTo>
                    <a:pt x="324" y="209"/>
                  </a:lnTo>
                  <a:lnTo>
                    <a:pt x="335" y="214"/>
                  </a:lnTo>
                  <a:lnTo>
                    <a:pt x="334" y="225"/>
                  </a:lnTo>
                  <a:lnTo>
                    <a:pt x="341" y="240"/>
                  </a:lnTo>
                  <a:lnTo>
                    <a:pt x="347" y="256"/>
                  </a:lnTo>
                  <a:lnTo>
                    <a:pt x="345" y="262"/>
                  </a:lnTo>
                  <a:lnTo>
                    <a:pt x="333" y="262"/>
                  </a:lnTo>
                  <a:lnTo>
                    <a:pt x="314" y="266"/>
                  </a:lnTo>
                  <a:lnTo>
                    <a:pt x="317" y="280"/>
                  </a:lnTo>
                  <a:lnTo>
                    <a:pt x="310" y="292"/>
                  </a:lnTo>
                  <a:lnTo>
                    <a:pt x="287" y="304"/>
                  </a:lnTo>
                  <a:lnTo>
                    <a:pt x="272" y="327"/>
                  </a:lnTo>
                  <a:lnTo>
                    <a:pt x="261" y="339"/>
                  </a:lnTo>
                  <a:lnTo>
                    <a:pt x="246" y="351"/>
                  </a:lnTo>
                  <a:lnTo>
                    <a:pt x="247" y="360"/>
                  </a:lnTo>
                  <a:lnTo>
                    <a:pt x="239" y="364"/>
                  </a:lnTo>
                  <a:lnTo>
                    <a:pt x="225" y="372"/>
                  </a:lnTo>
                  <a:lnTo>
                    <a:pt x="217" y="373"/>
                  </a:lnTo>
                  <a:lnTo>
                    <a:pt x="213" y="387"/>
                  </a:lnTo>
                  <a:lnTo>
                    <a:pt x="219" y="412"/>
                  </a:lnTo>
                  <a:lnTo>
                    <a:pt x="221" y="427"/>
                  </a:lnTo>
                  <a:lnTo>
                    <a:pt x="216" y="446"/>
                  </a:lnTo>
                  <a:lnTo>
                    <a:pt x="218" y="478"/>
                  </a:lnTo>
                  <a:lnTo>
                    <a:pt x="209" y="478"/>
                  </a:lnTo>
                  <a:lnTo>
                    <a:pt x="202" y="493"/>
                  </a:lnTo>
                  <a:lnTo>
                    <a:pt x="207" y="500"/>
                  </a:lnTo>
                  <a:lnTo>
                    <a:pt x="193" y="505"/>
                  </a:lnTo>
                  <a:lnTo>
                    <a:pt x="188" y="518"/>
                  </a:lnTo>
                  <a:lnTo>
                    <a:pt x="181" y="524"/>
                  </a:lnTo>
                  <a:lnTo>
                    <a:pt x="165" y="506"/>
                  </a:lnTo>
                  <a:lnTo>
                    <a:pt x="156" y="479"/>
                  </a:lnTo>
                  <a:lnTo>
                    <a:pt x="148" y="460"/>
                  </a:lnTo>
                  <a:lnTo>
                    <a:pt x="142" y="451"/>
                  </a:lnTo>
                  <a:lnTo>
                    <a:pt x="131" y="433"/>
                  </a:lnTo>
                  <a:lnTo>
                    <a:pt x="125" y="409"/>
                  </a:lnTo>
                  <a:lnTo>
                    <a:pt x="122" y="397"/>
                  </a:lnTo>
                  <a:lnTo>
                    <a:pt x="104" y="371"/>
                  </a:lnTo>
                  <a:lnTo>
                    <a:pt x="93" y="334"/>
                  </a:lnTo>
                  <a:lnTo>
                    <a:pt x="86" y="310"/>
                  </a:lnTo>
                  <a:lnTo>
                    <a:pt x="83" y="287"/>
                  </a:lnTo>
                  <a:lnTo>
                    <a:pt x="79" y="269"/>
                  </a:lnTo>
                  <a:lnTo>
                    <a:pt x="56" y="280"/>
                  </a:lnTo>
                  <a:lnTo>
                    <a:pt x="44" y="278"/>
                  </a:lnTo>
                  <a:lnTo>
                    <a:pt x="19" y="255"/>
                  </a:lnTo>
                  <a:lnTo>
                    <a:pt x="27" y="248"/>
                  </a:lnTo>
                  <a:lnTo>
                    <a:pt x="21" y="241"/>
                  </a:lnTo>
                  <a:lnTo>
                    <a:pt x="0" y="224"/>
                  </a:lnTo>
                  <a:lnTo>
                    <a:pt x="10" y="212"/>
                  </a:lnTo>
                  <a:lnTo>
                    <a:pt x="45" y="212"/>
                  </a:lnTo>
                  <a:lnTo>
                    <a:pt x="40" y="196"/>
                  </a:lnTo>
                  <a:lnTo>
                    <a:pt x="30" y="186"/>
                  </a:lnTo>
                  <a:lnTo>
                    <a:pt x="25" y="171"/>
                  </a:lnTo>
                  <a:lnTo>
                    <a:pt x="14" y="163"/>
                  </a:lnTo>
                  <a:lnTo>
                    <a:pt x="28" y="142"/>
                  </a:lnTo>
                  <a:lnTo>
                    <a:pt x="48" y="144"/>
                  </a:lnTo>
                  <a:lnTo>
                    <a:pt x="61" y="124"/>
                  </a:lnTo>
                  <a:lnTo>
                    <a:pt x="68" y="105"/>
                  </a:lnTo>
                  <a:lnTo>
                    <a:pt x="79" y="86"/>
                  </a:lnTo>
                  <a:lnTo>
                    <a:pt x="76" y="72"/>
                  </a:lnTo>
                  <a:lnTo>
                    <a:pt x="88" y="61"/>
                  </a:lnTo>
                  <a:lnTo>
                    <a:pt x="72" y="52"/>
                  </a:lnTo>
                  <a:lnTo>
                    <a:pt x="64" y="39"/>
                  </a:lnTo>
                  <a:lnTo>
                    <a:pt x="53" y="22"/>
                  </a:lnTo>
                  <a:lnTo>
                    <a:pt x="59" y="14"/>
                  </a:lnTo>
                  <a:lnTo>
                    <a:pt x="85" y="19"/>
                  </a:lnTo>
                  <a:lnTo>
                    <a:pt x="102" y="16"/>
                  </a:lnTo>
                  <a:lnTo>
                    <a:pt x="113" y="0"/>
                  </a:lnTo>
                  <a:lnTo>
                    <a:pt x="136" y="22"/>
                  </a:lnTo>
                  <a:lnTo>
                    <a:pt x="138" y="38"/>
                  </a:lnTo>
                  <a:lnTo>
                    <a:pt x="147" y="47"/>
                  </a:lnTo>
                  <a:lnTo>
                    <a:pt x="149" y="57"/>
                  </a:lnTo>
                  <a:lnTo>
                    <a:pt x="136" y="55"/>
                  </a:lnTo>
                  <a:lnTo>
                    <a:pt x="146" y="76"/>
                  </a:lnTo>
                  <a:lnTo>
                    <a:pt x="165" y="87"/>
                  </a:lnTo>
                  <a:lnTo>
                    <a:pt x="190" y="101"/>
                  </a:lnTo>
                  <a:lnTo>
                    <a:pt x="190" y="10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0" name="Freeform 118">
              <a:extLst>
                <a:ext uri="{FF2B5EF4-FFF2-40B4-BE49-F238E27FC236}">
                  <a16:creationId xmlns:a16="http://schemas.microsoft.com/office/drawing/2014/main" id="{9CDC6E3D-88A7-87CE-6881-2A622809717A}"/>
                </a:ext>
              </a:extLst>
            </p:cNvPr>
            <p:cNvSpPr>
              <a:spLocks/>
            </p:cNvSpPr>
            <p:nvPr/>
          </p:nvSpPr>
          <p:spPr bwMode="auto">
            <a:xfrm>
              <a:off x="7512332" y="2759003"/>
              <a:ext cx="92055" cy="99989"/>
            </a:xfrm>
            <a:custGeom>
              <a:avLst/>
              <a:gdLst>
                <a:gd name="T0" fmla="*/ 56 w 58"/>
                <a:gd name="T1" fmla="*/ 23 h 63"/>
                <a:gd name="T2" fmla="*/ 58 w 58"/>
                <a:gd name="T3" fmla="*/ 36 h 63"/>
                <a:gd name="T4" fmla="*/ 46 w 58"/>
                <a:gd name="T5" fmla="*/ 52 h 63"/>
                <a:gd name="T6" fmla="*/ 20 w 58"/>
                <a:gd name="T7" fmla="*/ 63 h 63"/>
                <a:gd name="T8" fmla="*/ 0 w 58"/>
                <a:gd name="T9" fmla="*/ 60 h 63"/>
                <a:gd name="T10" fmla="*/ 13 w 58"/>
                <a:gd name="T11" fmla="*/ 42 h 63"/>
                <a:gd name="T12" fmla="*/ 6 w 58"/>
                <a:gd name="T13" fmla="*/ 23 h 63"/>
                <a:gd name="T14" fmla="*/ 26 w 58"/>
                <a:gd name="T15" fmla="*/ 9 h 63"/>
                <a:gd name="T16" fmla="*/ 37 w 58"/>
                <a:gd name="T17" fmla="*/ 0 h 63"/>
                <a:gd name="T18" fmla="*/ 40 w 58"/>
                <a:gd name="T19" fmla="*/ 10 h 63"/>
                <a:gd name="T20" fmla="*/ 36 w 58"/>
                <a:gd name="T21" fmla="*/ 19 h 63"/>
                <a:gd name="T22" fmla="*/ 45 w 58"/>
                <a:gd name="T23" fmla="*/ 19 h 63"/>
                <a:gd name="T24" fmla="*/ 56 w 58"/>
                <a:gd name="T25" fmla="*/ 23 h 63"/>
                <a:gd name="T26" fmla="*/ 56 w 58"/>
                <a:gd name="T2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63">
                  <a:moveTo>
                    <a:pt x="56" y="23"/>
                  </a:moveTo>
                  <a:lnTo>
                    <a:pt x="58" y="36"/>
                  </a:lnTo>
                  <a:lnTo>
                    <a:pt x="46" y="52"/>
                  </a:lnTo>
                  <a:lnTo>
                    <a:pt x="20" y="63"/>
                  </a:lnTo>
                  <a:lnTo>
                    <a:pt x="0" y="60"/>
                  </a:lnTo>
                  <a:lnTo>
                    <a:pt x="13" y="42"/>
                  </a:lnTo>
                  <a:lnTo>
                    <a:pt x="6" y="23"/>
                  </a:lnTo>
                  <a:lnTo>
                    <a:pt x="26" y="9"/>
                  </a:lnTo>
                  <a:lnTo>
                    <a:pt x="37" y="0"/>
                  </a:lnTo>
                  <a:lnTo>
                    <a:pt x="40" y="10"/>
                  </a:lnTo>
                  <a:lnTo>
                    <a:pt x="36" y="19"/>
                  </a:lnTo>
                  <a:lnTo>
                    <a:pt x="45" y="19"/>
                  </a:lnTo>
                  <a:lnTo>
                    <a:pt x="56" y="23"/>
                  </a:lnTo>
                  <a:lnTo>
                    <a:pt x="56" y="2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1" name="Freeform 119">
              <a:extLst>
                <a:ext uri="{FF2B5EF4-FFF2-40B4-BE49-F238E27FC236}">
                  <a16:creationId xmlns:a16="http://schemas.microsoft.com/office/drawing/2014/main" id="{277BB76E-A1C2-7A7F-998C-91EED405CEA4}"/>
                </a:ext>
              </a:extLst>
            </p:cNvPr>
            <p:cNvSpPr>
              <a:spLocks/>
            </p:cNvSpPr>
            <p:nvPr/>
          </p:nvSpPr>
          <p:spPr bwMode="auto">
            <a:xfrm>
              <a:off x="8826495" y="3212925"/>
              <a:ext cx="549155" cy="441225"/>
            </a:xfrm>
            <a:custGeom>
              <a:avLst/>
              <a:gdLst>
                <a:gd name="T0" fmla="*/ 39 w 346"/>
                <a:gd name="T1" fmla="*/ 18 h 278"/>
                <a:gd name="T2" fmla="*/ 61 w 346"/>
                <a:gd name="T3" fmla="*/ 2 h 278"/>
                <a:gd name="T4" fmla="*/ 63 w 346"/>
                <a:gd name="T5" fmla="*/ 17 h 278"/>
                <a:gd name="T6" fmla="*/ 78 w 346"/>
                <a:gd name="T7" fmla="*/ 26 h 278"/>
                <a:gd name="T8" fmla="*/ 101 w 346"/>
                <a:gd name="T9" fmla="*/ 44 h 278"/>
                <a:gd name="T10" fmla="*/ 137 w 346"/>
                <a:gd name="T11" fmla="*/ 57 h 278"/>
                <a:gd name="T12" fmla="*/ 161 w 346"/>
                <a:gd name="T13" fmla="*/ 47 h 278"/>
                <a:gd name="T14" fmla="*/ 183 w 346"/>
                <a:gd name="T15" fmla="*/ 33 h 278"/>
                <a:gd name="T16" fmla="*/ 200 w 346"/>
                <a:gd name="T17" fmla="*/ 30 h 278"/>
                <a:gd name="T18" fmla="*/ 231 w 346"/>
                <a:gd name="T19" fmla="*/ 42 h 278"/>
                <a:gd name="T20" fmla="*/ 265 w 346"/>
                <a:gd name="T21" fmla="*/ 60 h 278"/>
                <a:gd name="T22" fmla="*/ 282 w 346"/>
                <a:gd name="T23" fmla="*/ 77 h 278"/>
                <a:gd name="T24" fmla="*/ 278 w 346"/>
                <a:gd name="T25" fmla="*/ 114 h 278"/>
                <a:gd name="T26" fmla="*/ 281 w 346"/>
                <a:gd name="T27" fmla="*/ 127 h 278"/>
                <a:gd name="T28" fmla="*/ 293 w 346"/>
                <a:gd name="T29" fmla="*/ 155 h 278"/>
                <a:gd name="T30" fmla="*/ 309 w 346"/>
                <a:gd name="T31" fmla="*/ 170 h 278"/>
                <a:gd name="T32" fmla="*/ 306 w 346"/>
                <a:gd name="T33" fmla="*/ 198 h 278"/>
                <a:gd name="T34" fmla="*/ 332 w 346"/>
                <a:gd name="T35" fmla="*/ 218 h 278"/>
                <a:gd name="T36" fmla="*/ 343 w 346"/>
                <a:gd name="T37" fmla="*/ 237 h 278"/>
                <a:gd name="T38" fmla="*/ 323 w 346"/>
                <a:gd name="T39" fmla="*/ 256 h 278"/>
                <a:gd name="T40" fmla="*/ 289 w 346"/>
                <a:gd name="T41" fmla="*/ 273 h 278"/>
                <a:gd name="T42" fmla="*/ 252 w 346"/>
                <a:gd name="T43" fmla="*/ 265 h 278"/>
                <a:gd name="T44" fmla="*/ 234 w 346"/>
                <a:gd name="T45" fmla="*/ 239 h 278"/>
                <a:gd name="T46" fmla="*/ 206 w 346"/>
                <a:gd name="T47" fmla="*/ 251 h 278"/>
                <a:gd name="T48" fmla="*/ 167 w 346"/>
                <a:gd name="T49" fmla="*/ 230 h 278"/>
                <a:gd name="T50" fmla="*/ 138 w 346"/>
                <a:gd name="T51" fmla="*/ 207 h 278"/>
                <a:gd name="T52" fmla="*/ 115 w 346"/>
                <a:gd name="T53" fmla="*/ 184 h 278"/>
                <a:gd name="T54" fmla="*/ 98 w 346"/>
                <a:gd name="T55" fmla="*/ 186 h 278"/>
                <a:gd name="T56" fmla="*/ 86 w 346"/>
                <a:gd name="T57" fmla="*/ 166 h 278"/>
                <a:gd name="T58" fmla="*/ 82 w 346"/>
                <a:gd name="T59" fmla="*/ 152 h 278"/>
                <a:gd name="T60" fmla="*/ 51 w 346"/>
                <a:gd name="T61" fmla="*/ 127 h 278"/>
                <a:gd name="T62" fmla="*/ 38 w 346"/>
                <a:gd name="T63" fmla="*/ 94 h 278"/>
                <a:gd name="T64" fmla="*/ 43 w 346"/>
                <a:gd name="T65" fmla="*/ 76 h 278"/>
                <a:gd name="T66" fmla="*/ 18 w 346"/>
                <a:gd name="T67" fmla="*/ 48 h 278"/>
                <a:gd name="T68" fmla="*/ 9 w 346"/>
                <a:gd name="T69" fmla="*/ 27 h 278"/>
                <a:gd name="T70" fmla="*/ 9 w 346"/>
                <a:gd name="T71" fmla="*/ 0 h 278"/>
                <a:gd name="T72" fmla="*/ 23 w 346"/>
                <a:gd name="T73" fmla="*/ 16 h 278"/>
                <a:gd name="T74" fmla="*/ 34 w 346"/>
                <a:gd name="T75"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6" h="278">
                  <a:moveTo>
                    <a:pt x="34" y="19"/>
                  </a:moveTo>
                  <a:lnTo>
                    <a:pt x="39" y="18"/>
                  </a:lnTo>
                  <a:lnTo>
                    <a:pt x="55" y="4"/>
                  </a:lnTo>
                  <a:lnTo>
                    <a:pt x="61" y="2"/>
                  </a:lnTo>
                  <a:lnTo>
                    <a:pt x="66" y="8"/>
                  </a:lnTo>
                  <a:lnTo>
                    <a:pt x="63" y="17"/>
                  </a:lnTo>
                  <a:lnTo>
                    <a:pt x="74" y="27"/>
                  </a:lnTo>
                  <a:lnTo>
                    <a:pt x="78" y="26"/>
                  </a:lnTo>
                  <a:lnTo>
                    <a:pt x="86" y="40"/>
                  </a:lnTo>
                  <a:lnTo>
                    <a:pt x="101" y="44"/>
                  </a:lnTo>
                  <a:lnTo>
                    <a:pt x="114" y="53"/>
                  </a:lnTo>
                  <a:lnTo>
                    <a:pt x="137" y="57"/>
                  </a:lnTo>
                  <a:lnTo>
                    <a:pt x="160" y="52"/>
                  </a:lnTo>
                  <a:lnTo>
                    <a:pt x="161" y="47"/>
                  </a:lnTo>
                  <a:lnTo>
                    <a:pt x="174" y="44"/>
                  </a:lnTo>
                  <a:lnTo>
                    <a:pt x="183" y="33"/>
                  </a:lnTo>
                  <a:lnTo>
                    <a:pt x="194" y="33"/>
                  </a:lnTo>
                  <a:lnTo>
                    <a:pt x="200" y="30"/>
                  </a:lnTo>
                  <a:lnTo>
                    <a:pt x="211" y="32"/>
                  </a:lnTo>
                  <a:lnTo>
                    <a:pt x="231" y="42"/>
                  </a:lnTo>
                  <a:lnTo>
                    <a:pt x="243" y="44"/>
                  </a:lnTo>
                  <a:lnTo>
                    <a:pt x="265" y="60"/>
                  </a:lnTo>
                  <a:lnTo>
                    <a:pt x="277" y="61"/>
                  </a:lnTo>
                  <a:lnTo>
                    <a:pt x="282" y="77"/>
                  </a:lnTo>
                  <a:lnTo>
                    <a:pt x="280" y="101"/>
                  </a:lnTo>
                  <a:lnTo>
                    <a:pt x="278" y="114"/>
                  </a:lnTo>
                  <a:lnTo>
                    <a:pt x="286" y="117"/>
                  </a:lnTo>
                  <a:lnTo>
                    <a:pt x="281" y="127"/>
                  </a:lnTo>
                  <a:lnTo>
                    <a:pt x="289" y="143"/>
                  </a:lnTo>
                  <a:lnTo>
                    <a:pt x="293" y="155"/>
                  </a:lnTo>
                  <a:lnTo>
                    <a:pt x="306" y="159"/>
                  </a:lnTo>
                  <a:lnTo>
                    <a:pt x="309" y="170"/>
                  </a:lnTo>
                  <a:lnTo>
                    <a:pt x="297" y="187"/>
                  </a:lnTo>
                  <a:lnTo>
                    <a:pt x="306" y="198"/>
                  </a:lnTo>
                  <a:lnTo>
                    <a:pt x="315" y="209"/>
                  </a:lnTo>
                  <a:lnTo>
                    <a:pt x="332" y="218"/>
                  </a:lnTo>
                  <a:lnTo>
                    <a:pt x="334" y="234"/>
                  </a:lnTo>
                  <a:lnTo>
                    <a:pt x="343" y="237"/>
                  </a:lnTo>
                  <a:lnTo>
                    <a:pt x="346" y="246"/>
                  </a:lnTo>
                  <a:lnTo>
                    <a:pt x="323" y="256"/>
                  </a:lnTo>
                  <a:lnTo>
                    <a:pt x="320" y="278"/>
                  </a:lnTo>
                  <a:lnTo>
                    <a:pt x="289" y="273"/>
                  </a:lnTo>
                  <a:lnTo>
                    <a:pt x="270" y="268"/>
                  </a:lnTo>
                  <a:lnTo>
                    <a:pt x="252" y="265"/>
                  </a:lnTo>
                  <a:lnTo>
                    <a:pt x="242" y="242"/>
                  </a:lnTo>
                  <a:lnTo>
                    <a:pt x="234" y="239"/>
                  </a:lnTo>
                  <a:lnTo>
                    <a:pt x="221" y="242"/>
                  </a:lnTo>
                  <a:lnTo>
                    <a:pt x="206" y="251"/>
                  </a:lnTo>
                  <a:lnTo>
                    <a:pt x="186" y="245"/>
                  </a:lnTo>
                  <a:lnTo>
                    <a:pt x="167" y="230"/>
                  </a:lnTo>
                  <a:lnTo>
                    <a:pt x="151" y="225"/>
                  </a:lnTo>
                  <a:lnTo>
                    <a:pt x="138" y="207"/>
                  </a:lnTo>
                  <a:lnTo>
                    <a:pt x="123" y="182"/>
                  </a:lnTo>
                  <a:lnTo>
                    <a:pt x="115" y="184"/>
                  </a:lnTo>
                  <a:lnTo>
                    <a:pt x="103" y="179"/>
                  </a:lnTo>
                  <a:lnTo>
                    <a:pt x="98" y="186"/>
                  </a:lnTo>
                  <a:lnTo>
                    <a:pt x="88" y="176"/>
                  </a:lnTo>
                  <a:lnTo>
                    <a:pt x="86" y="166"/>
                  </a:lnTo>
                  <a:lnTo>
                    <a:pt x="81" y="166"/>
                  </a:lnTo>
                  <a:lnTo>
                    <a:pt x="82" y="152"/>
                  </a:lnTo>
                  <a:lnTo>
                    <a:pt x="72" y="138"/>
                  </a:lnTo>
                  <a:lnTo>
                    <a:pt x="51" y="127"/>
                  </a:lnTo>
                  <a:lnTo>
                    <a:pt x="37" y="109"/>
                  </a:lnTo>
                  <a:lnTo>
                    <a:pt x="38" y="94"/>
                  </a:lnTo>
                  <a:lnTo>
                    <a:pt x="46" y="87"/>
                  </a:lnTo>
                  <a:lnTo>
                    <a:pt x="43" y="76"/>
                  </a:lnTo>
                  <a:lnTo>
                    <a:pt x="32" y="70"/>
                  </a:lnTo>
                  <a:lnTo>
                    <a:pt x="18" y="48"/>
                  </a:lnTo>
                  <a:lnTo>
                    <a:pt x="6" y="33"/>
                  </a:lnTo>
                  <a:lnTo>
                    <a:pt x="9" y="27"/>
                  </a:lnTo>
                  <a:lnTo>
                    <a:pt x="0" y="5"/>
                  </a:lnTo>
                  <a:lnTo>
                    <a:pt x="9" y="0"/>
                  </a:lnTo>
                  <a:lnTo>
                    <a:pt x="13" y="7"/>
                  </a:lnTo>
                  <a:lnTo>
                    <a:pt x="23" y="16"/>
                  </a:lnTo>
                  <a:lnTo>
                    <a:pt x="34" y="19"/>
                  </a:lnTo>
                  <a:lnTo>
                    <a:pt x="34"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2" name="Freeform 120">
              <a:extLst>
                <a:ext uri="{FF2B5EF4-FFF2-40B4-BE49-F238E27FC236}">
                  <a16:creationId xmlns:a16="http://schemas.microsoft.com/office/drawing/2014/main" id="{98D9404B-DE07-0F3A-A0E8-B9CD5ED54C01}"/>
                </a:ext>
              </a:extLst>
            </p:cNvPr>
            <p:cNvSpPr>
              <a:spLocks/>
            </p:cNvSpPr>
            <p:nvPr/>
          </p:nvSpPr>
          <p:spPr bwMode="auto">
            <a:xfrm>
              <a:off x="8720156" y="3282759"/>
              <a:ext cx="261880" cy="250768"/>
            </a:xfrm>
            <a:custGeom>
              <a:avLst/>
              <a:gdLst>
                <a:gd name="T0" fmla="*/ 85 w 165"/>
                <a:gd name="T1" fmla="*/ 4 h 158"/>
                <a:gd name="T2" fmla="*/ 99 w 165"/>
                <a:gd name="T3" fmla="*/ 26 h 158"/>
                <a:gd name="T4" fmla="*/ 110 w 165"/>
                <a:gd name="T5" fmla="*/ 32 h 158"/>
                <a:gd name="T6" fmla="*/ 113 w 165"/>
                <a:gd name="T7" fmla="*/ 43 h 158"/>
                <a:gd name="T8" fmla="*/ 105 w 165"/>
                <a:gd name="T9" fmla="*/ 50 h 158"/>
                <a:gd name="T10" fmla="*/ 104 w 165"/>
                <a:gd name="T11" fmla="*/ 65 h 158"/>
                <a:gd name="T12" fmla="*/ 118 w 165"/>
                <a:gd name="T13" fmla="*/ 83 h 158"/>
                <a:gd name="T14" fmla="*/ 139 w 165"/>
                <a:gd name="T15" fmla="*/ 94 h 158"/>
                <a:gd name="T16" fmla="*/ 149 w 165"/>
                <a:gd name="T17" fmla="*/ 108 h 158"/>
                <a:gd name="T18" fmla="*/ 148 w 165"/>
                <a:gd name="T19" fmla="*/ 122 h 158"/>
                <a:gd name="T20" fmla="*/ 153 w 165"/>
                <a:gd name="T21" fmla="*/ 122 h 158"/>
                <a:gd name="T22" fmla="*/ 155 w 165"/>
                <a:gd name="T23" fmla="*/ 132 h 158"/>
                <a:gd name="T24" fmla="*/ 165 w 165"/>
                <a:gd name="T25" fmla="*/ 142 h 158"/>
                <a:gd name="T26" fmla="*/ 156 w 165"/>
                <a:gd name="T27" fmla="*/ 141 h 158"/>
                <a:gd name="T28" fmla="*/ 145 w 165"/>
                <a:gd name="T29" fmla="*/ 139 h 158"/>
                <a:gd name="T30" fmla="*/ 135 w 165"/>
                <a:gd name="T31" fmla="*/ 158 h 158"/>
                <a:gd name="T32" fmla="*/ 105 w 165"/>
                <a:gd name="T33" fmla="*/ 156 h 158"/>
                <a:gd name="T34" fmla="*/ 55 w 165"/>
                <a:gd name="T35" fmla="*/ 118 h 158"/>
                <a:gd name="T36" fmla="*/ 30 w 165"/>
                <a:gd name="T37" fmla="*/ 104 h 158"/>
                <a:gd name="T38" fmla="*/ 9 w 165"/>
                <a:gd name="T39" fmla="*/ 99 h 158"/>
                <a:gd name="T40" fmla="*/ 0 w 165"/>
                <a:gd name="T41" fmla="*/ 76 h 158"/>
                <a:gd name="T42" fmla="*/ 33 w 165"/>
                <a:gd name="T43" fmla="*/ 56 h 158"/>
                <a:gd name="T44" fmla="*/ 36 w 165"/>
                <a:gd name="T45" fmla="*/ 33 h 158"/>
                <a:gd name="T46" fmla="*/ 32 w 165"/>
                <a:gd name="T47" fmla="*/ 20 h 158"/>
                <a:gd name="T48" fmla="*/ 40 w 165"/>
                <a:gd name="T49" fmla="*/ 15 h 158"/>
                <a:gd name="T50" fmla="*/ 46 w 165"/>
                <a:gd name="T51" fmla="*/ 3 h 158"/>
                <a:gd name="T52" fmla="*/ 53 w 165"/>
                <a:gd name="T53" fmla="*/ 0 h 158"/>
                <a:gd name="T54" fmla="*/ 71 w 165"/>
                <a:gd name="T55" fmla="*/ 3 h 158"/>
                <a:gd name="T56" fmla="*/ 77 w 165"/>
                <a:gd name="T57" fmla="*/ 7 h 158"/>
                <a:gd name="T58" fmla="*/ 85 w 165"/>
                <a:gd name="T59" fmla="*/ 4 h 158"/>
                <a:gd name="T60" fmla="*/ 85 w 165"/>
                <a:gd name="T61"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5" h="158">
                  <a:moveTo>
                    <a:pt x="85" y="4"/>
                  </a:moveTo>
                  <a:lnTo>
                    <a:pt x="99" y="26"/>
                  </a:lnTo>
                  <a:lnTo>
                    <a:pt x="110" y="32"/>
                  </a:lnTo>
                  <a:lnTo>
                    <a:pt x="113" y="43"/>
                  </a:lnTo>
                  <a:lnTo>
                    <a:pt x="105" y="50"/>
                  </a:lnTo>
                  <a:lnTo>
                    <a:pt x="104" y="65"/>
                  </a:lnTo>
                  <a:lnTo>
                    <a:pt x="118" y="83"/>
                  </a:lnTo>
                  <a:lnTo>
                    <a:pt x="139" y="94"/>
                  </a:lnTo>
                  <a:lnTo>
                    <a:pt x="149" y="108"/>
                  </a:lnTo>
                  <a:lnTo>
                    <a:pt x="148" y="122"/>
                  </a:lnTo>
                  <a:lnTo>
                    <a:pt x="153" y="122"/>
                  </a:lnTo>
                  <a:lnTo>
                    <a:pt x="155" y="132"/>
                  </a:lnTo>
                  <a:lnTo>
                    <a:pt x="165" y="142"/>
                  </a:lnTo>
                  <a:lnTo>
                    <a:pt x="156" y="141"/>
                  </a:lnTo>
                  <a:lnTo>
                    <a:pt x="145" y="139"/>
                  </a:lnTo>
                  <a:lnTo>
                    <a:pt x="135" y="158"/>
                  </a:lnTo>
                  <a:lnTo>
                    <a:pt x="105" y="156"/>
                  </a:lnTo>
                  <a:lnTo>
                    <a:pt x="55" y="118"/>
                  </a:lnTo>
                  <a:lnTo>
                    <a:pt x="30" y="104"/>
                  </a:lnTo>
                  <a:lnTo>
                    <a:pt x="9" y="99"/>
                  </a:lnTo>
                  <a:lnTo>
                    <a:pt x="0" y="76"/>
                  </a:lnTo>
                  <a:lnTo>
                    <a:pt x="33" y="56"/>
                  </a:lnTo>
                  <a:lnTo>
                    <a:pt x="36" y="33"/>
                  </a:lnTo>
                  <a:lnTo>
                    <a:pt x="32" y="20"/>
                  </a:lnTo>
                  <a:lnTo>
                    <a:pt x="40" y="15"/>
                  </a:lnTo>
                  <a:lnTo>
                    <a:pt x="46" y="3"/>
                  </a:lnTo>
                  <a:lnTo>
                    <a:pt x="53" y="0"/>
                  </a:lnTo>
                  <a:lnTo>
                    <a:pt x="71" y="3"/>
                  </a:lnTo>
                  <a:lnTo>
                    <a:pt x="77" y="7"/>
                  </a:lnTo>
                  <a:lnTo>
                    <a:pt x="85" y="4"/>
                  </a:lnTo>
                  <a:lnTo>
                    <a:pt x="85"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3" name="Freeform 121">
              <a:extLst>
                <a:ext uri="{FF2B5EF4-FFF2-40B4-BE49-F238E27FC236}">
                  <a16:creationId xmlns:a16="http://schemas.microsoft.com/office/drawing/2014/main" id="{074B8096-7C9B-35CA-47C3-4AB1A5324168}"/>
                </a:ext>
              </a:extLst>
            </p:cNvPr>
            <p:cNvSpPr>
              <a:spLocks/>
            </p:cNvSpPr>
            <p:nvPr/>
          </p:nvSpPr>
          <p:spPr bwMode="auto">
            <a:xfrm>
              <a:off x="7250451" y="2446337"/>
              <a:ext cx="214265" cy="80943"/>
            </a:xfrm>
            <a:custGeom>
              <a:avLst/>
              <a:gdLst>
                <a:gd name="T0" fmla="*/ 126 w 135"/>
                <a:gd name="T1" fmla="*/ 2 h 51"/>
                <a:gd name="T2" fmla="*/ 122 w 135"/>
                <a:gd name="T3" fmla="*/ 12 h 51"/>
                <a:gd name="T4" fmla="*/ 135 w 135"/>
                <a:gd name="T5" fmla="*/ 24 h 51"/>
                <a:gd name="T6" fmla="*/ 117 w 135"/>
                <a:gd name="T7" fmla="*/ 36 h 51"/>
                <a:gd name="T8" fmla="*/ 78 w 135"/>
                <a:gd name="T9" fmla="*/ 48 h 51"/>
                <a:gd name="T10" fmla="*/ 67 w 135"/>
                <a:gd name="T11" fmla="*/ 51 h 51"/>
                <a:gd name="T12" fmla="*/ 50 w 135"/>
                <a:gd name="T13" fmla="*/ 48 h 51"/>
                <a:gd name="T14" fmla="*/ 15 w 135"/>
                <a:gd name="T15" fmla="*/ 43 h 51"/>
                <a:gd name="T16" fmla="*/ 29 w 135"/>
                <a:gd name="T17" fmla="*/ 36 h 51"/>
                <a:gd name="T18" fmla="*/ 2 w 135"/>
                <a:gd name="T19" fmla="*/ 28 h 51"/>
                <a:gd name="T20" fmla="*/ 26 w 135"/>
                <a:gd name="T21" fmla="*/ 25 h 51"/>
                <a:gd name="T22" fmla="*/ 26 w 135"/>
                <a:gd name="T23" fmla="*/ 19 h 51"/>
                <a:gd name="T24" fmla="*/ 0 w 135"/>
                <a:gd name="T25" fmla="*/ 16 h 51"/>
                <a:gd name="T26" fmla="*/ 10 w 135"/>
                <a:gd name="T27" fmla="*/ 5 h 51"/>
                <a:gd name="T28" fmla="*/ 30 w 135"/>
                <a:gd name="T29" fmla="*/ 2 h 51"/>
                <a:gd name="T30" fmla="*/ 48 w 135"/>
                <a:gd name="T31" fmla="*/ 13 h 51"/>
                <a:gd name="T32" fmla="*/ 69 w 135"/>
                <a:gd name="T33" fmla="*/ 5 h 51"/>
                <a:gd name="T34" fmla="*/ 84 w 135"/>
                <a:gd name="T35" fmla="*/ 9 h 51"/>
                <a:gd name="T36" fmla="*/ 105 w 135"/>
                <a:gd name="T37" fmla="*/ 0 h 51"/>
                <a:gd name="T38" fmla="*/ 126 w 135"/>
                <a:gd name="T39" fmla="*/ 2 h 51"/>
                <a:gd name="T40" fmla="*/ 126 w 135"/>
                <a:gd name="T4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51">
                  <a:moveTo>
                    <a:pt x="126" y="2"/>
                  </a:moveTo>
                  <a:lnTo>
                    <a:pt x="122" y="12"/>
                  </a:lnTo>
                  <a:lnTo>
                    <a:pt x="135" y="24"/>
                  </a:lnTo>
                  <a:lnTo>
                    <a:pt x="117" y="36"/>
                  </a:lnTo>
                  <a:lnTo>
                    <a:pt x="78" y="48"/>
                  </a:lnTo>
                  <a:lnTo>
                    <a:pt x="67" y="51"/>
                  </a:lnTo>
                  <a:lnTo>
                    <a:pt x="50" y="48"/>
                  </a:lnTo>
                  <a:lnTo>
                    <a:pt x="15" y="43"/>
                  </a:lnTo>
                  <a:lnTo>
                    <a:pt x="29" y="36"/>
                  </a:lnTo>
                  <a:lnTo>
                    <a:pt x="2" y="28"/>
                  </a:lnTo>
                  <a:lnTo>
                    <a:pt x="26" y="25"/>
                  </a:lnTo>
                  <a:lnTo>
                    <a:pt x="26" y="19"/>
                  </a:lnTo>
                  <a:lnTo>
                    <a:pt x="0" y="16"/>
                  </a:lnTo>
                  <a:lnTo>
                    <a:pt x="10" y="5"/>
                  </a:lnTo>
                  <a:lnTo>
                    <a:pt x="30" y="2"/>
                  </a:lnTo>
                  <a:lnTo>
                    <a:pt x="48" y="13"/>
                  </a:lnTo>
                  <a:lnTo>
                    <a:pt x="69" y="5"/>
                  </a:lnTo>
                  <a:lnTo>
                    <a:pt x="84" y="9"/>
                  </a:lnTo>
                  <a:lnTo>
                    <a:pt x="105" y="0"/>
                  </a:lnTo>
                  <a:lnTo>
                    <a:pt x="126" y="2"/>
                  </a:lnTo>
                  <a:lnTo>
                    <a:pt x="126"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4" name="Freeform 122">
              <a:extLst>
                <a:ext uri="{FF2B5EF4-FFF2-40B4-BE49-F238E27FC236}">
                  <a16:creationId xmlns:a16="http://schemas.microsoft.com/office/drawing/2014/main" id="{604E74B0-EB0E-DE28-C89C-12944FEEB8ED}"/>
                </a:ext>
              </a:extLst>
            </p:cNvPr>
            <p:cNvSpPr>
              <a:spLocks/>
            </p:cNvSpPr>
            <p:nvPr/>
          </p:nvSpPr>
          <p:spPr bwMode="auto">
            <a:xfrm>
              <a:off x="8612229" y="3406556"/>
              <a:ext cx="34918" cy="114274"/>
            </a:xfrm>
            <a:custGeom>
              <a:avLst/>
              <a:gdLst>
                <a:gd name="T0" fmla="*/ 21 w 22"/>
                <a:gd name="T1" fmla="*/ 0 h 72"/>
                <a:gd name="T2" fmla="*/ 22 w 22"/>
                <a:gd name="T3" fmla="*/ 8 h 72"/>
                <a:gd name="T4" fmla="*/ 21 w 22"/>
                <a:gd name="T5" fmla="*/ 11 h 72"/>
                <a:gd name="T6" fmla="*/ 21 w 22"/>
                <a:gd name="T7" fmla="*/ 11 h 72"/>
                <a:gd name="T8" fmla="*/ 19 w 22"/>
                <a:gd name="T9" fmla="*/ 17 h 72"/>
                <a:gd name="T10" fmla="*/ 13 w 22"/>
                <a:gd name="T11" fmla="*/ 14 h 72"/>
                <a:gd name="T12" fmla="*/ 10 w 22"/>
                <a:gd name="T13" fmla="*/ 27 h 72"/>
                <a:gd name="T14" fmla="*/ 15 w 22"/>
                <a:gd name="T15" fmla="*/ 29 h 72"/>
                <a:gd name="T16" fmla="*/ 11 w 22"/>
                <a:gd name="T17" fmla="*/ 31 h 72"/>
                <a:gd name="T18" fmla="*/ 10 w 22"/>
                <a:gd name="T19" fmla="*/ 37 h 72"/>
                <a:gd name="T20" fmla="*/ 18 w 22"/>
                <a:gd name="T21" fmla="*/ 34 h 72"/>
                <a:gd name="T22" fmla="*/ 19 w 22"/>
                <a:gd name="T23" fmla="*/ 42 h 72"/>
                <a:gd name="T24" fmla="*/ 14 w 22"/>
                <a:gd name="T25" fmla="*/ 72 h 72"/>
                <a:gd name="T26" fmla="*/ 12 w 22"/>
                <a:gd name="T27" fmla="*/ 67 h 72"/>
                <a:gd name="T28" fmla="*/ 0 w 22"/>
                <a:gd name="T29" fmla="*/ 40 h 72"/>
                <a:gd name="T30" fmla="*/ 5 w 22"/>
                <a:gd name="T31" fmla="*/ 33 h 72"/>
                <a:gd name="T32" fmla="*/ 3 w 22"/>
                <a:gd name="T33" fmla="*/ 32 h 72"/>
                <a:gd name="T34" fmla="*/ 7 w 22"/>
                <a:gd name="T35" fmla="*/ 23 h 72"/>
                <a:gd name="T36" fmla="*/ 8 w 22"/>
                <a:gd name="T37" fmla="*/ 8 h 72"/>
                <a:gd name="T38" fmla="*/ 10 w 22"/>
                <a:gd name="T39" fmla="*/ 4 h 72"/>
                <a:gd name="T40" fmla="*/ 10 w 22"/>
                <a:gd name="T41" fmla="*/ 4 h 72"/>
                <a:gd name="T42" fmla="*/ 16 w 22"/>
                <a:gd name="T43" fmla="*/ 4 h 72"/>
                <a:gd name="T44" fmla="*/ 17 w 22"/>
                <a:gd name="T45" fmla="*/ 0 h 72"/>
                <a:gd name="T46" fmla="*/ 21 w 22"/>
                <a:gd name="T47" fmla="*/ 0 h 72"/>
                <a:gd name="T48" fmla="*/ 21 w 22"/>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72">
                  <a:moveTo>
                    <a:pt x="21" y="0"/>
                  </a:moveTo>
                  <a:lnTo>
                    <a:pt x="22" y="8"/>
                  </a:lnTo>
                  <a:lnTo>
                    <a:pt x="21" y="11"/>
                  </a:lnTo>
                  <a:lnTo>
                    <a:pt x="21" y="11"/>
                  </a:lnTo>
                  <a:lnTo>
                    <a:pt x="19" y="17"/>
                  </a:lnTo>
                  <a:lnTo>
                    <a:pt x="13" y="14"/>
                  </a:lnTo>
                  <a:lnTo>
                    <a:pt x="10" y="27"/>
                  </a:lnTo>
                  <a:lnTo>
                    <a:pt x="15" y="29"/>
                  </a:lnTo>
                  <a:lnTo>
                    <a:pt x="11" y="31"/>
                  </a:lnTo>
                  <a:lnTo>
                    <a:pt x="10" y="37"/>
                  </a:lnTo>
                  <a:lnTo>
                    <a:pt x="18" y="34"/>
                  </a:lnTo>
                  <a:lnTo>
                    <a:pt x="19" y="42"/>
                  </a:lnTo>
                  <a:lnTo>
                    <a:pt x="14" y="72"/>
                  </a:lnTo>
                  <a:lnTo>
                    <a:pt x="12" y="67"/>
                  </a:lnTo>
                  <a:lnTo>
                    <a:pt x="0" y="40"/>
                  </a:lnTo>
                  <a:lnTo>
                    <a:pt x="5" y="33"/>
                  </a:lnTo>
                  <a:lnTo>
                    <a:pt x="3" y="32"/>
                  </a:lnTo>
                  <a:lnTo>
                    <a:pt x="7" y="23"/>
                  </a:lnTo>
                  <a:lnTo>
                    <a:pt x="8" y="8"/>
                  </a:lnTo>
                  <a:lnTo>
                    <a:pt x="10" y="4"/>
                  </a:lnTo>
                  <a:lnTo>
                    <a:pt x="10" y="4"/>
                  </a:lnTo>
                  <a:lnTo>
                    <a:pt x="16" y="4"/>
                  </a:lnTo>
                  <a:lnTo>
                    <a:pt x="17" y="0"/>
                  </a:lnTo>
                  <a:lnTo>
                    <a:pt x="21" y="0"/>
                  </a:lnTo>
                  <a:lnTo>
                    <a:pt x="2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5" name="Freeform 123">
              <a:extLst>
                <a:ext uri="{FF2B5EF4-FFF2-40B4-BE49-F238E27FC236}">
                  <a16:creationId xmlns:a16="http://schemas.microsoft.com/office/drawing/2014/main" id="{83027A56-AC18-D431-1581-20F6F19762D7}"/>
                </a:ext>
              </a:extLst>
            </p:cNvPr>
            <p:cNvSpPr>
              <a:spLocks/>
            </p:cNvSpPr>
            <p:nvPr/>
          </p:nvSpPr>
          <p:spPr bwMode="auto">
            <a:xfrm>
              <a:off x="8048790" y="3257365"/>
              <a:ext cx="76183" cy="49201"/>
            </a:xfrm>
            <a:custGeom>
              <a:avLst/>
              <a:gdLst>
                <a:gd name="T0" fmla="*/ 48 w 48"/>
                <a:gd name="T1" fmla="*/ 0 h 31"/>
                <a:gd name="T2" fmla="*/ 43 w 48"/>
                <a:gd name="T3" fmla="*/ 15 h 31"/>
                <a:gd name="T4" fmla="*/ 46 w 48"/>
                <a:gd name="T5" fmla="*/ 21 h 31"/>
                <a:gd name="T6" fmla="*/ 43 w 48"/>
                <a:gd name="T7" fmla="*/ 31 h 31"/>
                <a:gd name="T8" fmla="*/ 30 w 48"/>
                <a:gd name="T9" fmla="*/ 23 h 31"/>
                <a:gd name="T10" fmla="*/ 22 w 48"/>
                <a:gd name="T11" fmla="*/ 21 h 31"/>
                <a:gd name="T12" fmla="*/ 0 w 48"/>
                <a:gd name="T13" fmla="*/ 12 h 31"/>
                <a:gd name="T14" fmla="*/ 1 w 48"/>
                <a:gd name="T15" fmla="*/ 2 h 31"/>
                <a:gd name="T16" fmla="*/ 20 w 48"/>
                <a:gd name="T17" fmla="*/ 4 h 31"/>
                <a:gd name="T18" fmla="*/ 36 w 48"/>
                <a:gd name="T19" fmla="*/ 2 h 31"/>
                <a:gd name="T20" fmla="*/ 48 w 48"/>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1">
                  <a:moveTo>
                    <a:pt x="48" y="0"/>
                  </a:moveTo>
                  <a:lnTo>
                    <a:pt x="43" y="15"/>
                  </a:lnTo>
                  <a:lnTo>
                    <a:pt x="46" y="21"/>
                  </a:lnTo>
                  <a:lnTo>
                    <a:pt x="43" y="31"/>
                  </a:lnTo>
                  <a:lnTo>
                    <a:pt x="30" y="23"/>
                  </a:lnTo>
                  <a:lnTo>
                    <a:pt x="22" y="21"/>
                  </a:lnTo>
                  <a:lnTo>
                    <a:pt x="0" y="12"/>
                  </a:lnTo>
                  <a:lnTo>
                    <a:pt x="1" y="2"/>
                  </a:lnTo>
                  <a:lnTo>
                    <a:pt x="20" y="4"/>
                  </a:lnTo>
                  <a:lnTo>
                    <a:pt x="36" y="2"/>
                  </a:lnTo>
                  <a:lnTo>
                    <a:pt x="48"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6" name="Freeform 124">
              <a:extLst>
                <a:ext uri="{FF2B5EF4-FFF2-40B4-BE49-F238E27FC236}">
                  <a16:creationId xmlns:a16="http://schemas.microsoft.com/office/drawing/2014/main" id="{0C462CCA-93E7-7B92-9CEA-54FB54730EB8}"/>
                </a:ext>
              </a:extLst>
            </p:cNvPr>
            <p:cNvSpPr>
              <a:spLocks/>
            </p:cNvSpPr>
            <p:nvPr/>
          </p:nvSpPr>
          <p:spPr bwMode="auto">
            <a:xfrm>
              <a:off x="7939276" y="3168485"/>
              <a:ext cx="41266" cy="68247"/>
            </a:xfrm>
            <a:custGeom>
              <a:avLst/>
              <a:gdLst>
                <a:gd name="T0" fmla="*/ 16 w 26"/>
                <a:gd name="T1" fmla="*/ 0 h 43"/>
                <a:gd name="T2" fmla="*/ 26 w 26"/>
                <a:gd name="T3" fmla="*/ 13 h 43"/>
                <a:gd name="T4" fmla="*/ 24 w 26"/>
                <a:gd name="T5" fmla="*/ 38 h 43"/>
                <a:gd name="T6" fmla="*/ 18 w 26"/>
                <a:gd name="T7" fmla="*/ 37 h 43"/>
                <a:gd name="T8" fmla="*/ 11 w 26"/>
                <a:gd name="T9" fmla="*/ 43 h 43"/>
                <a:gd name="T10" fmla="*/ 5 w 26"/>
                <a:gd name="T11" fmla="*/ 38 h 43"/>
                <a:gd name="T12" fmla="*/ 4 w 26"/>
                <a:gd name="T13" fmla="*/ 15 h 43"/>
                <a:gd name="T14" fmla="*/ 0 w 26"/>
                <a:gd name="T15" fmla="*/ 4 h 43"/>
                <a:gd name="T16" fmla="*/ 9 w 26"/>
                <a:gd name="T17" fmla="*/ 6 h 43"/>
                <a:gd name="T18" fmla="*/ 16 w 2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3">
                  <a:moveTo>
                    <a:pt x="16" y="0"/>
                  </a:moveTo>
                  <a:lnTo>
                    <a:pt x="26" y="13"/>
                  </a:lnTo>
                  <a:lnTo>
                    <a:pt x="24" y="38"/>
                  </a:lnTo>
                  <a:lnTo>
                    <a:pt x="18" y="37"/>
                  </a:lnTo>
                  <a:lnTo>
                    <a:pt x="11" y="43"/>
                  </a:lnTo>
                  <a:lnTo>
                    <a:pt x="5" y="38"/>
                  </a:lnTo>
                  <a:lnTo>
                    <a:pt x="4" y="15"/>
                  </a:lnTo>
                  <a:lnTo>
                    <a:pt x="0" y="4"/>
                  </a:lnTo>
                  <a:lnTo>
                    <a:pt x="9" y="6"/>
                  </a:lnTo>
                  <a:lnTo>
                    <a:pt x="1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7" name="Freeform 125">
              <a:extLst>
                <a:ext uri="{FF2B5EF4-FFF2-40B4-BE49-F238E27FC236}">
                  <a16:creationId xmlns:a16="http://schemas.microsoft.com/office/drawing/2014/main" id="{C179A42D-28CC-8B74-7629-49CE9D46856E}"/>
                </a:ext>
              </a:extLst>
            </p:cNvPr>
            <p:cNvSpPr>
              <a:spLocks/>
            </p:cNvSpPr>
            <p:nvPr/>
          </p:nvSpPr>
          <p:spPr bwMode="auto">
            <a:xfrm>
              <a:off x="7899598" y="2992314"/>
              <a:ext cx="293623" cy="274575"/>
            </a:xfrm>
            <a:custGeom>
              <a:avLst/>
              <a:gdLst>
                <a:gd name="T0" fmla="*/ 104 w 185"/>
                <a:gd name="T1" fmla="*/ 21 h 173"/>
                <a:gd name="T2" fmla="*/ 96 w 185"/>
                <a:gd name="T3" fmla="*/ 26 h 173"/>
                <a:gd name="T4" fmla="*/ 86 w 185"/>
                <a:gd name="T5" fmla="*/ 41 h 173"/>
                <a:gd name="T6" fmla="*/ 90 w 185"/>
                <a:gd name="T7" fmla="*/ 56 h 173"/>
                <a:gd name="T8" fmla="*/ 113 w 185"/>
                <a:gd name="T9" fmla="*/ 81 h 173"/>
                <a:gd name="T10" fmla="*/ 143 w 185"/>
                <a:gd name="T11" fmla="*/ 96 h 173"/>
                <a:gd name="T12" fmla="*/ 143 w 185"/>
                <a:gd name="T13" fmla="*/ 104 h 173"/>
                <a:gd name="T14" fmla="*/ 169 w 185"/>
                <a:gd name="T15" fmla="*/ 117 h 173"/>
                <a:gd name="T16" fmla="*/ 185 w 185"/>
                <a:gd name="T17" fmla="*/ 130 h 173"/>
                <a:gd name="T18" fmla="*/ 174 w 185"/>
                <a:gd name="T19" fmla="*/ 128 h 173"/>
                <a:gd name="T20" fmla="*/ 154 w 185"/>
                <a:gd name="T21" fmla="*/ 138 h 173"/>
                <a:gd name="T22" fmla="*/ 165 w 185"/>
                <a:gd name="T23" fmla="*/ 154 h 173"/>
                <a:gd name="T24" fmla="*/ 151 w 185"/>
                <a:gd name="T25" fmla="*/ 172 h 173"/>
                <a:gd name="T26" fmla="*/ 144 w 185"/>
                <a:gd name="T27" fmla="*/ 167 h 173"/>
                <a:gd name="T28" fmla="*/ 150 w 185"/>
                <a:gd name="T29" fmla="*/ 153 h 173"/>
                <a:gd name="T30" fmla="*/ 138 w 185"/>
                <a:gd name="T31" fmla="*/ 132 h 173"/>
                <a:gd name="T32" fmla="*/ 126 w 185"/>
                <a:gd name="T33" fmla="*/ 122 h 173"/>
                <a:gd name="T34" fmla="*/ 109 w 185"/>
                <a:gd name="T35" fmla="*/ 111 h 173"/>
                <a:gd name="T36" fmla="*/ 85 w 185"/>
                <a:gd name="T37" fmla="*/ 101 h 173"/>
                <a:gd name="T38" fmla="*/ 60 w 185"/>
                <a:gd name="T39" fmla="*/ 78 h 173"/>
                <a:gd name="T40" fmla="*/ 46 w 185"/>
                <a:gd name="T41" fmla="*/ 58 h 173"/>
                <a:gd name="T42" fmla="*/ 27 w 185"/>
                <a:gd name="T43" fmla="*/ 54 h 173"/>
                <a:gd name="T44" fmla="*/ 12 w 185"/>
                <a:gd name="T45" fmla="*/ 64 h 173"/>
                <a:gd name="T46" fmla="*/ 5 w 185"/>
                <a:gd name="T47" fmla="*/ 53 h 173"/>
                <a:gd name="T48" fmla="*/ 6 w 185"/>
                <a:gd name="T49" fmla="*/ 33 h 173"/>
                <a:gd name="T50" fmla="*/ 2 w 185"/>
                <a:gd name="T51" fmla="*/ 21 h 173"/>
                <a:gd name="T52" fmla="*/ 15 w 185"/>
                <a:gd name="T53" fmla="*/ 24 h 173"/>
                <a:gd name="T54" fmla="*/ 26 w 185"/>
                <a:gd name="T55" fmla="*/ 21 h 173"/>
                <a:gd name="T56" fmla="*/ 36 w 185"/>
                <a:gd name="T57" fmla="*/ 12 h 173"/>
                <a:gd name="T58" fmla="*/ 54 w 185"/>
                <a:gd name="T59" fmla="*/ 12 h 173"/>
                <a:gd name="T60" fmla="*/ 64 w 185"/>
                <a:gd name="T61" fmla="*/ 7 h 173"/>
                <a:gd name="T62" fmla="*/ 80 w 185"/>
                <a:gd name="T63" fmla="*/ 0 h 173"/>
                <a:gd name="T64" fmla="*/ 106 w 185"/>
                <a:gd name="T65"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73">
                  <a:moveTo>
                    <a:pt x="106" y="12"/>
                  </a:moveTo>
                  <a:lnTo>
                    <a:pt x="104" y="21"/>
                  </a:lnTo>
                  <a:lnTo>
                    <a:pt x="109" y="29"/>
                  </a:lnTo>
                  <a:lnTo>
                    <a:pt x="96" y="26"/>
                  </a:lnTo>
                  <a:lnTo>
                    <a:pt x="85" y="32"/>
                  </a:lnTo>
                  <a:lnTo>
                    <a:pt x="86" y="41"/>
                  </a:lnTo>
                  <a:lnTo>
                    <a:pt x="84" y="47"/>
                  </a:lnTo>
                  <a:lnTo>
                    <a:pt x="90" y="56"/>
                  </a:lnTo>
                  <a:lnTo>
                    <a:pt x="105" y="66"/>
                  </a:lnTo>
                  <a:lnTo>
                    <a:pt x="113" y="81"/>
                  </a:lnTo>
                  <a:lnTo>
                    <a:pt x="131" y="97"/>
                  </a:lnTo>
                  <a:lnTo>
                    <a:pt x="143" y="96"/>
                  </a:lnTo>
                  <a:lnTo>
                    <a:pt x="147" y="101"/>
                  </a:lnTo>
                  <a:lnTo>
                    <a:pt x="143" y="104"/>
                  </a:lnTo>
                  <a:lnTo>
                    <a:pt x="157" y="111"/>
                  </a:lnTo>
                  <a:lnTo>
                    <a:pt x="169" y="117"/>
                  </a:lnTo>
                  <a:lnTo>
                    <a:pt x="183" y="127"/>
                  </a:lnTo>
                  <a:lnTo>
                    <a:pt x="185" y="130"/>
                  </a:lnTo>
                  <a:lnTo>
                    <a:pt x="183" y="137"/>
                  </a:lnTo>
                  <a:lnTo>
                    <a:pt x="174" y="128"/>
                  </a:lnTo>
                  <a:lnTo>
                    <a:pt x="160" y="125"/>
                  </a:lnTo>
                  <a:lnTo>
                    <a:pt x="154" y="138"/>
                  </a:lnTo>
                  <a:lnTo>
                    <a:pt x="166" y="144"/>
                  </a:lnTo>
                  <a:lnTo>
                    <a:pt x="165" y="154"/>
                  </a:lnTo>
                  <a:lnTo>
                    <a:pt x="158" y="155"/>
                  </a:lnTo>
                  <a:lnTo>
                    <a:pt x="151" y="172"/>
                  </a:lnTo>
                  <a:lnTo>
                    <a:pt x="144" y="173"/>
                  </a:lnTo>
                  <a:lnTo>
                    <a:pt x="144" y="167"/>
                  </a:lnTo>
                  <a:lnTo>
                    <a:pt x="147" y="157"/>
                  </a:lnTo>
                  <a:lnTo>
                    <a:pt x="150" y="153"/>
                  </a:lnTo>
                  <a:lnTo>
                    <a:pt x="143" y="142"/>
                  </a:lnTo>
                  <a:lnTo>
                    <a:pt x="138" y="132"/>
                  </a:lnTo>
                  <a:lnTo>
                    <a:pt x="131" y="130"/>
                  </a:lnTo>
                  <a:lnTo>
                    <a:pt x="126" y="122"/>
                  </a:lnTo>
                  <a:lnTo>
                    <a:pt x="116" y="118"/>
                  </a:lnTo>
                  <a:lnTo>
                    <a:pt x="109" y="111"/>
                  </a:lnTo>
                  <a:lnTo>
                    <a:pt x="97" y="109"/>
                  </a:lnTo>
                  <a:lnTo>
                    <a:pt x="85" y="101"/>
                  </a:lnTo>
                  <a:lnTo>
                    <a:pt x="70" y="89"/>
                  </a:lnTo>
                  <a:lnTo>
                    <a:pt x="60" y="78"/>
                  </a:lnTo>
                  <a:lnTo>
                    <a:pt x="54" y="60"/>
                  </a:lnTo>
                  <a:lnTo>
                    <a:pt x="46" y="58"/>
                  </a:lnTo>
                  <a:lnTo>
                    <a:pt x="34" y="52"/>
                  </a:lnTo>
                  <a:lnTo>
                    <a:pt x="27" y="54"/>
                  </a:lnTo>
                  <a:lnTo>
                    <a:pt x="18" y="63"/>
                  </a:lnTo>
                  <a:lnTo>
                    <a:pt x="12" y="64"/>
                  </a:lnTo>
                  <a:lnTo>
                    <a:pt x="14" y="56"/>
                  </a:lnTo>
                  <a:lnTo>
                    <a:pt x="5" y="53"/>
                  </a:lnTo>
                  <a:lnTo>
                    <a:pt x="0" y="39"/>
                  </a:lnTo>
                  <a:lnTo>
                    <a:pt x="6" y="33"/>
                  </a:lnTo>
                  <a:lnTo>
                    <a:pt x="1" y="26"/>
                  </a:lnTo>
                  <a:lnTo>
                    <a:pt x="2" y="21"/>
                  </a:lnTo>
                  <a:lnTo>
                    <a:pt x="8" y="25"/>
                  </a:lnTo>
                  <a:lnTo>
                    <a:pt x="15" y="24"/>
                  </a:lnTo>
                  <a:lnTo>
                    <a:pt x="23" y="18"/>
                  </a:lnTo>
                  <a:lnTo>
                    <a:pt x="26" y="21"/>
                  </a:lnTo>
                  <a:lnTo>
                    <a:pt x="33" y="20"/>
                  </a:lnTo>
                  <a:lnTo>
                    <a:pt x="36" y="12"/>
                  </a:lnTo>
                  <a:lnTo>
                    <a:pt x="48" y="15"/>
                  </a:lnTo>
                  <a:lnTo>
                    <a:pt x="54" y="12"/>
                  </a:lnTo>
                  <a:lnTo>
                    <a:pt x="54" y="4"/>
                  </a:lnTo>
                  <a:lnTo>
                    <a:pt x="64" y="7"/>
                  </a:lnTo>
                  <a:lnTo>
                    <a:pt x="66" y="4"/>
                  </a:lnTo>
                  <a:lnTo>
                    <a:pt x="80" y="0"/>
                  </a:lnTo>
                  <a:lnTo>
                    <a:pt x="83" y="6"/>
                  </a:lnTo>
                  <a:lnTo>
                    <a:pt x="106"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8" name="Freeform 126">
              <a:extLst>
                <a:ext uri="{FF2B5EF4-FFF2-40B4-BE49-F238E27FC236}">
                  <a16:creationId xmlns:a16="http://schemas.microsoft.com/office/drawing/2014/main" id="{4EDED22E-8A3D-9232-6B33-CE628A44133E}"/>
                </a:ext>
              </a:extLst>
            </p:cNvPr>
            <p:cNvSpPr>
              <a:spLocks/>
            </p:cNvSpPr>
            <p:nvPr/>
          </p:nvSpPr>
          <p:spPr bwMode="auto">
            <a:xfrm>
              <a:off x="5682343" y="3852543"/>
              <a:ext cx="55550" cy="25394"/>
            </a:xfrm>
            <a:custGeom>
              <a:avLst/>
              <a:gdLst>
                <a:gd name="T0" fmla="*/ 23 w 35"/>
                <a:gd name="T1" fmla="*/ 12 h 16"/>
                <a:gd name="T2" fmla="*/ 18 w 35"/>
                <a:gd name="T3" fmla="*/ 16 h 16"/>
                <a:gd name="T4" fmla="*/ 9 w 35"/>
                <a:gd name="T5" fmla="*/ 12 h 16"/>
                <a:gd name="T6" fmla="*/ 0 w 35"/>
                <a:gd name="T7" fmla="*/ 5 h 16"/>
                <a:gd name="T8" fmla="*/ 3 w 35"/>
                <a:gd name="T9" fmla="*/ 1 h 16"/>
                <a:gd name="T10" fmla="*/ 10 w 35"/>
                <a:gd name="T11" fmla="*/ 0 h 16"/>
                <a:gd name="T12" fmla="*/ 14 w 35"/>
                <a:gd name="T13" fmla="*/ 0 h 16"/>
                <a:gd name="T14" fmla="*/ 25 w 35"/>
                <a:gd name="T15" fmla="*/ 2 h 16"/>
                <a:gd name="T16" fmla="*/ 33 w 35"/>
                <a:gd name="T17" fmla="*/ 7 h 16"/>
                <a:gd name="T18" fmla="*/ 35 w 35"/>
                <a:gd name="T19" fmla="*/ 12 h 16"/>
                <a:gd name="T20" fmla="*/ 23 w 35"/>
                <a:gd name="T21" fmla="*/ 12 h 16"/>
                <a:gd name="T22" fmla="*/ 23 w 35"/>
                <a:gd name="T2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6">
                  <a:moveTo>
                    <a:pt x="23" y="12"/>
                  </a:moveTo>
                  <a:lnTo>
                    <a:pt x="18" y="16"/>
                  </a:lnTo>
                  <a:lnTo>
                    <a:pt x="9" y="12"/>
                  </a:lnTo>
                  <a:lnTo>
                    <a:pt x="0" y="5"/>
                  </a:lnTo>
                  <a:lnTo>
                    <a:pt x="3" y="1"/>
                  </a:lnTo>
                  <a:lnTo>
                    <a:pt x="10" y="0"/>
                  </a:lnTo>
                  <a:lnTo>
                    <a:pt x="14" y="0"/>
                  </a:lnTo>
                  <a:lnTo>
                    <a:pt x="25" y="2"/>
                  </a:lnTo>
                  <a:lnTo>
                    <a:pt x="33" y="7"/>
                  </a:lnTo>
                  <a:lnTo>
                    <a:pt x="35" y="12"/>
                  </a:lnTo>
                  <a:lnTo>
                    <a:pt x="23" y="12"/>
                  </a:lnTo>
                  <a:lnTo>
                    <a:pt x="23"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29" name="Freeform 127">
              <a:extLst>
                <a:ext uri="{FF2B5EF4-FFF2-40B4-BE49-F238E27FC236}">
                  <a16:creationId xmlns:a16="http://schemas.microsoft.com/office/drawing/2014/main" id="{620990CA-4581-A312-4B5C-17259D858C31}"/>
                </a:ext>
              </a:extLst>
            </p:cNvPr>
            <p:cNvSpPr>
              <a:spLocks/>
            </p:cNvSpPr>
            <p:nvPr/>
          </p:nvSpPr>
          <p:spPr bwMode="auto">
            <a:xfrm>
              <a:off x="8634450" y="3403382"/>
              <a:ext cx="99991" cy="126971"/>
            </a:xfrm>
            <a:custGeom>
              <a:avLst/>
              <a:gdLst>
                <a:gd name="T0" fmla="*/ 63 w 63"/>
                <a:gd name="T1" fmla="*/ 23 h 80"/>
                <a:gd name="T2" fmla="*/ 61 w 63"/>
                <a:gd name="T3" fmla="*/ 26 h 80"/>
                <a:gd name="T4" fmla="*/ 30 w 63"/>
                <a:gd name="T5" fmla="*/ 36 h 80"/>
                <a:gd name="T6" fmla="*/ 48 w 63"/>
                <a:gd name="T7" fmla="*/ 55 h 80"/>
                <a:gd name="T8" fmla="*/ 43 w 63"/>
                <a:gd name="T9" fmla="*/ 58 h 80"/>
                <a:gd name="T10" fmla="*/ 41 w 63"/>
                <a:gd name="T11" fmla="*/ 64 h 80"/>
                <a:gd name="T12" fmla="*/ 29 w 63"/>
                <a:gd name="T13" fmla="*/ 67 h 80"/>
                <a:gd name="T14" fmla="*/ 25 w 63"/>
                <a:gd name="T15" fmla="*/ 74 h 80"/>
                <a:gd name="T16" fmla="*/ 19 w 63"/>
                <a:gd name="T17" fmla="*/ 80 h 80"/>
                <a:gd name="T18" fmla="*/ 1 w 63"/>
                <a:gd name="T19" fmla="*/ 76 h 80"/>
                <a:gd name="T20" fmla="*/ 0 w 63"/>
                <a:gd name="T21" fmla="*/ 74 h 80"/>
                <a:gd name="T22" fmla="*/ 5 w 63"/>
                <a:gd name="T23" fmla="*/ 44 h 80"/>
                <a:gd name="T24" fmla="*/ 4 w 63"/>
                <a:gd name="T25" fmla="*/ 36 h 80"/>
                <a:gd name="T26" fmla="*/ 6 w 63"/>
                <a:gd name="T27" fmla="*/ 30 h 80"/>
                <a:gd name="T28" fmla="*/ 5 w 63"/>
                <a:gd name="T29" fmla="*/ 19 h 80"/>
                <a:gd name="T30" fmla="*/ 7 w 63"/>
                <a:gd name="T31" fmla="*/ 13 h 80"/>
                <a:gd name="T32" fmla="*/ 25 w 63"/>
                <a:gd name="T33" fmla="*/ 21 h 80"/>
                <a:gd name="T34" fmla="*/ 54 w 63"/>
                <a:gd name="T35" fmla="*/ 0 h 80"/>
                <a:gd name="T36" fmla="*/ 63 w 63"/>
                <a:gd name="T37"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80">
                  <a:moveTo>
                    <a:pt x="63" y="23"/>
                  </a:moveTo>
                  <a:lnTo>
                    <a:pt x="61" y="26"/>
                  </a:lnTo>
                  <a:lnTo>
                    <a:pt x="30" y="36"/>
                  </a:lnTo>
                  <a:lnTo>
                    <a:pt x="48" y="55"/>
                  </a:lnTo>
                  <a:lnTo>
                    <a:pt x="43" y="58"/>
                  </a:lnTo>
                  <a:lnTo>
                    <a:pt x="41" y="64"/>
                  </a:lnTo>
                  <a:lnTo>
                    <a:pt x="29" y="67"/>
                  </a:lnTo>
                  <a:lnTo>
                    <a:pt x="25" y="74"/>
                  </a:lnTo>
                  <a:lnTo>
                    <a:pt x="19" y="80"/>
                  </a:lnTo>
                  <a:lnTo>
                    <a:pt x="1" y="76"/>
                  </a:lnTo>
                  <a:lnTo>
                    <a:pt x="0" y="74"/>
                  </a:lnTo>
                  <a:lnTo>
                    <a:pt x="5" y="44"/>
                  </a:lnTo>
                  <a:lnTo>
                    <a:pt x="4" y="36"/>
                  </a:lnTo>
                  <a:lnTo>
                    <a:pt x="6" y="30"/>
                  </a:lnTo>
                  <a:lnTo>
                    <a:pt x="5" y="19"/>
                  </a:lnTo>
                  <a:lnTo>
                    <a:pt x="7" y="13"/>
                  </a:lnTo>
                  <a:lnTo>
                    <a:pt x="25" y="21"/>
                  </a:lnTo>
                  <a:lnTo>
                    <a:pt x="54" y="0"/>
                  </a:lnTo>
                  <a:lnTo>
                    <a:pt x="63" y="2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0" name="Freeform 128">
              <a:extLst>
                <a:ext uri="{FF2B5EF4-FFF2-40B4-BE49-F238E27FC236}">
                  <a16:creationId xmlns:a16="http://schemas.microsoft.com/office/drawing/2014/main" id="{00C22A4E-B658-6D43-9A72-2A15CFC438F5}"/>
                </a:ext>
              </a:extLst>
            </p:cNvPr>
            <p:cNvSpPr>
              <a:spLocks/>
            </p:cNvSpPr>
            <p:nvPr/>
          </p:nvSpPr>
          <p:spPr bwMode="auto">
            <a:xfrm>
              <a:off x="11086603" y="3374813"/>
              <a:ext cx="53963" cy="49201"/>
            </a:xfrm>
            <a:custGeom>
              <a:avLst/>
              <a:gdLst>
                <a:gd name="T0" fmla="*/ 30 w 34"/>
                <a:gd name="T1" fmla="*/ 3 h 31"/>
                <a:gd name="T2" fmla="*/ 34 w 34"/>
                <a:gd name="T3" fmla="*/ 10 h 31"/>
                <a:gd name="T4" fmla="*/ 31 w 34"/>
                <a:gd name="T5" fmla="*/ 22 h 31"/>
                <a:gd name="T6" fmla="*/ 22 w 34"/>
                <a:gd name="T7" fmla="*/ 15 h 31"/>
                <a:gd name="T8" fmla="*/ 15 w 34"/>
                <a:gd name="T9" fmla="*/ 20 h 31"/>
                <a:gd name="T10" fmla="*/ 16 w 34"/>
                <a:gd name="T11" fmla="*/ 31 h 31"/>
                <a:gd name="T12" fmla="*/ 3 w 34"/>
                <a:gd name="T13" fmla="*/ 25 h 31"/>
                <a:gd name="T14" fmla="*/ 0 w 34"/>
                <a:gd name="T15" fmla="*/ 17 h 31"/>
                <a:gd name="T16" fmla="*/ 3 w 34"/>
                <a:gd name="T17" fmla="*/ 5 h 31"/>
                <a:gd name="T18" fmla="*/ 14 w 34"/>
                <a:gd name="T19" fmla="*/ 8 h 31"/>
                <a:gd name="T20" fmla="*/ 17 w 34"/>
                <a:gd name="T21" fmla="*/ 0 h 31"/>
                <a:gd name="T22" fmla="*/ 30 w 34"/>
                <a:gd name="T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1">
                  <a:moveTo>
                    <a:pt x="30" y="3"/>
                  </a:moveTo>
                  <a:lnTo>
                    <a:pt x="34" y="10"/>
                  </a:lnTo>
                  <a:lnTo>
                    <a:pt x="31" y="22"/>
                  </a:lnTo>
                  <a:lnTo>
                    <a:pt x="22" y="15"/>
                  </a:lnTo>
                  <a:lnTo>
                    <a:pt x="15" y="20"/>
                  </a:lnTo>
                  <a:lnTo>
                    <a:pt x="16" y="31"/>
                  </a:lnTo>
                  <a:lnTo>
                    <a:pt x="3" y="25"/>
                  </a:lnTo>
                  <a:lnTo>
                    <a:pt x="0" y="17"/>
                  </a:lnTo>
                  <a:lnTo>
                    <a:pt x="3" y="5"/>
                  </a:lnTo>
                  <a:lnTo>
                    <a:pt x="14" y="8"/>
                  </a:lnTo>
                  <a:lnTo>
                    <a:pt x="17" y="0"/>
                  </a:lnTo>
                  <a:lnTo>
                    <a:pt x="30"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1" name="Freeform 129">
              <a:extLst>
                <a:ext uri="{FF2B5EF4-FFF2-40B4-BE49-F238E27FC236}">
                  <a16:creationId xmlns:a16="http://schemas.microsoft.com/office/drawing/2014/main" id="{B24E72B0-3284-8715-F251-8A42C3F309F7}"/>
                </a:ext>
              </a:extLst>
            </p:cNvPr>
            <p:cNvSpPr>
              <a:spLocks/>
            </p:cNvSpPr>
            <p:nvPr/>
          </p:nvSpPr>
          <p:spPr bwMode="auto">
            <a:xfrm>
              <a:off x="11013594" y="3162137"/>
              <a:ext cx="250771" cy="311079"/>
            </a:xfrm>
            <a:custGeom>
              <a:avLst/>
              <a:gdLst>
                <a:gd name="T0" fmla="*/ 148 w 158"/>
                <a:gd name="T1" fmla="*/ 81 h 196"/>
                <a:gd name="T2" fmla="*/ 151 w 158"/>
                <a:gd name="T3" fmla="*/ 96 h 196"/>
                <a:gd name="T4" fmla="*/ 158 w 158"/>
                <a:gd name="T5" fmla="*/ 105 h 196"/>
                <a:gd name="T6" fmla="*/ 156 w 158"/>
                <a:gd name="T7" fmla="*/ 119 h 196"/>
                <a:gd name="T8" fmla="*/ 140 w 158"/>
                <a:gd name="T9" fmla="*/ 128 h 196"/>
                <a:gd name="T10" fmla="*/ 113 w 158"/>
                <a:gd name="T11" fmla="*/ 128 h 196"/>
                <a:gd name="T12" fmla="*/ 100 w 158"/>
                <a:gd name="T13" fmla="*/ 151 h 196"/>
                <a:gd name="T14" fmla="*/ 86 w 158"/>
                <a:gd name="T15" fmla="*/ 143 h 196"/>
                <a:gd name="T16" fmla="*/ 79 w 158"/>
                <a:gd name="T17" fmla="*/ 129 h 196"/>
                <a:gd name="T18" fmla="*/ 54 w 158"/>
                <a:gd name="T19" fmla="*/ 133 h 196"/>
                <a:gd name="T20" fmla="*/ 38 w 158"/>
                <a:gd name="T21" fmla="*/ 142 h 196"/>
                <a:gd name="T22" fmla="*/ 20 w 158"/>
                <a:gd name="T23" fmla="*/ 142 h 196"/>
                <a:gd name="T24" fmla="*/ 42 w 158"/>
                <a:gd name="T25" fmla="*/ 156 h 196"/>
                <a:gd name="T26" fmla="*/ 44 w 158"/>
                <a:gd name="T27" fmla="*/ 189 h 196"/>
                <a:gd name="T28" fmla="*/ 37 w 158"/>
                <a:gd name="T29" fmla="*/ 196 h 196"/>
                <a:gd name="T30" fmla="*/ 26 w 158"/>
                <a:gd name="T31" fmla="*/ 189 h 196"/>
                <a:gd name="T32" fmla="*/ 23 w 158"/>
                <a:gd name="T33" fmla="*/ 172 h 196"/>
                <a:gd name="T34" fmla="*/ 11 w 158"/>
                <a:gd name="T35" fmla="*/ 167 h 196"/>
                <a:gd name="T36" fmla="*/ 0 w 158"/>
                <a:gd name="T37" fmla="*/ 154 h 196"/>
                <a:gd name="T38" fmla="*/ 12 w 158"/>
                <a:gd name="T39" fmla="*/ 148 h 196"/>
                <a:gd name="T40" fmla="*/ 15 w 158"/>
                <a:gd name="T41" fmla="*/ 136 h 196"/>
                <a:gd name="T42" fmla="*/ 27 w 158"/>
                <a:gd name="T43" fmla="*/ 126 h 196"/>
                <a:gd name="T44" fmla="*/ 33 w 158"/>
                <a:gd name="T45" fmla="*/ 113 h 196"/>
                <a:gd name="T46" fmla="*/ 62 w 158"/>
                <a:gd name="T47" fmla="*/ 108 h 196"/>
                <a:gd name="T48" fmla="*/ 80 w 158"/>
                <a:gd name="T49" fmla="*/ 111 h 196"/>
                <a:gd name="T50" fmla="*/ 80 w 158"/>
                <a:gd name="T51" fmla="*/ 77 h 196"/>
                <a:gd name="T52" fmla="*/ 95 w 158"/>
                <a:gd name="T53" fmla="*/ 87 h 196"/>
                <a:gd name="T54" fmla="*/ 108 w 158"/>
                <a:gd name="T55" fmla="*/ 68 h 196"/>
                <a:gd name="T56" fmla="*/ 114 w 158"/>
                <a:gd name="T57" fmla="*/ 60 h 196"/>
                <a:gd name="T58" fmla="*/ 111 w 158"/>
                <a:gd name="T59" fmla="*/ 37 h 196"/>
                <a:gd name="T60" fmla="*/ 96 w 158"/>
                <a:gd name="T61" fmla="*/ 16 h 196"/>
                <a:gd name="T62" fmla="*/ 95 w 158"/>
                <a:gd name="T63" fmla="*/ 4 h 196"/>
                <a:gd name="T64" fmla="*/ 109 w 158"/>
                <a:gd name="T65" fmla="*/ 0 h 196"/>
                <a:gd name="T66" fmla="*/ 134 w 158"/>
                <a:gd name="T67" fmla="*/ 27 h 196"/>
                <a:gd name="T68" fmla="*/ 142 w 158"/>
                <a:gd name="T69" fmla="*/ 42 h 196"/>
                <a:gd name="T70" fmla="*/ 138 w 158"/>
                <a:gd name="T71" fmla="*/ 61 h 196"/>
                <a:gd name="T72" fmla="*/ 148 w 158"/>
                <a:gd name="T73" fmla="*/ 8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96">
                  <a:moveTo>
                    <a:pt x="148" y="81"/>
                  </a:moveTo>
                  <a:lnTo>
                    <a:pt x="151" y="96"/>
                  </a:lnTo>
                  <a:lnTo>
                    <a:pt x="158" y="105"/>
                  </a:lnTo>
                  <a:lnTo>
                    <a:pt x="156" y="119"/>
                  </a:lnTo>
                  <a:lnTo>
                    <a:pt x="140" y="128"/>
                  </a:lnTo>
                  <a:lnTo>
                    <a:pt x="113" y="128"/>
                  </a:lnTo>
                  <a:lnTo>
                    <a:pt x="100" y="151"/>
                  </a:lnTo>
                  <a:lnTo>
                    <a:pt x="86" y="143"/>
                  </a:lnTo>
                  <a:lnTo>
                    <a:pt x="79" y="129"/>
                  </a:lnTo>
                  <a:lnTo>
                    <a:pt x="54" y="133"/>
                  </a:lnTo>
                  <a:lnTo>
                    <a:pt x="38" y="142"/>
                  </a:lnTo>
                  <a:lnTo>
                    <a:pt x="20" y="142"/>
                  </a:lnTo>
                  <a:lnTo>
                    <a:pt x="42" y="156"/>
                  </a:lnTo>
                  <a:lnTo>
                    <a:pt x="44" y="189"/>
                  </a:lnTo>
                  <a:lnTo>
                    <a:pt x="37" y="196"/>
                  </a:lnTo>
                  <a:lnTo>
                    <a:pt x="26" y="189"/>
                  </a:lnTo>
                  <a:lnTo>
                    <a:pt x="23" y="172"/>
                  </a:lnTo>
                  <a:lnTo>
                    <a:pt x="11" y="167"/>
                  </a:lnTo>
                  <a:lnTo>
                    <a:pt x="0" y="154"/>
                  </a:lnTo>
                  <a:lnTo>
                    <a:pt x="12" y="148"/>
                  </a:lnTo>
                  <a:lnTo>
                    <a:pt x="15" y="136"/>
                  </a:lnTo>
                  <a:lnTo>
                    <a:pt x="27" y="126"/>
                  </a:lnTo>
                  <a:lnTo>
                    <a:pt x="33" y="113"/>
                  </a:lnTo>
                  <a:lnTo>
                    <a:pt x="62" y="108"/>
                  </a:lnTo>
                  <a:lnTo>
                    <a:pt x="80" y="111"/>
                  </a:lnTo>
                  <a:lnTo>
                    <a:pt x="80" y="77"/>
                  </a:lnTo>
                  <a:lnTo>
                    <a:pt x="95" y="87"/>
                  </a:lnTo>
                  <a:lnTo>
                    <a:pt x="108" y="68"/>
                  </a:lnTo>
                  <a:lnTo>
                    <a:pt x="114" y="60"/>
                  </a:lnTo>
                  <a:lnTo>
                    <a:pt x="111" y="37"/>
                  </a:lnTo>
                  <a:lnTo>
                    <a:pt x="96" y="16"/>
                  </a:lnTo>
                  <a:lnTo>
                    <a:pt x="95" y="4"/>
                  </a:lnTo>
                  <a:lnTo>
                    <a:pt x="109" y="0"/>
                  </a:lnTo>
                  <a:lnTo>
                    <a:pt x="134" y="27"/>
                  </a:lnTo>
                  <a:lnTo>
                    <a:pt x="142" y="42"/>
                  </a:lnTo>
                  <a:lnTo>
                    <a:pt x="138" y="61"/>
                  </a:lnTo>
                  <a:lnTo>
                    <a:pt x="148" y="8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2" name="Freeform 130">
              <a:extLst>
                <a:ext uri="{FF2B5EF4-FFF2-40B4-BE49-F238E27FC236}">
                  <a16:creationId xmlns:a16="http://schemas.microsoft.com/office/drawing/2014/main" id="{60FE9C13-B99C-8BFF-076B-900214A72110}"/>
                </a:ext>
              </a:extLst>
            </p:cNvPr>
            <p:cNvSpPr>
              <a:spLocks/>
            </p:cNvSpPr>
            <p:nvPr/>
          </p:nvSpPr>
          <p:spPr bwMode="auto">
            <a:xfrm>
              <a:off x="11119934" y="3038340"/>
              <a:ext cx="131733" cy="117448"/>
            </a:xfrm>
            <a:custGeom>
              <a:avLst/>
              <a:gdLst>
                <a:gd name="T0" fmla="*/ 47 w 83"/>
                <a:gd name="T1" fmla="*/ 26 h 74"/>
                <a:gd name="T2" fmla="*/ 60 w 83"/>
                <a:gd name="T3" fmla="*/ 30 h 74"/>
                <a:gd name="T4" fmla="*/ 65 w 83"/>
                <a:gd name="T5" fmla="*/ 22 h 74"/>
                <a:gd name="T6" fmla="*/ 83 w 83"/>
                <a:gd name="T7" fmla="*/ 43 h 74"/>
                <a:gd name="T8" fmla="*/ 64 w 83"/>
                <a:gd name="T9" fmla="*/ 48 h 74"/>
                <a:gd name="T10" fmla="*/ 63 w 83"/>
                <a:gd name="T11" fmla="*/ 67 h 74"/>
                <a:gd name="T12" fmla="*/ 30 w 83"/>
                <a:gd name="T13" fmla="*/ 54 h 74"/>
                <a:gd name="T14" fmla="*/ 36 w 83"/>
                <a:gd name="T15" fmla="*/ 74 h 74"/>
                <a:gd name="T16" fmla="*/ 18 w 83"/>
                <a:gd name="T17" fmla="*/ 74 h 74"/>
                <a:gd name="T18" fmla="*/ 4 w 83"/>
                <a:gd name="T19" fmla="*/ 56 h 74"/>
                <a:gd name="T20" fmla="*/ 3 w 83"/>
                <a:gd name="T21" fmla="*/ 42 h 74"/>
                <a:gd name="T22" fmla="*/ 18 w 83"/>
                <a:gd name="T23" fmla="*/ 40 h 74"/>
                <a:gd name="T24" fmla="*/ 5 w 83"/>
                <a:gd name="T25" fmla="*/ 15 h 74"/>
                <a:gd name="T26" fmla="*/ 0 w 83"/>
                <a:gd name="T27" fmla="*/ 0 h 74"/>
                <a:gd name="T28" fmla="*/ 31 w 83"/>
                <a:gd name="T29" fmla="*/ 20 h 74"/>
                <a:gd name="T30" fmla="*/ 47 w 83"/>
                <a:gd name="T31"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4">
                  <a:moveTo>
                    <a:pt x="47" y="26"/>
                  </a:moveTo>
                  <a:lnTo>
                    <a:pt x="60" y="30"/>
                  </a:lnTo>
                  <a:lnTo>
                    <a:pt x="65" y="22"/>
                  </a:lnTo>
                  <a:lnTo>
                    <a:pt x="83" y="43"/>
                  </a:lnTo>
                  <a:lnTo>
                    <a:pt x="64" y="48"/>
                  </a:lnTo>
                  <a:lnTo>
                    <a:pt x="63" y="67"/>
                  </a:lnTo>
                  <a:lnTo>
                    <a:pt x="30" y="54"/>
                  </a:lnTo>
                  <a:lnTo>
                    <a:pt x="36" y="74"/>
                  </a:lnTo>
                  <a:lnTo>
                    <a:pt x="18" y="74"/>
                  </a:lnTo>
                  <a:lnTo>
                    <a:pt x="4" y="56"/>
                  </a:lnTo>
                  <a:lnTo>
                    <a:pt x="3" y="42"/>
                  </a:lnTo>
                  <a:lnTo>
                    <a:pt x="18" y="40"/>
                  </a:lnTo>
                  <a:lnTo>
                    <a:pt x="5" y="15"/>
                  </a:lnTo>
                  <a:lnTo>
                    <a:pt x="0" y="0"/>
                  </a:lnTo>
                  <a:lnTo>
                    <a:pt x="31" y="20"/>
                  </a:lnTo>
                  <a:lnTo>
                    <a:pt x="47"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3" name="Freeform 131">
              <a:extLst>
                <a:ext uri="{FF2B5EF4-FFF2-40B4-BE49-F238E27FC236}">
                  <a16:creationId xmlns:a16="http://schemas.microsoft.com/office/drawing/2014/main" id="{08BB6C0F-F521-7669-C63C-A8991CA3CA82}"/>
                </a:ext>
              </a:extLst>
            </p:cNvPr>
            <p:cNvSpPr>
              <a:spLocks/>
            </p:cNvSpPr>
            <p:nvPr/>
          </p:nvSpPr>
          <p:spPr bwMode="auto">
            <a:xfrm>
              <a:off x="8826495" y="2752654"/>
              <a:ext cx="944356" cy="431702"/>
            </a:xfrm>
            <a:custGeom>
              <a:avLst/>
              <a:gdLst>
                <a:gd name="T0" fmla="*/ 371 w 595"/>
                <a:gd name="T1" fmla="*/ 33 h 272"/>
                <a:gd name="T2" fmla="*/ 395 w 595"/>
                <a:gd name="T3" fmla="*/ 22 h 272"/>
                <a:gd name="T4" fmla="*/ 474 w 595"/>
                <a:gd name="T5" fmla="*/ 82 h 272"/>
                <a:gd name="T6" fmla="*/ 503 w 595"/>
                <a:gd name="T7" fmla="*/ 83 h 272"/>
                <a:gd name="T8" fmla="*/ 531 w 595"/>
                <a:gd name="T9" fmla="*/ 81 h 272"/>
                <a:gd name="T10" fmla="*/ 555 w 595"/>
                <a:gd name="T11" fmla="*/ 95 h 272"/>
                <a:gd name="T12" fmla="*/ 582 w 595"/>
                <a:gd name="T13" fmla="*/ 100 h 272"/>
                <a:gd name="T14" fmla="*/ 590 w 595"/>
                <a:gd name="T15" fmla="*/ 124 h 272"/>
                <a:gd name="T16" fmla="*/ 586 w 595"/>
                <a:gd name="T17" fmla="*/ 145 h 272"/>
                <a:gd name="T18" fmla="*/ 549 w 595"/>
                <a:gd name="T19" fmla="*/ 147 h 272"/>
                <a:gd name="T20" fmla="*/ 546 w 595"/>
                <a:gd name="T21" fmla="*/ 185 h 272"/>
                <a:gd name="T22" fmla="*/ 545 w 595"/>
                <a:gd name="T23" fmla="*/ 225 h 272"/>
                <a:gd name="T24" fmla="*/ 542 w 595"/>
                <a:gd name="T25" fmla="*/ 240 h 272"/>
                <a:gd name="T26" fmla="*/ 521 w 595"/>
                <a:gd name="T27" fmla="*/ 231 h 272"/>
                <a:gd name="T28" fmla="*/ 472 w 595"/>
                <a:gd name="T29" fmla="*/ 228 h 272"/>
                <a:gd name="T30" fmla="*/ 443 w 595"/>
                <a:gd name="T31" fmla="*/ 222 h 272"/>
                <a:gd name="T32" fmla="*/ 437 w 595"/>
                <a:gd name="T33" fmla="*/ 237 h 272"/>
                <a:gd name="T34" fmla="*/ 401 w 595"/>
                <a:gd name="T35" fmla="*/ 234 h 272"/>
                <a:gd name="T36" fmla="*/ 392 w 595"/>
                <a:gd name="T37" fmla="*/ 246 h 272"/>
                <a:gd name="T38" fmla="*/ 374 w 595"/>
                <a:gd name="T39" fmla="*/ 272 h 272"/>
                <a:gd name="T40" fmla="*/ 361 w 595"/>
                <a:gd name="T41" fmla="*/ 263 h 272"/>
                <a:gd name="T42" fmla="*/ 334 w 595"/>
                <a:gd name="T43" fmla="*/ 247 h 272"/>
                <a:gd name="T44" fmla="*/ 322 w 595"/>
                <a:gd name="T45" fmla="*/ 228 h 272"/>
                <a:gd name="T46" fmla="*/ 274 w 595"/>
                <a:gd name="T47" fmla="*/ 216 h 272"/>
                <a:gd name="T48" fmla="*/ 237 w 595"/>
                <a:gd name="T49" fmla="*/ 201 h 272"/>
                <a:gd name="T50" fmla="*/ 196 w 595"/>
                <a:gd name="T51" fmla="*/ 181 h 272"/>
                <a:gd name="T52" fmla="*/ 157 w 595"/>
                <a:gd name="T53" fmla="*/ 191 h 272"/>
                <a:gd name="T54" fmla="*/ 168 w 595"/>
                <a:gd name="T55" fmla="*/ 260 h 272"/>
                <a:gd name="T56" fmla="*/ 142 w 595"/>
                <a:gd name="T57" fmla="*/ 240 h 272"/>
                <a:gd name="T58" fmla="*/ 120 w 595"/>
                <a:gd name="T59" fmla="*/ 251 h 272"/>
                <a:gd name="T60" fmla="*/ 120 w 595"/>
                <a:gd name="T61" fmla="*/ 238 h 272"/>
                <a:gd name="T62" fmla="*/ 96 w 595"/>
                <a:gd name="T63" fmla="*/ 226 h 272"/>
                <a:gd name="T64" fmla="*/ 76 w 595"/>
                <a:gd name="T65" fmla="*/ 204 h 272"/>
                <a:gd name="T66" fmla="*/ 89 w 595"/>
                <a:gd name="T67" fmla="*/ 200 h 272"/>
                <a:gd name="T68" fmla="*/ 98 w 595"/>
                <a:gd name="T69" fmla="*/ 183 h 272"/>
                <a:gd name="T70" fmla="*/ 110 w 595"/>
                <a:gd name="T71" fmla="*/ 167 h 272"/>
                <a:gd name="T72" fmla="*/ 90 w 595"/>
                <a:gd name="T73" fmla="*/ 157 h 272"/>
                <a:gd name="T74" fmla="*/ 61 w 595"/>
                <a:gd name="T75" fmla="*/ 160 h 272"/>
                <a:gd name="T76" fmla="*/ 40 w 595"/>
                <a:gd name="T77" fmla="*/ 161 h 272"/>
                <a:gd name="T78" fmla="*/ 26 w 595"/>
                <a:gd name="T79" fmla="*/ 139 h 272"/>
                <a:gd name="T80" fmla="*/ 0 w 595"/>
                <a:gd name="T81" fmla="*/ 127 h 272"/>
                <a:gd name="T82" fmla="*/ 0 w 595"/>
                <a:gd name="T83" fmla="*/ 109 h 272"/>
                <a:gd name="T84" fmla="*/ 24 w 595"/>
                <a:gd name="T85" fmla="*/ 100 h 272"/>
                <a:gd name="T86" fmla="*/ 46 w 595"/>
                <a:gd name="T87" fmla="*/ 66 h 272"/>
                <a:gd name="T88" fmla="*/ 104 w 595"/>
                <a:gd name="T89" fmla="*/ 79 h 272"/>
                <a:gd name="T90" fmla="*/ 137 w 595"/>
                <a:gd name="T91" fmla="*/ 78 h 272"/>
                <a:gd name="T92" fmla="*/ 181 w 595"/>
                <a:gd name="T93" fmla="*/ 88 h 272"/>
                <a:gd name="T94" fmla="*/ 204 w 595"/>
                <a:gd name="T95" fmla="*/ 83 h 272"/>
                <a:gd name="T96" fmla="*/ 177 w 595"/>
                <a:gd name="T97" fmla="*/ 62 h 272"/>
                <a:gd name="T98" fmla="*/ 183 w 595"/>
                <a:gd name="T99" fmla="*/ 48 h 272"/>
                <a:gd name="T100" fmla="*/ 180 w 595"/>
                <a:gd name="T101" fmla="*/ 31 h 272"/>
                <a:gd name="T102" fmla="*/ 234 w 595"/>
                <a:gd name="T103" fmla="*/ 18 h 272"/>
                <a:gd name="T104" fmla="*/ 272 w 595"/>
                <a:gd name="T105" fmla="*/ 7 h 272"/>
                <a:gd name="T106" fmla="*/ 308 w 595"/>
                <a:gd name="T107" fmla="*/ 3 h 272"/>
                <a:gd name="T108" fmla="*/ 333 w 595"/>
                <a:gd name="T109" fmla="*/ 17 h 272"/>
                <a:gd name="T110" fmla="*/ 357 w 595"/>
                <a:gd name="T111" fmla="*/ 3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272">
                  <a:moveTo>
                    <a:pt x="357" y="34"/>
                  </a:moveTo>
                  <a:lnTo>
                    <a:pt x="371" y="33"/>
                  </a:lnTo>
                  <a:lnTo>
                    <a:pt x="398" y="16"/>
                  </a:lnTo>
                  <a:lnTo>
                    <a:pt x="395" y="22"/>
                  </a:lnTo>
                  <a:lnTo>
                    <a:pt x="420" y="35"/>
                  </a:lnTo>
                  <a:lnTo>
                    <a:pt x="474" y="82"/>
                  </a:lnTo>
                  <a:lnTo>
                    <a:pt x="478" y="72"/>
                  </a:lnTo>
                  <a:lnTo>
                    <a:pt x="503" y="83"/>
                  </a:lnTo>
                  <a:lnTo>
                    <a:pt x="521" y="78"/>
                  </a:lnTo>
                  <a:lnTo>
                    <a:pt x="531" y="81"/>
                  </a:lnTo>
                  <a:lnTo>
                    <a:pt x="543" y="92"/>
                  </a:lnTo>
                  <a:lnTo>
                    <a:pt x="555" y="95"/>
                  </a:lnTo>
                  <a:lnTo>
                    <a:pt x="565" y="103"/>
                  </a:lnTo>
                  <a:lnTo>
                    <a:pt x="582" y="100"/>
                  </a:lnTo>
                  <a:lnTo>
                    <a:pt x="595" y="112"/>
                  </a:lnTo>
                  <a:lnTo>
                    <a:pt x="590" y="124"/>
                  </a:lnTo>
                  <a:lnTo>
                    <a:pt x="579" y="126"/>
                  </a:lnTo>
                  <a:lnTo>
                    <a:pt x="586" y="145"/>
                  </a:lnTo>
                  <a:lnTo>
                    <a:pt x="581" y="153"/>
                  </a:lnTo>
                  <a:lnTo>
                    <a:pt x="549" y="147"/>
                  </a:lnTo>
                  <a:lnTo>
                    <a:pt x="552" y="180"/>
                  </a:lnTo>
                  <a:lnTo>
                    <a:pt x="546" y="185"/>
                  </a:lnTo>
                  <a:lnTo>
                    <a:pt x="520" y="192"/>
                  </a:lnTo>
                  <a:lnTo>
                    <a:pt x="545" y="225"/>
                  </a:lnTo>
                  <a:lnTo>
                    <a:pt x="537" y="229"/>
                  </a:lnTo>
                  <a:lnTo>
                    <a:pt x="542" y="240"/>
                  </a:lnTo>
                  <a:lnTo>
                    <a:pt x="531" y="237"/>
                  </a:lnTo>
                  <a:lnTo>
                    <a:pt x="521" y="231"/>
                  </a:lnTo>
                  <a:lnTo>
                    <a:pt x="498" y="229"/>
                  </a:lnTo>
                  <a:lnTo>
                    <a:pt x="472" y="228"/>
                  </a:lnTo>
                  <a:lnTo>
                    <a:pt x="468" y="230"/>
                  </a:lnTo>
                  <a:lnTo>
                    <a:pt x="443" y="222"/>
                  </a:lnTo>
                  <a:lnTo>
                    <a:pt x="436" y="226"/>
                  </a:lnTo>
                  <a:lnTo>
                    <a:pt x="437" y="237"/>
                  </a:lnTo>
                  <a:lnTo>
                    <a:pt x="410" y="231"/>
                  </a:lnTo>
                  <a:lnTo>
                    <a:pt x="401" y="234"/>
                  </a:lnTo>
                  <a:lnTo>
                    <a:pt x="400" y="242"/>
                  </a:lnTo>
                  <a:lnTo>
                    <a:pt x="392" y="246"/>
                  </a:lnTo>
                  <a:lnTo>
                    <a:pt x="377" y="258"/>
                  </a:lnTo>
                  <a:lnTo>
                    <a:pt x="374" y="272"/>
                  </a:lnTo>
                  <a:lnTo>
                    <a:pt x="368" y="272"/>
                  </a:lnTo>
                  <a:lnTo>
                    <a:pt x="361" y="263"/>
                  </a:lnTo>
                  <a:lnTo>
                    <a:pt x="341" y="263"/>
                  </a:lnTo>
                  <a:lnTo>
                    <a:pt x="334" y="247"/>
                  </a:lnTo>
                  <a:lnTo>
                    <a:pt x="326" y="247"/>
                  </a:lnTo>
                  <a:lnTo>
                    <a:pt x="322" y="228"/>
                  </a:lnTo>
                  <a:lnTo>
                    <a:pt x="299" y="215"/>
                  </a:lnTo>
                  <a:lnTo>
                    <a:pt x="274" y="216"/>
                  </a:lnTo>
                  <a:lnTo>
                    <a:pt x="257" y="218"/>
                  </a:lnTo>
                  <a:lnTo>
                    <a:pt x="237" y="201"/>
                  </a:lnTo>
                  <a:lnTo>
                    <a:pt x="223" y="195"/>
                  </a:lnTo>
                  <a:lnTo>
                    <a:pt x="196" y="181"/>
                  </a:lnTo>
                  <a:lnTo>
                    <a:pt x="192" y="180"/>
                  </a:lnTo>
                  <a:lnTo>
                    <a:pt x="157" y="191"/>
                  </a:lnTo>
                  <a:lnTo>
                    <a:pt x="175" y="260"/>
                  </a:lnTo>
                  <a:lnTo>
                    <a:pt x="168" y="260"/>
                  </a:lnTo>
                  <a:lnTo>
                    <a:pt x="154" y="246"/>
                  </a:lnTo>
                  <a:lnTo>
                    <a:pt x="142" y="240"/>
                  </a:lnTo>
                  <a:lnTo>
                    <a:pt x="126" y="244"/>
                  </a:lnTo>
                  <a:lnTo>
                    <a:pt x="120" y="251"/>
                  </a:lnTo>
                  <a:lnTo>
                    <a:pt x="118" y="246"/>
                  </a:lnTo>
                  <a:lnTo>
                    <a:pt x="120" y="238"/>
                  </a:lnTo>
                  <a:lnTo>
                    <a:pt x="115" y="232"/>
                  </a:lnTo>
                  <a:lnTo>
                    <a:pt x="96" y="226"/>
                  </a:lnTo>
                  <a:lnTo>
                    <a:pt x="86" y="209"/>
                  </a:lnTo>
                  <a:lnTo>
                    <a:pt x="76" y="204"/>
                  </a:lnTo>
                  <a:lnTo>
                    <a:pt x="74" y="197"/>
                  </a:lnTo>
                  <a:lnTo>
                    <a:pt x="89" y="200"/>
                  </a:lnTo>
                  <a:lnTo>
                    <a:pt x="86" y="186"/>
                  </a:lnTo>
                  <a:lnTo>
                    <a:pt x="98" y="183"/>
                  </a:lnTo>
                  <a:lnTo>
                    <a:pt x="112" y="186"/>
                  </a:lnTo>
                  <a:lnTo>
                    <a:pt x="110" y="167"/>
                  </a:lnTo>
                  <a:lnTo>
                    <a:pt x="105" y="156"/>
                  </a:lnTo>
                  <a:lnTo>
                    <a:pt x="90" y="157"/>
                  </a:lnTo>
                  <a:lnTo>
                    <a:pt x="76" y="152"/>
                  </a:lnTo>
                  <a:lnTo>
                    <a:pt x="61" y="160"/>
                  </a:lnTo>
                  <a:lnTo>
                    <a:pt x="48" y="164"/>
                  </a:lnTo>
                  <a:lnTo>
                    <a:pt x="40" y="161"/>
                  </a:lnTo>
                  <a:lnTo>
                    <a:pt x="39" y="152"/>
                  </a:lnTo>
                  <a:lnTo>
                    <a:pt x="26" y="139"/>
                  </a:lnTo>
                  <a:lnTo>
                    <a:pt x="15" y="140"/>
                  </a:lnTo>
                  <a:lnTo>
                    <a:pt x="0" y="127"/>
                  </a:lnTo>
                  <a:lnTo>
                    <a:pt x="5" y="113"/>
                  </a:lnTo>
                  <a:lnTo>
                    <a:pt x="0" y="109"/>
                  </a:lnTo>
                  <a:lnTo>
                    <a:pt x="6" y="89"/>
                  </a:lnTo>
                  <a:lnTo>
                    <a:pt x="24" y="100"/>
                  </a:lnTo>
                  <a:lnTo>
                    <a:pt x="22" y="86"/>
                  </a:lnTo>
                  <a:lnTo>
                    <a:pt x="46" y="66"/>
                  </a:lnTo>
                  <a:lnTo>
                    <a:pt x="69" y="66"/>
                  </a:lnTo>
                  <a:lnTo>
                    <a:pt x="104" y="79"/>
                  </a:lnTo>
                  <a:lnTo>
                    <a:pt x="123" y="86"/>
                  </a:lnTo>
                  <a:lnTo>
                    <a:pt x="137" y="78"/>
                  </a:lnTo>
                  <a:lnTo>
                    <a:pt x="160" y="78"/>
                  </a:lnTo>
                  <a:lnTo>
                    <a:pt x="181" y="88"/>
                  </a:lnTo>
                  <a:lnTo>
                    <a:pt x="183" y="82"/>
                  </a:lnTo>
                  <a:lnTo>
                    <a:pt x="204" y="83"/>
                  </a:lnTo>
                  <a:lnTo>
                    <a:pt x="205" y="75"/>
                  </a:lnTo>
                  <a:lnTo>
                    <a:pt x="177" y="62"/>
                  </a:lnTo>
                  <a:lnTo>
                    <a:pt x="187" y="53"/>
                  </a:lnTo>
                  <a:lnTo>
                    <a:pt x="183" y="48"/>
                  </a:lnTo>
                  <a:lnTo>
                    <a:pt x="195" y="43"/>
                  </a:lnTo>
                  <a:lnTo>
                    <a:pt x="180" y="31"/>
                  </a:lnTo>
                  <a:lnTo>
                    <a:pt x="183" y="25"/>
                  </a:lnTo>
                  <a:lnTo>
                    <a:pt x="234" y="18"/>
                  </a:lnTo>
                  <a:lnTo>
                    <a:pt x="239" y="14"/>
                  </a:lnTo>
                  <a:lnTo>
                    <a:pt x="272" y="7"/>
                  </a:lnTo>
                  <a:lnTo>
                    <a:pt x="280" y="0"/>
                  </a:lnTo>
                  <a:lnTo>
                    <a:pt x="308" y="3"/>
                  </a:lnTo>
                  <a:lnTo>
                    <a:pt x="320" y="22"/>
                  </a:lnTo>
                  <a:lnTo>
                    <a:pt x="333" y="17"/>
                  </a:lnTo>
                  <a:lnTo>
                    <a:pt x="354" y="24"/>
                  </a:lnTo>
                  <a:lnTo>
                    <a:pt x="357" y="34"/>
                  </a:lnTo>
                  <a:lnTo>
                    <a:pt x="357" y="3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4" name="Freeform 132">
              <a:extLst>
                <a:ext uri="{FF2B5EF4-FFF2-40B4-BE49-F238E27FC236}">
                  <a16:creationId xmlns:a16="http://schemas.microsoft.com/office/drawing/2014/main" id="{2D8F1B5E-9F6A-11B5-F6B5-7E9D6B2FE5E7}"/>
                </a:ext>
              </a:extLst>
            </p:cNvPr>
            <p:cNvSpPr>
              <a:spLocks/>
            </p:cNvSpPr>
            <p:nvPr/>
          </p:nvSpPr>
          <p:spPr bwMode="auto">
            <a:xfrm>
              <a:off x="8642386" y="4244565"/>
              <a:ext cx="212679" cy="307905"/>
            </a:xfrm>
            <a:custGeom>
              <a:avLst/>
              <a:gdLst>
                <a:gd name="T0" fmla="*/ 134 w 134"/>
                <a:gd name="T1" fmla="*/ 31 h 194"/>
                <a:gd name="T2" fmla="*/ 119 w 134"/>
                <a:gd name="T3" fmla="*/ 52 h 194"/>
                <a:gd name="T4" fmla="*/ 120 w 134"/>
                <a:gd name="T5" fmla="*/ 121 h 194"/>
                <a:gd name="T6" fmla="*/ 129 w 134"/>
                <a:gd name="T7" fmla="*/ 137 h 194"/>
                <a:gd name="T8" fmla="*/ 117 w 134"/>
                <a:gd name="T9" fmla="*/ 145 h 194"/>
                <a:gd name="T10" fmla="*/ 114 w 134"/>
                <a:gd name="T11" fmla="*/ 153 h 194"/>
                <a:gd name="T12" fmla="*/ 107 w 134"/>
                <a:gd name="T13" fmla="*/ 154 h 194"/>
                <a:gd name="T14" fmla="*/ 105 w 134"/>
                <a:gd name="T15" fmla="*/ 168 h 194"/>
                <a:gd name="T16" fmla="*/ 99 w 134"/>
                <a:gd name="T17" fmla="*/ 175 h 194"/>
                <a:gd name="T18" fmla="*/ 96 w 134"/>
                <a:gd name="T19" fmla="*/ 188 h 194"/>
                <a:gd name="T20" fmla="*/ 89 w 134"/>
                <a:gd name="T21" fmla="*/ 194 h 194"/>
                <a:gd name="T22" fmla="*/ 65 w 134"/>
                <a:gd name="T23" fmla="*/ 175 h 194"/>
                <a:gd name="T24" fmla="*/ 64 w 134"/>
                <a:gd name="T25" fmla="*/ 164 h 194"/>
                <a:gd name="T26" fmla="*/ 3 w 134"/>
                <a:gd name="T27" fmla="*/ 125 h 194"/>
                <a:gd name="T28" fmla="*/ 5 w 134"/>
                <a:gd name="T29" fmla="*/ 111 h 194"/>
                <a:gd name="T30" fmla="*/ 0 w 134"/>
                <a:gd name="T31" fmla="*/ 104 h 194"/>
                <a:gd name="T32" fmla="*/ 0 w 134"/>
                <a:gd name="T33" fmla="*/ 103 h 194"/>
                <a:gd name="T34" fmla="*/ 5 w 134"/>
                <a:gd name="T35" fmla="*/ 95 h 194"/>
                <a:gd name="T36" fmla="*/ 14 w 134"/>
                <a:gd name="T37" fmla="*/ 83 h 194"/>
                <a:gd name="T38" fmla="*/ 20 w 134"/>
                <a:gd name="T39" fmla="*/ 68 h 194"/>
                <a:gd name="T40" fmla="*/ 12 w 134"/>
                <a:gd name="T41" fmla="*/ 47 h 194"/>
                <a:gd name="T42" fmla="*/ 10 w 134"/>
                <a:gd name="T43" fmla="*/ 37 h 194"/>
                <a:gd name="T44" fmla="*/ 2 w 134"/>
                <a:gd name="T45" fmla="*/ 24 h 194"/>
                <a:gd name="T46" fmla="*/ 12 w 134"/>
                <a:gd name="T47" fmla="*/ 13 h 194"/>
                <a:gd name="T48" fmla="*/ 23 w 134"/>
                <a:gd name="T49" fmla="*/ 0 h 194"/>
                <a:gd name="T50" fmla="*/ 31 w 134"/>
                <a:gd name="T51" fmla="*/ 3 h 194"/>
                <a:gd name="T52" fmla="*/ 32 w 134"/>
                <a:gd name="T53" fmla="*/ 14 h 194"/>
                <a:gd name="T54" fmla="*/ 37 w 134"/>
                <a:gd name="T55" fmla="*/ 20 h 194"/>
                <a:gd name="T56" fmla="*/ 49 w 134"/>
                <a:gd name="T57" fmla="*/ 20 h 194"/>
                <a:gd name="T58" fmla="*/ 71 w 134"/>
                <a:gd name="T59" fmla="*/ 37 h 194"/>
                <a:gd name="T60" fmla="*/ 76 w 134"/>
                <a:gd name="T61" fmla="*/ 37 h 194"/>
                <a:gd name="T62" fmla="*/ 80 w 134"/>
                <a:gd name="T63" fmla="*/ 36 h 194"/>
                <a:gd name="T64" fmla="*/ 84 w 134"/>
                <a:gd name="T65" fmla="*/ 38 h 194"/>
                <a:gd name="T66" fmla="*/ 95 w 134"/>
                <a:gd name="T67" fmla="*/ 40 h 194"/>
                <a:gd name="T68" fmla="*/ 100 w 134"/>
                <a:gd name="T69" fmla="*/ 32 h 194"/>
                <a:gd name="T70" fmla="*/ 115 w 134"/>
                <a:gd name="T71" fmla="*/ 24 h 194"/>
                <a:gd name="T72" fmla="*/ 122 w 134"/>
                <a:gd name="T73" fmla="*/ 31 h 194"/>
                <a:gd name="T74" fmla="*/ 134 w 134"/>
                <a:gd name="T75" fmla="*/ 31 h 194"/>
                <a:gd name="T76" fmla="*/ 134 w 134"/>
                <a:gd name="T77" fmla="*/ 3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94">
                  <a:moveTo>
                    <a:pt x="134" y="31"/>
                  </a:moveTo>
                  <a:lnTo>
                    <a:pt x="119" y="52"/>
                  </a:lnTo>
                  <a:lnTo>
                    <a:pt x="120" y="121"/>
                  </a:lnTo>
                  <a:lnTo>
                    <a:pt x="129" y="137"/>
                  </a:lnTo>
                  <a:lnTo>
                    <a:pt x="117" y="145"/>
                  </a:lnTo>
                  <a:lnTo>
                    <a:pt x="114" y="153"/>
                  </a:lnTo>
                  <a:lnTo>
                    <a:pt x="107" y="154"/>
                  </a:lnTo>
                  <a:lnTo>
                    <a:pt x="105" y="168"/>
                  </a:lnTo>
                  <a:lnTo>
                    <a:pt x="99" y="175"/>
                  </a:lnTo>
                  <a:lnTo>
                    <a:pt x="96" y="188"/>
                  </a:lnTo>
                  <a:lnTo>
                    <a:pt x="89" y="194"/>
                  </a:lnTo>
                  <a:lnTo>
                    <a:pt x="65" y="175"/>
                  </a:lnTo>
                  <a:lnTo>
                    <a:pt x="64" y="164"/>
                  </a:lnTo>
                  <a:lnTo>
                    <a:pt x="3" y="125"/>
                  </a:lnTo>
                  <a:lnTo>
                    <a:pt x="5" y="111"/>
                  </a:lnTo>
                  <a:lnTo>
                    <a:pt x="0" y="104"/>
                  </a:lnTo>
                  <a:lnTo>
                    <a:pt x="0" y="103"/>
                  </a:lnTo>
                  <a:lnTo>
                    <a:pt x="5" y="95"/>
                  </a:lnTo>
                  <a:lnTo>
                    <a:pt x="14" y="83"/>
                  </a:lnTo>
                  <a:lnTo>
                    <a:pt x="20" y="68"/>
                  </a:lnTo>
                  <a:lnTo>
                    <a:pt x="12" y="47"/>
                  </a:lnTo>
                  <a:lnTo>
                    <a:pt x="10" y="37"/>
                  </a:lnTo>
                  <a:lnTo>
                    <a:pt x="2" y="24"/>
                  </a:lnTo>
                  <a:lnTo>
                    <a:pt x="12" y="13"/>
                  </a:lnTo>
                  <a:lnTo>
                    <a:pt x="23" y="0"/>
                  </a:lnTo>
                  <a:lnTo>
                    <a:pt x="31" y="3"/>
                  </a:lnTo>
                  <a:lnTo>
                    <a:pt x="32" y="14"/>
                  </a:lnTo>
                  <a:lnTo>
                    <a:pt x="37" y="20"/>
                  </a:lnTo>
                  <a:lnTo>
                    <a:pt x="49" y="20"/>
                  </a:lnTo>
                  <a:lnTo>
                    <a:pt x="71" y="37"/>
                  </a:lnTo>
                  <a:lnTo>
                    <a:pt x="76" y="37"/>
                  </a:lnTo>
                  <a:lnTo>
                    <a:pt x="80" y="36"/>
                  </a:lnTo>
                  <a:lnTo>
                    <a:pt x="84" y="38"/>
                  </a:lnTo>
                  <a:lnTo>
                    <a:pt x="95" y="40"/>
                  </a:lnTo>
                  <a:lnTo>
                    <a:pt x="100" y="32"/>
                  </a:lnTo>
                  <a:lnTo>
                    <a:pt x="115" y="24"/>
                  </a:lnTo>
                  <a:lnTo>
                    <a:pt x="122" y="31"/>
                  </a:lnTo>
                  <a:lnTo>
                    <a:pt x="134" y="31"/>
                  </a:lnTo>
                  <a:lnTo>
                    <a:pt x="134" y="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5" name="Freeform 133">
              <a:extLst>
                <a:ext uri="{FF2B5EF4-FFF2-40B4-BE49-F238E27FC236}">
                  <a16:creationId xmlns:a16="http://schemas.microsoft.com/office/drawing/2014/main" id="{1C137D78-E0B0-4023-1F1C-20CC589FCA7D}"/>
                </a:ext>
              </a:extLst>
            </p:cNvPr>
            <p:cNvSpPr>
              <a:spLocks/>
            </p:cNvSpPr>
            <p:nvPr/>
          </p:nvSpPr>
          <p:spPr bwMode="auto">
            <a:xfrm>
              <a:off x="9447073" y="3104999"/>
              <a:ext cx="239660" cy="120622"/>
            </a:xfrm>
            <a:custGeom>
              <a:avLst/>
              <a:gdLst>
                <a:gd name="T0" fmla="*/ 151 w 151"/>
                <a:gd name="T1" fmla="*/ 18 h 76"/>
                <a:gd name="T2" fmla="*/ 150 w 151"/>
                <a:gd name="T3" fmla="*/ 22 h 76"/>
                <a:gd name="T4" fmla="*/ 130 w 151"/>
                <a:gd name="T5" fmla="*/ 32 h 76"/>
                <a:gd name="T6" fmla="*/ 127 w 151"/>
                <a:gd name="T7" fmla="*/ 40 h 76"/>
                <a:gd name="T8" fmla="*/ 108 w 151"/>
                <a:gd name="T9" fmla="*/ 42 h 76"/>
                <a:gd name="T10" fmla="*/ 106 w 151"/>
                <a:gd name="T11" fmla="*/ 55 h 76"/>
                <a:gd name="T12" fmla="*/ 89 w 151"/>
                <a:gd name="T13" fmla="*/ 52 h 76"/>
                <a:gd name="T14" fmla="*/ 80 w 151"/>
                <a:gd name="T15" fmla="*/ 55 h 76"/>
                <a:gd name="T16" fmla="*/ 67 w 151"/>
                <a:gd name="T17" fmla="*/ 64 h 76"/>
                <a:gd name="T18" fmla="*/ 71 w 151"/>
                <a:gd name="T19" fmla="*/ 69 h 76"/>
                <a:gd name="T20" fmla="*/ 68 w 151"/>
                <a:gd name="T21" fmla="*/ 73 h 76"/>
                <a:gd name="T22" fmla="*/ 39 w 151"/>
                <a:gd name="T23" fmla="*/ 76 h 76"/>
                <a:gd name="T24" fmla="*/ 18 w 151"/>
                <a:gd name="T25" fmla="*/ 70 h 76"/>
                <a:gd name="T26" fmla="*/ 2 w 151"/>
                <a:gd name="T27" fmla="*/ 71 h 76"/>
                <a:gd name="T28" fmla="*/ 0 w 151"/>
                <a:gd name="T29" fmla="*/ 61 h 76"/>
                <a:gd name="T30" fmla="*/ 18 w 151"/>
                <a:gd name="T31" fmla="*/ 64 h 76"/>
                <a:gd name="T32" fmla="*/ 22 w 151"/>
                <a:gd name="T33" fmla="*/ 58 h 76"/>
                <a:gd name="T34" fmla="*/ 34 w 151"/>
                <a:gd name="T35" fmla="*/ 60 h 76"/>
                <a:gd name="T36" fmla="*/ 50 w 151"/>
                <a:gd name="T37" fmla="*/ 46 h 76"/>
                <a:gd name="T38" fmla="*/ 29 w 151"/>
                <a:gd name="T39" fmla="*/ 36 h 76"/>
                <a:gd name="T40" fmla="*/ 19 w 151"/>
                <a:gd name="T41" fmla="*/ 41 h 76"/>
                <a:gd name="T42" fmla="*/ 6 w 151"/>
                <a:gd name="T43" fmla="*/ 34 h 76"/>
                <a:gd name="T44" fmla="*/ 15 w 151"/>
                <a:gd name="T45" fmla="*/ 21 h 76"/>
                <a:gd name="T46" fmla="*/ 9 w 151"/>
                <a:gd name="T47" fmla="*/ 20 h 76"/>
                <a:gd name="T48" fmla="*/ 10 w 151"/>
                <a:gd name="T49" fmla="*/ 12 h 76"/>
                <a:gd name="T50" fmla="*/ 19 w 151"/>
                <a:gd name="T51" fmla="*/ 9 h 76"/>
                <a:gd name="T52" fmla="*/ 46 w 151"/>
                <a:gd name="T53" fmla="*/ 15 h 76"/>
                <a:gd name="T54" fmla="*/ 45 w 151"/>
                <a:gd name="T55" fmla="*/ 4 h 76"/>
                <a:gd name="T56" fmla="*/ 52 w 151"/>
                <a:gd name="T57" fmla="*/ 0 h 76"/>
                <a:gd name="T58" fmla="*/ 77 w 151"/>
                <a:gd name="T59" fmla="*/ 8 h 76"/>
                <a:gd name="T60" fmla="*/ 81 w 151"/>
                <a:gd name="T61" fmla="*/ 6 h 76"/>
                <a:gd name="T62" fmla="*/ 107 w 151"/>
                <a:gd name="T63" fmla="*/ 7 h 76"/>
                <a:gd name="T64" fmla="*/ 130 w 151"/>
                <a:gd name="T65" fmla="*/ 9 h 76"/>
                <a:gd name="T66" fmla="*/ 140 w 151"/>
                <a:gd name="T67" fmla="*/ 15 h 76"/>
                <a:gd name="T68" fmla="*/ 151 w 151"/>
                <a:gd name="T69" fmla="*/ 18 h 76"/>
                <a:gd name="T70" fmla="*/ 151 w 151"/>
                <a:gd name="T71"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 h="76">
                  <a:moveTo>
                    <a:pt x="151" y="18"/>
                  </a:moveTo>
                  <a:lnTo>
                    <a:pt x="150" y="22"/>
                  </a:lnTo>
                  <a:lnTo>
                    <a:pt x="130" y="32"/>
                  </a:lnTo>
                  <a:lnTo>
                    <a:pt x="127" y="40"/>
                  </a:lnTo>
                  <a:lnTo>
                    <a:pt x="108" y="42"/>
                  </a:lnTo>
                  <a:lnTo>
                    <a:pt x="106" y="55"/>
                  </a:lnTo>
                  <a:lnTo>
                    <a:pt x="89" y="52"/>
                  </a:lnTo>
                  <a:lnTo>
                    <a:pt x="80" y="55"/>
                  </a:lnTo>
                  <a:lnTo>
                    <a:pt x="67" y="64"/>
                  </a:lnTo>
                  <a:lnTo>
                    <a:pt x="71" y="69"/>
                  </a:lnTo>
                  <a:lnTo>
                    <a:pt x="68" y="73"/>
                  </a:lnTo>
                  <a:lnTo>
                    <a:pt x="39" y="76"/>
                  </a:lnTo>
                  <a:lnTo>
                    <a:pt x="18" y="70"/>
                  </a:lnTo>
                  <a:lnTo>
                    <a:pt x="2" y="71"/>
                  </a:lnTo>
                  <a:lnTo>
                    <a:pt x="0" y="61"/>
                  </a:lnTo>
                  <a:lnTo>
                    <a:pt x="18" y="64"/>
                  </a:lnTo>
                  <a:lnTo>
                    <a:pt x="22" y="58"/>
                  </a:lnTo>
                  <a:lnTo>
                    <a:pt x="34" y="60"/>
                  </a:lnTo>
                  <a:lnTo>
                    <a:pt x="50" y="46"/>
                  </a:lnTo>
                  <a:lnTo>
                    <a:pt x="29" y="36"/>
                  </a:lnTo>
                  <a:lnTo>
                    <a:pt x="19" y="41"/>
                  </a:lnTo>
                  <a:lnTo>
                    <a:pt x="6" y="34"/>
                  </a:lnTo>
                  <a:lnTo>
                    <a:pt x="15" y="21"/>
                  </a:lnTo>
                  <a:lnTo>
                    <a:pt x="9" y="20"/>
                  </a:lnTo>
                  <a:lnTo>
                    <a:pt x="10" y="12"/>
                  </a:lnTo>
                  <a:lnTo>
                    <a:pt x="19" y="9"/>
                  </a:lnTo>
                  <a:lnTo>
                    <a:pt x="46" y="15"/>
                  </a:lnTo>
                  <a:lnTo>
                    <a:pt x="45" y="4"/>
                  </a:lnTo>
                  <a:lnTo>
                    <a:pt x="52" y="0"/>
                  </a:lnTo>
                  <a:lnTo>
                    <a:pt x="77" y="8"/>
                  </a:lnTo>
                  <a:lnTo>
                    <a:pt x="81" y="6"/>
                  </a:lnTo>
                  <a:lnTo>
                    <a:pt x="107" y="7"/>
                  </a:lnTo>
                  <a:lnTo>
                    <a:pt x="130" y="9"/>
                  </a:lnTo>
                  <a:lnTo>
                    <a:pt x="140" y="15"/>
                  </a:lnTo>
                  <a:lnTo>
                    <a:pt x="151" y="18"/>
                  </a:lnTo>
                  <a:lnTo>
                    <a:pt x="151"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6" name="Freeform 134">
              <a:extLst>
                <a:ext uri="{FF2B5EF4-FFF2-40B4-BE49-F238E27FC236}">
                  <a16:creationId xmlns:a16="http://schemas.microsoft.com/office/drawing/2014/main" id="{553D43C9-93AB-724A-7F09-EEEB0B1D2750}"/>
                </a:ext>
              </a:extLst>
            </p:cNvPr>
            <p:cNvSpPr>
              <a:spLocks/>
            </p:cNvSpPr>
            <p:nvPr/>
          </p:nvSpPr>
          <p:spPr bwMode="auto">
            <a:xfrm>
              <a:off x="10445393" y="3971578"/>
              <a:ext cx="139670" cy="123797"/>
            </a:xfrm>
            <a:custGeom>
              <a:avLst/>
              <a:gdLst>
                <a:gd name="T0" fmla="*/ 82 w 88"/>
                <a:gd name="T1" fmla="*/ 6 h 78"/>
                <a:gd name="T2" fmla="*/ 87 w 88"/>
                <a:gd name="T3" fmla="*/ 20 h 78"/>
                <a:gd name="T4" fmla="*/ 88 w 88"/>
                <a:gd name="T5" fmla="*/ 42 h 78"/>
                <a:gd name="T6" fmla="*/ 61 w 88"/>
                <a:gd name="T7" fmla="*/ 57 h 78"/>
                <a:gd name="T8" fmla="*/ 70 w 88"/>
                <a:gd name="T9" fmla="*/ 69 h 78"/>
                <a:gd name="T10" fmla="*/ 52 w 88"/>
                <a:gd name="T11" fmla="*/ 70 h 78"/>
                <a:gd name="T12" fmla="*/ 39 w 88"/>
                <a:gd name="T13" fmla="*/ 78 h 78"/>
                <a:gd name="T14" fmla="*/ 24 w 88"/>
                <a:gd name="T15" fmla="*/ 75 h 78"/>
                <a:gd name="T16" fmla="*/ 16 w 88"/>
                <a:gd name="T17" fmla="*/ 65 h 78"/>
                <a:gd name="T18" fmla="*/ 6 w 88"/>
                <a:gd name="T19" fmla="*/ 45 h 78"/>
                <a:gd name="T20" fmla="*/ 0 w 88"/>
                <a:gd name="T21" fmla="*/ 22 h 78"/>
                <a:gd name="T22" fmla="*/ 9 w 88"/>
                <a:gd name="T23" fmla="*/ 6 h 78"/>
                <a:gd name="T24" fmla="*/ 30 w 88"/>
                <a:gd name="T25" fmla="*/ 3 h 78"/>
                <a:gd name="T26" fmla="*/ 46 w 88"/>
                <a:gd name="T27" fmla="*/ 6 h 78"/>
                <a:gd name="T28" fmla="*/ 61 w 88"/>
                <a:gd name="T29" fmla="*/ 13 h 78"/>
                <a:gd name="T30" fmla="*/ 67 w 88"/>
                <a:gd name="T31" fmla="*/ 0 h 78"/>
                <a:gd name="T32" fmla="*/ 82 w 88"/>
                <a:gd name="T33" fmla="*/ 6 h 78"/>
                <a:gd name="T34" fmla="*/ 82 w 88"/>
                <a:gd name="T35"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78">
                  <a:moveTo>
                    <a:pt x="82" y="6"/>
                  </a:moveTo>
                  <a:lnTo>
                    <a:pt x="87" y="20"/>
                  </a:lnTo>
                  <a:lnTo>
                    <a:pt x="88" y="42"/>
                  </a:lnTo>
                  <a:lnTo>
                    <a:pt x="61" y="57"/>
                  </a:lnTo>
                  <a:lnTo>
                    <a:pt x="70" y="69"/>
                  </a:lnTo>
                  <a:lnTo>
                    <a:pt x="52" y="70"/>
                  </a:lnTo>
                  <a:lnTo>
                    <a:pt x="39" y="78"/>
                  </a:lnTo>
                  <a:lnTo>
                    <a:pt x="24" y="75"/>
                  </a:lnTo>
                  <a:lnTo>
                    <a:pt x="16" y="65"/>
                  </a:lnTo>
                  <a:lnTo>
                    <a:pt x="6" y="45"/>
                  </a:lnTo>
                  <a:lnTo>
                    <a:pt x="0" y="22"/>
                  </a:lnTo>
                  <a:lnTo>
                    <a:pt x="9" y="6"/>
                  </a:lnTo>
                  <a:lnTo>
                    <a:pt x="30" y="3"/>
                  </a:lnTo>
                  <a:lnTo>
                    <a:pt x="46" y="6"/>
                  </a:lnTo>
                  <a:lnTo>
                    <a:pt x="61" y="13"/>
                  </a:lnTo>
                  <a:lnTo>
                    <a:pt x="67" y="0"/>
                  </a:lnTo>
                  <a:lnTo>
                    <a:pt x="82" y="6"/>
                  </a:lnTo>
                  <a:lnTo>
                    <a:pt x="82"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7" name="Freeform 135">
              <a:extLst>
                <a:ext uri="{FF2B5EF4-FFF2-40B4-BE49-F238E27FC236}">
                  <a16:creationId xmlns:a16="http://schemas.microsoft.com/office/drawing/2014/main" id="{AA66FF36-9D33-E4AC-8D5F-09383B3370B7}"/>
                </a:ext>
              </a:extLst>
            </p:cNvPr>
            <p:cNvSpPr>
              <a:spLocks/>
            </p:cNvSpPr>
            <p:nvPr/>
          </p:nvSpPr>
          <p:spPr bwMode="auto">
            <a:xfrm>
              <a:off x="10873925" y="3246256"/>
              <a:ext cx="109514" cy="126971"/>
            </a:xfrm>
            <a:custGeom>
              <a:avLst/>
              <a:gdLst>
                <a:gd name="T0" fmla="*/ 0 w 69"/>
                <a:gd name="T1" fmla="*/ 16 h 80"/>
                <a:gd name="T2" fmla="*/ 0 w 69"/>
                <a:gd name="T3" fmla="*/ 15 h 80"/>
                <a:gd name="T4" fmla="*/ 7 w 69"/>
                <a:gd name="T5" fmla="*/ 15 h 80"/>
                <a:gd name="T6" fmla="*/ 8 w 69"/>
                <a:gd name="T7" fmla="*/ 6 h 80"/>
                <a:gd name="T8" fmla="*/ 19 w 69"/>
                <a:gd name="T9" fmla="*/ 6 h 80"/>
                <a:gd name="T10" fmla="*/ 25 w 69"/>
                <a:gd name="T11" fmla="*/ 4 h 80"/>
                <a:gd name="T12" fmla="*/ 25 w 69"/>
                <a:gd name="T13" fmla="*/ 0 h 80"/>
                <a:gd name="T14" fmla="*/ 50 w 69"/>
                <a:gd name="T15" fmla="*/ 22 h 80"/>
                <a:gd name="T16" fmla="*/ 59 w 69"/>
                <a:gd name="T17" fmla="*/ 35 h 80"/>
                <a:gd name="T18" fmla="*/ 69 w 69"/>
                <a:gd name="T19" fmla="*/ 56 h 80"/>
                <a:gd name="T20" fmla="*/ 68 w 69"/>
                <a:gd name="T21" fmla="*/ 66 h 80"/>
                <a:gd name="T22" fmla="*/ 55 w 69"/>
                <a:gd name="T23" fmla="*/ 70 h 80"/>
                <a:gd name="T24" fmla="*/ 46 w 69"/>
                <a:gd name="T25" fmla="*/ 78 h 80"/>
                <a:gd name="T26" fmla="*/ 32 w 69"/>
                <a:gd name="T27" fmla="*/ 80 h 80"/>
                <a:gd name="T28" fmla="*/ 26 w 69"/>
                <a:gd name="T29" fmla="*/ 69 h 80"/>
                <a:gd name="T30" fmla="*/ 23 w 69"/>
                <a:gd name="T31" fmla="*/ 55 h 80"/>
                <a:gd name="T32" fmla="*/ 7 w 69"/>
                <a:gd name="T33" fmla="*/ 35 h 80"/>
                <a:gd name="T34" fmla="*/ 17 w 69"/>
                <a:gd name="T35" fmla="*/ 32 h 80"/>
                <a:gd name="T36" fmla="*/ 0 w 69"/>
                <a:gd name="T37" fmla="*/ 16 h 80"/>
                <a:gd name="T38" fmla="*/ 0 w 69"/>
                <a:gd name="T3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0">
                  <a:moveTo>
                    <a:pt x="0" y="16"/>
                  </a:moveTo>
                  <a:lnTo>
                    <a:pt x="0" y="15"/>
                  </a:lnTo>
                  <a:lnTo>
                    <a:pt x="7" y="15"/>
                  </a:lnTo>
                  <a:lnTo>
                    <a:pt x="8" y="6"/>
                  </a:lnTo>
                  <a:lnTo>
                    <a:pt x="19" y="6"/>
                  </a:lnTo>
                  <a:lnTo>
                    <a:pt x="25" y="4"/>
                  </a:lnTo>
                  <a:lnTo>
                    <a:pt x="25" y="0"/>
                  </a:lnTo>
                  <a:lnTo>
                    <a:pt x="50" y="22"/>
                  </a:lnTo>
                  <a:lnTo>
                    <a:pt x="59" y="35"/>
                  </a:lnTo>
                  <a:lnTo>
                    <a:pt x="69" y="56"/>
                  </a:lnTo>
                  <a:lnTo>
                    <a:pt x="68" y="66"/>
                  </a:lnTo>
                  <a:lnTo>
                    <a:pt x="55" y="70"/>
                  </a:lnTo>
                  <a:lnTo>
                    <a:pt x="46" y="78"/>
                  </a:lnTo>
                  <a:lnTo>
                    <a:pt x="32" y="80"/>
                  </a:lnTo>
                  <a:lnTo>
                    <a:pt x="26" y="69"/>
                  </a:lnTo>
                  <a:lnTo>
                    <a:pt x="23" y="55"/>
                  </a:lnTo>
                  <a:lnTo>
                    <a:pt x="7" y="35"/>
                  </a:lnTo>
                  <a:lnTo>
                    <a:pt x="17" y="32"/>
                  </a:lnTo>
                  <a:lnTo>
                    <a:pt x="0" y="16"/>
                  </a:lnTo>
                  <a:lnTo>
                    <a:pt x="0"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8" name="Freeform 136">
              <a:extLst>
                <a:ext uri="{FF2B5EF4-FFF2-40B4-BE49-F238E27FC236}">
                  <a16:creationId xmlns:a16="http://schemas.microsoft.com/office/drawing/2014/main" id="{6C5C295F-45F9-5EC2-6777-9DF567C969A9}"/>
                </a:ext>
              </a:extLst>
            </p:cNvPr>
            <p:cNvSpPr>
              <a:spLocks/>
            </p:cNvSpPr>
            <p:nvPr/>
          </p:nvSpPr>
          <p:spPr bwMode="auto">
            <a:xfrm>
              <a:off x="8934422" y="3503372"/>
              <a:ext cx="49201" cy="47614"/>
            </a:xfrm>
            <a:custGeom>
              <a:avLst/>
              <a:gdLst>
                <a:gd name="T0" fmla="*/ 21 w 31"/>
                <a:gd name="T1" fmla="*/ 2 h 30"/>
                <a:gd name="T2" fmla="*/ 25 w 31"/>
                <a:gd name="T3" fmla="*/ 10 h 30"/>
                <a:gd name="T4" fmla="*/ 24 w 31"/>
                <a:gd name="T5" fmla="*/ 15 h 30"/>
                <a:gd name="T6" fmla="*/ 31 w 31"/>
                <a:gd name="T7" fmla="*/ 29 h 30"/>
                <a:gd name="T8" fmla="*/ 20 w 31"/>
                <a:gd name="T9" fmla="*/ 30 h 30"/>
                <a:gd name="T10" fmla="*/ 15 w 31"/>
                <a:gd name="T11" fmla="*/ 20 h 30"/>
                <a:gd name="T12" fmla="*/ 0 w 31"/>
                <a:gd name="T13" fmla="*/ 19 h 30"/>
                <a:gd name="T14" fmla="*/ 10 w 31"/>
                <a:gd name="T15" fmla="*/ 0 h 30"/>
                <a:gd name="T16" fmla="*/ 21 w 31"/>
                <a:gd name="T17" fmla="*/ 2 h 30"/>
                <a:gd name="T18" fmla="*/ 21 w 31"/>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21" y="2"/>
                  </a:moveTo>
                  <a:lnTo>
                    <a:pt x="25" y="10"/>
                  </a:lnTo>
                  <a:lnTo>
                    <a:pt x="24" y="15"/>
                  </a:lnTo>
                  <a:lnTo>
                    <a:pt x="31" y="29"/>
                  </a:lnTo>
                  <a:lnTo>
                    <a:pt x="20" y="30"/>
                  </a:lnTo>
                  <a:lnTo>
                    <a:pt x="15" y="20"/>
                  </a:lnTo>
                  <a:lnTo>
                    <a:pt x="0" y="19"/>
                  </a:lnTo>
                  <a:lnTo>
                    <a:pt x="10" y="0"/>
                  </a:lnTo>
                  <a:lnTo>
                    <a:pt x="21" y="2"/>
                  </a:lnTo>
                  <a:lnTo>
                    <a:pt x="2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39" name="Freeform 137">
              <a:extLst>
                <a:ext uri="{FF2B5EF4-FFF2-40B4-BE49-F238E27FC236}">
                  <a16:creationId xmlns:a16="http://schemas.microsoft.com/office/drawing/2014/main" id="{D57EDB09-4B7E-0E64-D0B3-221BC3B09610}"/>
                </a:ext>
              </a:extLst>
            </p:cNvPr>
            <p:cNvSpPr>
              <a:spLocks/>
            </p:cNvSpPr>
            <p:nvPr/>
          </p:nvSpPr>
          <p:spPr bwMode="auto">
            <a:xfrm>
              <a:off x="10358099" y="3731920"/>
              <a:ext cx="219027" cy="260291"/>
            </a:xfrm>
            <a:custGeom>
              <a:avLst/>
              <a:gdLst>
                <a:gd name="T0" fmla="*/ 137 w 138"/>
                <a:gd name="T1" fmla="*/ 157 h 164"/>
                <a:gd name="T2" fmla="*/ 122 w 138"/>
                <a:gd name="T3" fmla="*/ 151 h 164"/>
                <a:gd name="T4" fmla="*/ 116 w 138"/>
                <a:gd name="T5" fmla="*/ 164 h 164"/>
                <a:gd name="T6" fmla="*/ 101 w 138"/>
                <a:gd name="T7" fmla="*/ 157 h 164"/>
                <a:gd name="T8" fmla="*/ 105 w 138"/>
                <a:gd name="T9" fmla="*/ 148 h 164"/>
                <a:gd name="T10" fmla="*/ 104 w 138"/>
                <a:gd name="T11" fmla="*/ 132 h 164"/>
                <a:gd name="T12" fmla="*/ 88 w 138"/>
                <a:gd name="T13" fmla="*/ 115 h 164"/>
                <a:gd name="T14" fmla="*/ 85 w 138"/>
                <a:gd name="T15" fmla="*/ 97 h 164"/>
                <a:gd name="T16" fmla="*/ 70 w 138"/>
                <a:gd name="T17" fmla="*/ 81 h 164"/>
                <a:gd name="T18" fmla="*/ 57 w 138"/>
                <a:gd name="T19" fmla="*/ 80 h 164"/>
                <a:gd name="T20" fmla="*/ 55 w 138"/>
                <a:gd name="T21" fmla="*/ 86 h 164"/>
                <a:gd name="T22" fmla="*/ 45 w 138"/>
                <a:gd name="T23" fmla="*/ 87 h 164"/>
                <a:gd name="T24" fmla="*/ 39 w 138"/>
                <a:gd name="T25" fmla="*/ 83 h 164"/>
                <a:gd name="T26" fmla="*/ 24 w 138"/>
                <a:gd name="T27" fmla="*/ 95 h 164"/>
                <a:gd name="T28" fmla="*/ 21 w 138"/>
                <a:gd name="T29" fmla="*/ 77 h 164"/>
                <a:gd name="T30" fmla="*/ 22 w 138"/>
                <a:gd name="T31" fmla="*/ 58 h 164"/>
                <a:gd name="T32" fmla="*/ 11 w 138"/>
                <a:gd name="T33" fmla="*/ 57 h 164"/>
                <a:gd name="T34" fmla="*/ 8 w 138"/>
                <a:gd name="T35" fmla="*/ 46 h 164"/>
                <a:gd name="T36" fmla="*/ 0 w 138"/>
                <a:gd name="T37" fmla="*/ 40 h 164"/>
                <a:gd name="T38" fmla="*/ 2 w 138"/>
                <a:gd name="T39" fmla="*/ 33 h 164"/>
                <a:gd name="T40" fmla="*/ 15 w 138"/>
                <a:gd name="T41" fmla="*/ 20 h 164"/>
                <a:gd name="T42" fmla="*/ 17 w 138"/>
                <a:gd name="T43" fmla="*/ 25 h 164"/>
                <a:gd name="T44" fmla="*/ 26 w 138"/>
                <a:gd name="T45" fmla="*/ 26 h 164"/>
                <a:gd name="T46" fmla="*/ 20 w 138"/>
                <a:gd name="T47" fmla="*/ 3 h 164"/>
                <a:gd name="T48" fmla="*/ 28 w 138"/>
                <a:gd name="T49" fmla="*/ 0 h 164"/>
                <a:gd name="T50" fmla="*/ 40 w 138"/>
                <a:gd name="T51" fmla="*/ 16 h 164"/>
                <a:gd name="T52" fmla="*/ 51 w 138"/>
                <a:gd name="T53" fmla="*/ 33 h 164"/>
                <a:gd name="T54" fmla="*/ 71 w 138"/>
                <a:gd name="T55" fmla="*/ 33 h 164"/>
                <a:gd name="T56" fmla="*/ 79 w 138"/>
                <a:gd name="T57" fmla="*/ 49 h 164"/>
                <a:gd name="T58" fmla="*/ 70 w 138"/>
                <a:gd name="T59" fmla="*/ 54 h 164"/>
                <a:gd name="T60" fmla="*/ 66 w 138"/>
                <a:gd name="T61" fmla="*/ 61 h 164"/>
                <a:gd name="T62" fmla="*/ 88 w 138"/>
                <a:gd name="T63" fmla="*/ 73 h 164"/>
                <a:gd name="T64" fmla="*/ 105 w 138"/>
                <a:gd name="T65" fmla="*/ 95 h 164"/>
                <a:gd name="T66" fmla="*/ 117 w 138"/>
                <a:gd name="T67" fmla="*/ 112 h 164"/>
                <a:gd name="T68" fmla="*/ 132 w 138"/>
                <a:gd name="T69" fmla="*/ 126 h 164"/>
                <a:gd name="T70" fmla="*/ 138 w 138"/>
                <a:gd name="T71" fmla="*/ 139 h 164"/>
                <a:gd name="T72" fmla="*/ 137 w 138"/>
                <a:gd name="T73" fmla="*/ 157 h 164"/>
                <a:gd name="T74" fmla="*/ 137 w 138"/>
                <a:gd name="T75"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164">
                  <a:moveTo>
                    <a:pt x="137" y="157"/>
                  </a:moveTo>
                  <a:lnTo>
                    <a:pt x="122" y="151"/>
                  </a:lnTo>
                  <a:lnTo>
                    <a:pt x="116" y="164"/>
                  </a:lnTo>
                  <a:lnTo>
                    <a:pt x="101" y="157"/>
                  </a:lnTo>
                  <a:lnTo>
                    <a:pt x="105" y="148"/>
                  </a:lnTo>
                  <a:lnTo>
                    <a:pt x="104" y="132"/>
                  </a:lnTo>
                  <a:lnTo>
                    <a:pt x="88" y="115"/>
                  </a:lnTo>
                  <a:lnTo>
                    <a:pt x="85" y="97"/>
                  </a:lnTo>
                  <a:lnTo>
                    <a:pt x="70" y="81"/>
                  </a:lnTo>
                  <a:lnTo>
                    <a:pt x="57" y="80"/>
                  </a:lnTo>
                  <a:lnTo>
                    <a:pt x="55" y="86"/>
                  </a:lnTo>
                  <a:lnTo>
                    <a:pt x="45" y="87"/>
                  </a:lnTo>
                  <a:lnTo>
                    <a:pt x="39" y="83"/>
                  </a:lnTo>
                  <a:lnTo>
                    <a:pt x="24" y="95"/>
                  </a:lnTo>
                  <a:lnTo>
                    <a:pt x="21" y="77"/>
                  </a:lnTo>
                  <a:lnTo>
                    <a:pt x="22" y="58"/>
                  </a:lnTo>
                  <a:lnTo>
                    <a:pt x="11" y="57"/>
                  </a:lnTo>
                  <a:lnTo>
                    <a:pt x="8" y="46"/>
                  </a:lnTo>
                  <a:lnTo>
                    <a:pt x="0" y="40"/>
                  </a:lnTo>
                  <a:lnTo>
                    <a:pt x="2" y="33"/>
                  </a:lnTo>
                  <a:lnTo>
                    <a:pt x="15" y="20"/>
                  </a:lnTo>
                  <a:lnTo>
                    <a:pt x="17" y="25"/>
                  </a:lnTo>
                  <a:lnTo>
                    <a:pt x="26" y="26"/>
                  </a:lnTo>
                  <a:lnTo>
                    <a:pt x="20" y="3"/>
                  </a:lnTo>
                  <a:lnTo>
                    <a:pt x="28" y="0"/>
                  </a:lnTo>
                  <a:lnTo>
                    <a:pt x="40" y="16"/>
                  </a:lnTo>
                  <a:lnTo>
                    <a:pt x="51" y="33"/>
                  </a:lnTo>
                  <a:lnTo>
                    <a:pt x="71" y="33"/>
                  </a:lnTo>
                  <a:lnTo>
                    <a:pt x="79" y="49"/>
                  </a:lnTo>
                  <a:lnTo>
                    <a:pt x="70" y="54"/>
                  </a:lnTo>
                  <a:lnTo>
                    <a:pt x="66" y="61"/>
                  </a:lnTo>
                  <a:lnTo>
                    <a:pt x="88" y="73"/>
                  </a:lnTo>
                  <a:lnTo>
                    <a:pt x="105" y="95"/>
                  </a:lnTo>
                  <a:lnTo>
                    <a:pt x="117" y="112"/>
                  </a:lnTo>
                  <a:lnTo>
                    <a:pt x="132" y="126"/>
                  </a:lnTo>
                  <a:lnTo>
                    <a:pt x="138" y="139"/>
                  </a:lnTo>
                  <a:lnTo>
                    <a:pt x="137" y="157"/>
                  </a:lnTo>
                  <a:lnTo>
                    <a:pt x="137" y="15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0" name="Freeform 138">
              <a:extLst>
                <a:ext uri="{FF2B5EF4-FFF2-40B4-BE49-F238E27FC236}">
                  <a16:creationId xmlns:a16="http://schemas.microsoft.com/office/drawing/2014/main" id="{9B491E4F-E149-A1C0-D763-5467953D45E5}"/>
                </a:ext>
              </a:extLst>
            </p:cNvPr>
            <p:cNvSpPr>
              <a:spLocks/>
            </p:cNvSpPr>
            <p:nvPr/>
          </p:nvSpPr>
          <p:spPr bwMode="auto">
            <a:xfrm>
              <a:off x="8628101" y="3365290"/>
              <a:ext cx="34918" cy="47614"/>
            </a:xfrm>
            <a:custGeom>
              <a:avLst/>
              <a:gdLst>
                <a:gd name="T0" fmla="*/ 11 w 22"/>
                <a:gd name="T1" fmla="*/ 26 h 30"/>
                <a:gd name="T2" fmla="*/ 7 w 22"/>
                <a:gd name="T3" fmla="*/ 26 h 30"/>
                <a:gd name="T4" fmla="*/ 6 w 22"/>
                <a:gd name="T5" fmla="*/ 30 h 30"/>
                <a:gd name="T6" fmla="*/ 0 w 22"/>
                <a:gd name="T7" fmla="*/ 30 h 30"/>
                <a:gd name="T8" fmla="*/ 4 w 22"/>
                <a:gd name="T9" fmla="*/ 14 h 30"/>
                <a:gd name="T10" fmla="*/ 11 w 22"/>
                <a:gd name="T11" fmla="*/ 0 h 30"/>
                <a:gd name="T12" fmla="*/ 11 w 22"/>
                <a:gd name="T13" fmla="*/ 0 h 30"/>
                <a:gd name="T14" fmla="*/ 18 w 22"/>
                <a:gd name="T15" fmla="*/ 1 h 30"/>
                <a:gd name="T16" fmla="*/ 22 w 22"/>
                <a:gd name="T17" fmla="*/ 8 h 30"/>
                <a:gd name="T18" fmla="*/ 14 w 22"/>
                <a:gd name="T19" fmla="*/ 16 h 30"/>
                <a:gd name="T20" fmla="*/ 11 w 22"/>
                <a:gd name="T21" fmla="*/ 26 h 30"/>
                <a:gd name="T22" fmla="*/ 11 w 22"/>
                <a:gd name="T23"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0">
                  <a:moveTo>
                    <a:pt x="11" y="26"/>
                  </a:moveTo>
                  <a:lnTo>
                    <a:pt x="7" y="26"/>
                  </a:lnTo>
                  <a:lnTo>
                    <a:pt x="6" y="30"/>
                  </a:lnTo>
                  <a:lnTo>
                    <a:pt x="0" y="30"/>
                  </a:lnTo>
                  <a:lnTo>
                    <a:pt x="4" y="14"/>
                  </a:lnTo>
                  <a:lnTo>
                    <a:pt x="11" y="0"/>
                  </a:lnTo>
                  <a:lnTo>
                    <a:pt x="11" y="0"/>
                  </a:lnTo>
                  <a:lnTo>
                    <a:pt x="18" y="1"/>
                  </a:lnTo>
                  <a:lnTo>
                    <a:pt x="22" y="8"/>
                  </a:lnTo>
                  <a:lnTo>
                    <a:pt x="14" y="16"/>
                  </a:lnTo>
                  <a:lnTo>
                    <a:pt x="11" y="26"/>
                  </a:lnTo>
                  <a:lnTo>
                    <a:pt x="11"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1" name="Freeform 139">
              <a:extLst>
                <a:ext uri="{FF2B5EF4-FFF2-40B4-BE49-F238E27FC236}">
                  <a16:creationId xmlns:a16="http://schemas.microsoft.com/office/drawing/2014/main" id="{F68CEE57-0220-6351-51DC-00E0022E731B}"/>
                </a:ext>
              </a:extLst>
            </p:cNvPr>
            <p:cNvSpPr>
              <a:spLocks/>
            </p:cNvSpPr>
            <p:nvPr/>
          </p:nvSpPr>
          <p:spPr bwMode="auto">
            <a:xfrm>
              <a:off x="7434561" y="4154099"/>
              <a:ext cx="104753" cy="126971"/>
            </a:xfrm>
            <a:custGeom>
              <a:avLst/>
              <a:gdLst>
                <a:gd name="T0" fmla="*/ 51 w 66"/>
                <a:gd name="T1" fmla="*/ 16 h 80"/>
                <a:gd name="T2" fmla="*/ 51 w 66"/>
                <a:gd name="T3" fmla="*/ 21 h 80"/>
                <a:gd name="T4" fmla="*/ 52 w 66"/>
                <a:gd name="T5" fmla="*/ 31 h 80"/>
                <a:gd name="T6" fmla="*/ 48 w 66"/>
                <a:gd name="T7" fmla="*/ 39 h 80"/>
                <a:gd name="T8" fmla="*/ 53 w 66"/>
                <a:gd name="T9" fmla="*/ 44 h 80"/>
                <a:gd name="T10" fmla="*/ 58 w 66"/>
                <a:gd name="T11" fmla="*/ 45 h 80"/>
                <a:gd name="T12" fmla="*/ 65 w 66"/>
                <a:gd name="T13" fmla="*/ 54 h 80"/>
                <a:gd name="T14" fmla="*/ 66 w 66"/>
                <a:gd name="T15" fmla="*/ 61 h 80"/>
                <a:gd name="T16" fmla="*/ 64 w 66"/>
                <a:gd name="T17" fmla="*/ 63 h 80"/>
                <a:gd name="T18" fmla="*/ 63 w 66"/>
                <a:gd name="T19" fmla="*/ 79 h 80"/>
                <a:gd name="T20" fmla="*/ 59 w 66"/>
                <a:gd name="T21" fmla="*/ 80 h 80"/>
                <a:gd name="T22" fmla="*/ 42 w 66"/>
                <a:gd name="T23" fmla="*/ 70 h 80"/>
                <a:gd name="T24" fmla="*/ 26 w 66"/>
                <a:gd name="T25" fmla="*/ 56 h 80"/>
                <a:gd name="T26" fmla="*/ 12 w 66"/>
                <a:gd name="T27" fmla="*/ 45 h 80"/>
                <a:gd name="T28" fmla="*/ 0 w 66"/>
                <a:gd name="T29" fmla="*/ 33 h 80"/>
                <a:gd name="T30" fmla="*/ 5 w 66"/>
                <a:gd name="T31" fmla="*/ 27 h 80"/>
                <a:gd name="T32" fmla="*/ 5 w 66"/>
                <a:gd name="T33" fmla="*/ 21 h 80"/>
                <a:gd name="T34" fmla="*/ 14 w 66"/>
                <a:gd name="T35" fmla="*/ 11 h 80"/>
                <a:gd name="T36" fmla="*/ 21 w 66"/>
                <a:gd name="T37" fmla="*/ 3 h 80"/>
                <a:gd name="T38" fmla="*/ 25 w 66"/>
                <a:gd name="T39" fmla="*/ 2 h 80"/>
                <a:gd name="T40" fmla="*/ 29 w 66"/>
                <a:gd name="T41" fmla="*/ 0 h 80"/>
                <a:gd name="T42" fmla="*/ 36 w 66"/>
                <a:gd name="T43" fmla="*/ 11 h 80"/>
                <a:gd name="T44" fmla="*/ 35 w 66"/>
                <a:gd name="T45" fmla="*/ 19 h 80"/>
                <a:gd name="T46" fmla="*/ 38 w 66"/>
                <a:gd name="T47" fmla="*/ 23 h 80"/>
                <a:gd name="T48" fmla="*/ 43 w 66"/>
                <a:gd name="T49" fmla="*/ 23 h 80"/>
                <a:gd name="T50" fmla="*/ 46 w 66"/>
                <a:gd name="T51" fmla="*/ 15 h 80"/>
                <a:gd name="T52" fmla="*/ 51 w 66"/>
                <a:gd name="T53" fmla="*/ 16 h 80"/>
                <a:gd name="T54" fmla="*/ 51 w 66"/>
                <a:gd name="T55"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80">
                  <a:moveTo>
                    <a:pt x="51" y="16"/>
                  </a:moveTo>
                  <a:lnTo>
                    <a:pt x="51" y="21"/>
                  </a:lnTo>
                  <a:lnTo>
                    <a:pt x="52" y="31"/>
                  </a:lnTo>
                  <a:lnTo>
                    <a:pt x="48" y="39"/>
                  </a:lnTo>
                  <a:lnTo>
                    <a:pt x="53" y="44"/>
                  </a:lnTo>
                  <a:lnTo>
                    <a:pt x="58" y="45"/>
                  </a:lnTo>
                  <a:lnTo>
                    <a:pt x="65" y="54"/>
                  </a:lnTo>
                  <a:lnTo>
                    <a:pt x="66" y="61"/>
                  </a:lnTo>
                  <a:lnTo>
                    <a:pt x="64" y="63"/>
                  </a:lnTo>
                  <a:lnTo>
                    <a:pt x="63" y="79"/>
                  </a:lnTo>
                  <a:lnTo>
                    <a:pt x="59" y="80"/>
                  </a:lnTo>
                  <a:lnTo>
                    <a:pt x="42" y="70"/>
                  </a:lnTo>
                  <a:lnTo>
                    <a:pt x="26" y="56"/>
                  </a:lnTo>
                  <a:lnTo>
                    <a:pt x="12" y="45"/>
                  </a:lnTo>
                  <a:lnTo>
                    <a:pt x="0" y="33"/>
                  </a:lnTo>
                  <a:lnTo>
                    <a:pt x="5" y="27"/>
                  </a:lnTo>
                  <a:lnTo>
                    <a:pt x="5" y="21"/>
                  </a:lnTo>
                  <a:lnTo>
                    <a:pt x="14" y="11"/>
                  </a:lnTo>
                  <a:lnTo>
                    <a:pt x="21" y="3"/>
                  </a:lnTo>
                  <a:lnTo>
                    <a:pt x="25" y="2"/>
                  </a:lnTo>
                  <a:lnTo>
                    <a:pt x="29" y="0"/>
                  </a:lnTo>
                  <a:lnTo>
                    <a:pt x="36" y="11"/>
                  </a:lnTo>
                  <a:lnTo>
                    <a:pt x="35" y="19"/>
                  </a:lnTo>
                  <a:lnTo>
                    <a:pt x="38" y="23"/>
                  </a:lnTo>
                  <a:lnTo>
                    <a:pt x="43" y="23"/>
                  </a:lnTo>
                  <a:lnTo>
                    <a:pt x="46" y="15"/>
                  </a:lnTo>
                  <a:lnTo>
                    <a:pt x="51" y="16"/>
                  </a:lnTo>
                  <a:lnTo>
                    <a:pt x="51"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2" name="Freeform 140">
              <a:extLst>
                <a:ext uri="{FF2B5EF4-FFF2-40B4-BE49-F238E27FC236}">
                  <a16:creationId xmlns:a16="http://schemas.microsoft.com/office/drawing/2014/main" id="{23D5E90E-45BB-6FE3-C31C-C58C3A551788}"/>
                </a:ext>
              </a:extLst>
            </p:cNvPr>
            <p:cNvSpPr>
              <a:spLocks/>
            </p:cNvSpPr>
            <p:nvPr/>
          </p:nvSpPr>
          <p:spPr bwMode="auto">
            <a:xfrm>
              <a:off x="7980542" y="3409730"/>
              <a:ext cx="412660" cy="409482"/>
            </a:xfrm>
            <a:custGeom>
              <a:avLst/>
              <a:gdLst>
                <a:gd name="T0" fmla="*/ 251 w 260"/>
                <a:gd name="T1" fmla="*/ 30 h 258"/>
                <a:gd name="T2" fmla="*/ 247 w 260"/>
                <a:gd name="T3" fmla="*/ 40 h 258"/>
                <a:gd name="T4" fmla="*/ 250 w 260"/>
                <a:gd name="T5" fmla="*/ 48 h 258"/>
                <a:gd name="T6" fmla="*/ 246 w 260"/>
                <a:gd name="T7" fmla="*/ 60 h 258"/>
                <a:gd name="T8" fmla="*/ 252 w 260"/>
                <a:gd name="T9" fmla="*/ 75 h 258"/>
                <a:gd name="T10" fmla="*/ 256 w 260"/>
                <a:gd name="T11" fmla="*/ 143 h 258"/>
                <a:gd name="T12" fmla="*/ 259 w 260"/>
                <a:gd name="T13" fmla="*/ 212 h 258"/>
                <a:gd name="T14" fmla="*/ 260 w 260"/>
                <a:gd name="T15" fmla="*/ 251 h 258"/>
                <a:gd name="T16" fmla="*/ 242 w 260"/>
                <a:gd name="T17" fmla="*/ 251 h 258"/>
                <a:gd name="T18" fmla="*/ 242 w 260"/>
                <a:gd name="T19" fmla="*/ 258 h 258"/>
                <a:gd name="T20" fmla="*/ 175 w 260"/>
                <a:gd name="T21" fmla="*/ 222 h 258"/>
                <a:gd name="T22" fmla="*/ 108 w 260"/>
                <a:gd name="T23" fmla="*/ 186 h 258"/>
                <a:gd name="T24" fmla="*/ 92 w 260"/>
                <a:gd name="T25" fmla="*/ 196 h 258"/>
                <a:gd name="T26" fmla="*/ 80 w 260"/>
                <a:gd name="T27" fmla="*/ 203 h 258"/>
                <a:gd name="T28" fmla="*/ 71 w 260"/>
                <a:gd name="T29" fmla="*/ 193 h 258"/>
                <a:gd name="T30" fmla="*/ 45 w 260"/>
                <a:gd name="T31" fmla="*/ 184 h 258"/>
                <a:gd name="T32" fmla="*/ 38 w 260"/>
                <a:gd name="T33" fmla="*/ 172 h 258"/>
                <a:gd name="T34" fmla="*/ 24 w 260"/>
                <a:gd name="T35" fmla="*/ 163 h 258"/>
                <a:gd name="T36" fmla="*/ 17 w 260"/>
                <a:gd name="T37" fmla="*/ 167 h 258"/>
                <a:gd name="T38" fmla="*/ 11 w 260"/>
                <a:gd name="T39" fmla="*/ 157 h 258"/>
                <a:gd name="T40" fmla="*/ 10 w 260"/>
                <a:gd name="T41" fmla="*/ 149 h 258"/>
                <a:gd name="T42" fmla="*/ 0 w 260"/>
                <a:gd name="T43" fmla="*/ 135 h 258"/>
                <a:gd name="T44" fmla="*/ 6 w 260"/>
                <a:gd name="T45" fmla="*/ 126 h 258"/>
                <a:gd name="T46" fmla="*/ 5 w 260"/>
                <a:gd name="T47" fmla="*/ 115 h 258"/>
                <a:gd name="T48" fmla="*/ 6 w 260"/>
                <a:gd name="T49" fmla="*/ 104 h 258"/>
                <a:gd name="T50" fmla="*/ 6 w 260"/>
                <a:gd name="T51" fmla="*/ 95 h 258"/>
                <a:gd name="T52" fmla="*/ 8 w 260"/>
                <a:gd name="T53" fmla="*/ 80 h 258"/>
                <a:gd name="T54" fmla="*/ 6 w 260"/>
                <a:gd name="T55" fmla="*/ 72 h 258"/>
                <a:gd name="T56" fmla="*/ 1 w 260"/>
                <a:gd name="T57" fmla="*/ 55 h 258"/>
                <a:gd name="T58" fmla="*/ 9 w 260"/>
                <a:gd name="T59" fmla="*/ 50 h 258"/>
                <a:gd name="T60" fmla="*/ 10 w 260"/>
                <a:gd name="T61" fmla="*/ 42 h 258"/>
                <a:gd name="T62" fmla="*/ 8 w 260"/>
                <a:gd name="T63" fmla="*/ 35 h 258"/>
                <a:gd name="T64" fmla="*/ 19 w 260"/>
                <a:gd name="T65" fmla="*/ 27 h 258"/>
                <a:gd name="T66" fmla="*/ 23 w 260"/>
                <a:gd name="T67" fmla="*/ 20 h 258"/>
                <a:gd name="T68" fmla="*/ 31 w 260"/>
                <a:gd name="T69" fmla="*/ 15 h 258"/>
                <a:gd name="T70" fmla="*/ 32 w 260"/>
                <a:gd name="T71" fmla="*/ 0 h 258"/>
                <a:gd name="T72" fmla="*/ 50 w 260"/>
                <a:gd name="T73" fmla="*/ 7 h 258"/>
                <a:gd name="T74" fmla="*/ 58 w 260"/>
                <a:gd name="T75" fmla="*/ 6 h 258"/>
                <a:gd name="T76" fmla="*/ 71 w 260"/>
                <a:gd name="T77" fmla="*/ 9 h 258"/>
                <a:gd name="T78" fmla="*/ 92 w 260"/>
                <a:gd name="T79" fmla="*/ 18 h 258"/>
                <a:gd name="T80" fmla="*/ 100 w 260"/>
                <a:gd name="T81" fmla="*/ 35 h 258"/>
                <a:gd name="T82" fmla="*/ 115 w 260"/>
                <a:gd name="T83" fmla="*/ 38 h 258"/>
                <a:gd name="T84" fmla="*/ 138 w 260"/>
                <a:gd name="T85" fmla="*/ 46 h 258"/>
                <a:gd name="T86" fmla="*/ 156 w 260"/>
                <a:gd name="T87" fmla="*/ 55 h 258"/>
                <a:gd name="T88" fmla="*/ 163 w 260"/>
                <a:gd name="T89" fmla="*/ 50 h 258"/>
                <a:gd name="T90" fmla="*/ 171 w 260"/>
                <a:gd name="T91" fmla="*/ 42 h 258"/>
                <a:gd name="T92" fmla="*/ 166 w 260"/>
                <a:gd name="T93" fmla="*/ 27 h 258"/>
                <a:gd name="T94" fmla="*/ 170 w 260"/>
                <a:gd name="T95" fmla="*/ 18 h 258"/>
                <a:gd name="T96" fmla="*/ 181 w 260"/>
                <a:gd name="T97" fmla="*/ 9 h 258"/>
                <a:gd name="T98" fmla="*/ 192 w 260"/>
                <a:gd name="T99" fmla="*/ 6 h 258"/>
                <a:gd name="T100" fmla="*/ 214 w 260"/>
                <a:gd name="T101" fmla="*/ 10 h 258"/>
                <a:gd name="T102" fmla="*/ 220 w 260"/>
                <a:gd name="T103" fmla="*/ 18 h 258"/>
                <a:gd name="T104" fmla="*/ 226 w 260"/>
                <a:gd name="T105" fmla="*/ 19 h 258"/>
                <a:gd name="T106" fmla="*/ 232 w 260"/>
                <a:gd name="T107" fmla="*/ 22 h 258"/>
                <a:gd name="T108" fmla="*/ 247 w 260"/>
                <a:gd name="T109" fmla="*/ 24 h 258"/>
                <a:gd name="T110" fmla="*/ 251 w 260"/>
                <a:gd name="T111" fmla="*/ 30 h 258"/>
                <a:gd name="T112" fmla="*/ 251 w 260"/>
                <a:gd name="T113" fmla="*/ 3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 h="258">
                  <a:moveTo>
                    <a:pt x="251" y="30"/>
                  </a:moveTo>
                  <a:lnTo>
                    <a:pt x="247" y="40"/>
                  </a:lnTo>
                  <a:lnTo>
                    <a:pt x="250" y="48"/>
                  </a:lnTo>
                  <a:lnTo>
                    <a:pt x="246" y="60"/>
                  </a:lnTo>
                  <a:lnTo>
                    <a:pt x="252" y="75"/>
                  </a:lnTo>
                  <a:lnTo>
                    <a:pt x="256" y="143"/>
                  </a:lnTo>
                  <a:lnTo>
                    <a:pt x="259" y="212"/>
                  </a:lnTo>
                  <a:lnTo>
                    <a:pt x="260" y="251"/>
                  </a:lnTo>
                  <a:lnTo>
                    <a:pt x="242" y="251"/>
                  </a:lnTo>
                  <a:lnTo>
                    <a:pt x="242" y="258"/>
                  </a:lnTo>
                  <a:lnTo>
                    <a:pt x="175" y="222"/>
                  </a:lnTo>
                  <a:lnTo>
                    <a:pt x="108" y="186"/>
                  </a:lnTo>
                  <a:lnTo>
                    <a:pt x="92" y="196"/>
                  </a:lnTo>
                  <a:lnTo>
                    <a:pt x="80" y="203"/>
                  </a:lnTo>
                  <a:lnTo>
                    <a:pt x="71" y="193"/>
                  </a:lnTo>
                  <a:lnTo>
                    <a:pt x="45" y="184"/>
                  </a:lnTo>
                  <a:lnTo>
                    <a:pt x="38" y="172"/>
                  </a:lnTo>
                  <a:lnTo>
                    <a:pt x="24" y="163"/>
                  </a:lnTo>
                  <a:lnTo>
                    <a:pt x="17" y="167"/>
                  </a:lnTo>
                  <a:lnTo>
                    <a:pt x="11" y="157"/>
                  </a:lnTo>
                  <a:lnTo>
                    <a:pt x="10" y="149"/>
                  </a:lnTo>
                  <a:lnTo>
                    <a:pt x="0" y="135"/>
                  </a:lnTo>
                  <a:lnTo>
                    <a:pt x="6" y="126"/>
                  </a:lnTo>
                  <a:lnTo>
                    <a:pt x="5" y="115"/>
                  </a:lnTo>
                  <a:lnTo>
                    <a:pt x="6" y="104"/>
                  </a:lnTo>
                  <a:lnTo>
                    <a:pt x="6" y="95"/>
                  </a:lnTo>
                  <a:lnTo>
                    <a:pt x="8" y="80"/>
                  </a:lnTo>
                  <a:lnTo>
                    <a:pt x="6" y="72"/>
                  </a:lnTo>
                  <a:lnTo>
                    <a:pt x="1" y="55"/>
                  </a:lnTo>
                  <a:lnTo>
                    <a:pt x="9" y="50"/>
                  </a:lnTo>
                  <a:lnTo>
                    <a:pt x="10" y="42"/>
                  </a:lnTo>
                  <a:lnTo>
                    <a:pt x="8" y="35"/>
                  </a:lnTo>
                  <a:lnTo>
                    <a:pt x="19" y="27"/>
                  </a:lnTo>
                  <a:lnTo>
                    <a:pt x="23" y="20"/>
                  </a:lnTo>
                  <a:lnTo>
                    <a:pt x="31" y="15"/>
                  </a:lnTo>
                  <a:lnTo>
                    <a:pt x="32" y="0"/>
                  </a:lnTo>
                  <a:lnTo>
                    <a:pt x="50" y="7"/>
                  </a:lnTo>
                  <a:lnTo>
                    <a:pt x="58" y="6"/>
                  </a:lnTo>
                  <a:lnTo>
                    <a:pt x="71" y="9"/>
                  </a:lnTo>
                  <a:lnTo>
                    <a:pt x="92" y="18"/>
                  </a:lnTo>
                  <a:lnTo>
                    <a:pt x="100" y="35"/>
                  </a:lnTo>
                  <a:lnTo>
                    <a:pt x="115" y="38"/>
                  </a:lnTo>
                  <a:lnTo>
                    <a:pt x="138" y="46"/>
                  </a:lnTo>
                  <a:lnTo>
                    <a:pt x="156" y="55"/>
                  </a:lnTo>
                  <a:lnTo>
                    <a:pt x="163" y="50"/>
                  </a:lnTo>
                  <a:lnTo>
                    <a:pt x="171" y="42"/>
                  </a:lnTo>
                  <a:lnTo>
                    <a:pt x="166" y="27"/>
                  </a:lnTo>
                  <a:lnTo>
                    <a:pt x="170" y="18"/>
                  </a:lnTo>
                  <a:lnTo>
                    <a:pt x="181" y="9"/>
                  </a:lnTo>
                  <a:lnTo>
                    <a:pt x="192" y="6"/>
                  </a:lnTo>
                  <a:lnTo>
                    <a:pt x="214" y="10"/>
                  </a:lnTo>
                  <a:lnTo>
                    <a:pt x="220" y="18"/>
                  </a:lnTo>
                  <a:lnTo>
                    <a:pt x="226" y="19"/>
                  </a:lnTo>
                  <a:lnTo>
                    <a:pt x="232" y="22"/>
                  </a:lnTo>
                  <a:lnTo>
                    <a:pt x="247" y="24"/>
                  </a:lnTo>
                  <a:lnTo>
                    <a:pt x="251" y="30"/>
                  </a:lnTo>
                  <a:lnTo>
                    <a:pt x="251" y="3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3" name="Freeform 141">
              <a:extLst>
                <a:ext uri="{FF2B5EF4-FFF2-40B4-BE49-F238E27FC236}">
                  <a16:creationId xmlns:a16="http://schemas.microsoft.com/office/drawing/2014/main" id="{13E02FAA-5715-B19E-2489-4FE9DF026438}"/>
                </a:ext>
              </a:extLst>
            </p:cNvPr>
            <p:cNvSpPr>
              <a:spLocks/>
            </p:cNvSpPr>
            <p:nvPr/>
          </p:nvSpPr>
          <p:spPr bwMode="auto">
            <a:xfrm>
              <a:off x="9856558" y="4114420"/>
              <a:ext cx="57137" cy="115860"/>
            </a:xfrm>
            <a:custGeom>
              <a:avLst/>
              <a:gdLst>
                <a:gd name="T0" fmla="*/ 28 w 36"/>
                <a:gd name="T1" fmla="*/ 69 h 73"/>
                <a:gd name="T2" fmla="*/ 13 w 36"/>
                <a:gd name="T3" fmla="*/ 73 h 73"/>
                <a:gd name="T4" fmla="*/ 5 w 36"/>
                <a:gd name="T5" fmla="*/ 59 h 73"/>
                <a:gd name="T6" fmla="*/ 0 w 36"/>
                <a:gd name="T7" fmla="*/ 31 h 73"/>
                <a:gd name="T8" fmla="*/ 6 w 36"/>
                <a:gd name="T9" fmla="*/ 0 h 73"/>
                <a:gd name="T10" fmla="*/ 19 w 36"/>
                <a:gd name="T11" fmla="*/ 10 h 73"/>
                <a:gd name="T12" fmla="*/ 27 w 36"/>
                <a:gd name="T13" fmla="*/ 24 h 73"/>
                <a:gd name="T14" fmla="*/ 36 w 36"/>
                <a:gd name="T15" fmla="*/ 44 h 73"/>
                <a:gd name="T16" fmla="*/ 34 w 36"/>
                <a:gd name="T17" fmla="*/ 64 h 73"/>
                <a:gd name="T18" fmla="*/ 28 w 36"/>
                <a:gd name="T19" fmla="*/ 69 h 73"/>
                <a:gd name="T20" fmla="*/ 28 w 36"/>
                <a:gd name="T21" fmla="*/ 6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3">
                  <a:moveTo>
                    <a:pt x="28" y="69"/>
                  </a:moveTo>
                  <a:lnTo>
                    <a:pt x="13" y="73"/>
                  </a:lnTo>
                  <a:lnTo>
                    <a:pt x="5" y="59"/>
                  </a:lnTo>
                  <a:lnTo>
                    <a:pt x="0" y="31"/>
                  </a:lnTo>
                  <a:lnTo>
                    <a:pt x="6" y="0"/>
                  </a:lnTo>
                  <a:lnTo>
                    <a:pt x="19" y="10"/>
                  </a:lnTo>
                  <a:lnTo>
                    <a:pt x="27" y="24"/>
                  </a:lnTo>
                  <a:lnTo>
                    <a:pt x="36" y="44"/>
                  </a:lnTo>
                  <a:lnTo>
                    <a:pt x="34" y="64"/>
                  </a:lnTo>
                  <a:lnTo>
                    <a:pt x="28" y="69"/>
                  </a:lnTo>
                  <a:lnTo>
                    <a:pt x="28" y="6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4" name="Freeform 142">
              <a:extLst>
                <a:ext uri="{FF2B5EF4-FFF2-40B4-BE49-F238E27FC236}">
                  <a16:creationId xmlns:a16="http://schemas.microsoft.com/office/drawing/2014/main" id="{7C0CE00D-CE51-BFB4-A6CB-198B0C4082F1}"/>
                </a:ext>
              </a:extLst>
            </p:cNvPr>
            <p:cNvSpPr>
              <a:spLocks/>
            </p:cNvSpPr>
            <p:nvPr/>
          </p:nvSpPr>
          <p:spPr bwMode="auto">
            <a:xfrm>
              <a:off x="8431294" y="5276207"/>
              <a:ext cx="60312" cy="60312"/>
            </a:xfrm>
            <a:custGeom>
              <a:avLst/>
              <a:gdLst>
                <a:gd name="T0" fmla="*/ 16 w 38"/>
                <a:gd name="T1" fmla="*/ 36 h 38"/>
                <a:gd name="T2" fmla="*/ 10 w 38"/>
                <a:gd name="T3" fmla="*/ 38 h 38"/>
                <a:gd name="T4" fmla="*/ 0 w 38"/>
                <a:gd name="T5" fmla="*/ 23 h 38"/>
                <a:gd name="T6" fmla="*/ 9 w 38"/>
                <a:gd name="T7" fmla="*/ 11 h 38"/>
                <a:gd name="T8" fmla="*/ 19 w 38"/>
                <a:gd name="T9" fmla="*/ 4 h 38"/>
                <a:gd name="T10" fmla="*/ 27 w 38"/>
                <a:gd name="T11" fmla="*/ 0 h 38"/>
                <a:gd name="T12" fmla="*/ 33 w 38"/>
                <a:gd name="T13" fmla="*/ 6 h 38"/>
                <a:gd name="T14" fmla="*/ 38 w 38"/>
                <a:gd name="T15" fmla="*/ 12 h 38"/>
                <a:gd name="T16" fmla="*/ 33 w 38"/>
                <a:gd name="T17" fmla="*/ 21 h 38"/>
                <a:gd name="T18" fmla="*/ 29 w 38"/>
                <a:gd name="T19" fmla="*/ 27 h 38"/>
                <a:gd name="T20" fmla="*/ 20 w 38"/>
                <a:gd name="T21" fmla="*/ 30 h 38"/>
                <a:gd name="T22" fmla="*/ 16 w 38"/>
                <a:gd name="T23" fmla="*/ 36 h 38"/>
                <a:gd name="T24" fmla="*/ 16 w 38"/>
                <a:gd name="T2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6" y="36"/>
                  </a:moveTo>
                  <a:lnTo>
                    <a:pt x="10" y="38"/>
                  </a:lnTo>
                  <a:lnTo>
                    <a:pt x="0" y="23"/>
                  </a:lnTo>
                  <a:lnTo>
                    <a:pt x="9" y="11"/>
                  </a:lnTo>
                  <a:lnTo>
                    <a:pt x="19" y="4"/>
                  </a:lnTo>
                  <a:lnTo>
                    <a:pt x="27" y="0"/>
                  </a:lnTo>
                  <a:lnTo>
                    <a:pt x="33" y="6"/>
                  </a:lnTo>
                  <a:lnTo>
                    <a:pt x="38" y="12"/>
                  </a:lnTo>
                  <a:lnTo>
                    <a:pt x="33" y="21"/>
                  </a:lnTo>
                  <a:lnTo>
                    <a:pt x="29" y="27"/>
                  </a:lnTo>
                  <a:lnTo>
                    <a:pt x="20" y="30"/>
                  </a:lnTo>
                  <a:lnTo>
                    <a:pt x="16" y="36"/>
                  </a:lnTo>
                  <a:lnTo>
                    <a:pt x="16"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5" name="Freeform 143">
              <a:extLst>
                <a:ext uri="{FF2B5EF4-FFF2-40B4-BE49-F238E27FC236}">
                  <a16:creationId xmlns:a16="http://schemas.microsoft.com/office/drawing/2014/main" id="{D85D3BEE-B516-AFC1-3CF2-4024E7A244F6}"/>
                </a:ext>
              </a:extLst>
            </p:cNvPr>
            <p:cNvSpPr>
              <a:spLocks/>
            </p:cNvSpPr>
            <p:nvPr/>
          </p:nvSpPr>
          <p:spPr bwMode="auto">
            <a:xfrm>
              <a:off x="8204331" y="2724086"/>
              <a:ext cx="125384" cy="69834"/>
            </a:xfrm>
            <a:custGeom>
              <a:avLst/>
              <a:gdLst>
                <a:gd name="T0" fmla="*/ 76 w 79"/>
                <a:gd name="T1" fmla="*/ 13 h 44"/>
                <a:gd name="T2" fmla="*/ 79 w 79"/>
                <a:gd name="T3" fmla="*/ 21 h 44"/>
                <a:gd name="T4" fmla="*/ 69 w 79"/>
                <a:gd name="T5" fmla="*/ 27 h 44"/>
                <a:gd name="T6" fmla="*/ 68 w 79"/>
                <a:gd name="T7" fmla="*/ 38 h 44"/>
                <a:gd name="T8" fmla="*/ 53 w 79"/>
                <a:gd name="T9" fmla="*/ 44 h 44"/>
                <a:gd name="T10" fmla="*/ 39 w 79"/>
                <a:gd name="T11" fmla="*/ 44 h 44"/>
                <a:gd name="T12" fmla="*/ 35 w 79"/>
                <a:gd name="T13" fmla="*/ 38 h 44"/>
                <a:gd name="T14" fmla="*/ 28 w 79"/>
                <a:gd name="T15" fmla="*/ 37 h 44"/>
                <a:gd name="T16" fmla="*/ 26 w 79"/>
                <a:gd name="T17" fmla="*/ 33 h 44"/>
                <a:gd name="T18" fmla="*/ 27 w 79"/>
                <a:gd name="T19" fmla="*/ 27 h 44"/>
                <a:gd name="T20" fmla="*/ 20 w 79"/>
                <a:gd name="T21" fmla="*/ 24 h 44"/>
                <a:gd name="T22" fmla="*/ 5 w 79"/>
                <a:gd name="T23" fmla="*/ 21 h 44"/>
                <a:gd name="T24" fmla="*/ 0 w 79"/>
                <a:gd name="T25" fmla="*/ 6 h 44"/>
                <a:gd name="T26" fmla="*/ 15 w 79"/>
                <a:gd name="T27" fmla="*/ 1 h 44"/>
                <a:gd name="T28" fmla="*/ 39 w 79"/>
                <a:gd name="T29" fmla="*/ 2 h 44"/>
                <a:gd name="T30" fmla="*/ 52 w 79"/>
                <a:gd name="T31" fmla="*/ 0 h 44"/>
                <a:gd name="T32" fmla="*/ 54 w 79"/>
                <a:gd name="T33" fmla="*/ 4 h 44"/>
                <a:gd name="T34" fmla="*/ 62 w 79"/>
                <a:gd name="T35" fmla="*/ 5 h 44"/>
                <a:gd name="T36" fmla="*/ 76 w 79"/>
                <a:gd name="T37" fmla="*/ 13 h 44"/>
                <a:gd name="T38" fmla="*/ 76 w 79"/>
                <a:gd name="T3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44">
                  <a:moveTo>
                    <a:pt x="76" y="13"/>
                  </a:moveTo>
                  <a:lnTo>
                    <a:pt x="79" y="21"/>
                  </a:lnTo>
                  <a:lnTo>
                    <a:pt x="69" y="27"/>
                  </a:lnTo>
                  <a:lnTo>
                    <a:pt x="68" y="38"/>
                  </a:lnTo>
                  <a:lnTo>
                    <a:pt x="53" y="44"/>
                  </a:lnTo>
                  <a:lnTo>
                    <a:pt x="39" y="44"/>
                  </a:lnTo>
                  <a:lnTo>
                    <a:pt x="35" y="38"/>
                  </a:lnTo>
                  <a:lnTo>
                    <a:pt x="28" y="37"/>
                  </a:lnTo>
                  <a:lnTo>
                    <a:pt x="26" y="33"/>
                  </a:lnTo>
                  <a:lnTo>
                    <a:pt x="27" y="27"/>
                  </a:lnTo>
                  <a:lnTo>
                    <a:pt x="20" y="24"/>
                  </a:lnTo>
                  <a:lnTo>
                    <a:pt x="5" y="21"/>
                  </a:lnTo>
                  <a:lnTo>
                    <a:pt x="0" y="6"/>
                  </a:lnTo>
                  <a:lnTo>
                    <a:pt x="15" y="1"/>
                  </a:lnTo>
                  <a:lnTo>
                    <a:pt x="39" y="2"/>
                  </a:lnTo>
                  <a:lnTo>
                    <a:pt x="52" y="0"/>
                  </a:lnTo>
                  <a:lnTo>
                    <a:pt x="54" y="4"/>
                  </a:lnTo>
                  <a:lnTo>
                    <a:pt x="62" y="5"/>
                  </a:lnTo>
                  <a:lnTo>
                    <a:pt x="76" y="13"/>
                  </a:lnTo>
                  <a:lnTo>
                    <a:pt x="76"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6" name="Freeform 144">
              <a:extLst>
                <a:ext uri="{FF2B5EF4-FFF2-40B4-BE49-F238E27FC236}">
                  <a16:creationId xmlns:a16="http://schemas.microsoft.com/office/drawing/2014/main" id="{EDD6406C-A539-09F1-04B6-6FEF83F2CEDE}"/>
                </a:ext>
              </a:extLst>
            </p:cNvPr>
            <p:cNvSpPr>
              <a:spLocks/>
            </p:cNvSpPr>
            <p:nvPr/>
          </p:nvSpPr>
          <p:spPr bwMode="auto">
            <a:xfrm>
              <a:off x="7872615" y="2903434"/>
              <a:ext cx="11110" cy="20633"/>
            </a:xfrm>
            <a:custGeom>
              <a:avLst/>
              <a:gdLst>
                <a:gd name="T0" fmla="*/ 7 w 7"/>
                <a:gd name="T1" fmla="*/ 13 h 13"/>
                <a:gd name="T2" fmla="*/ 3 w 7"/>
                <a:gd name="T3" fmla="*/ 13 h 13"/>
                <a:gd name="T4" fmla="*/ 0 w 7"/>
                <a:gd name="T5" fmla="*/ 11 h 13"/>
                <a:gd name="T6" fmla="*/ 0 w 7"/>
                <a:gd name="T7" fmla="*/ 1 h 13"/>
                <a:gd name="T8" fmla="*/ 4 w 7"/>
                <a:gd name="T9" fmla="*/ 0 h 13"/>
                <a:gd name="T10" fmla="*/ 7 w 7"/>
                <a:gd name="T11" fmla="*/ 5 h 13"/>
                <a:gd name="T12" fmla="*/ 7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7" y="13"/>
                  </a:moveTo>
                  <a:lnTo>
                    <a:pt x="3" y="13"/>
                  </a:lnTo>
                  <a:lnTo>
                    <a:pt x="0" y="11"/>
                  </a:lnTo>
                  <a:lnTo>
                    <a:pt x="0" y="1"/>
                  </a:lnTo>
                  <a:lnTo>
                    <a:pt x="4" y="0"/>
                  </a:lnTo>
                  <a:lnTo>
                    <a:pt x="7" y="5"/>
                  </a:lnTo>
                  <a:lnTo>
                    <a:pt x="7"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7" name="Freeform 145">
              <a:extLst>
                <a:ext uri="{FF2B5EF4-FFF2-40B4-BE49-F238E27FC236}">
                  <a16:creationId xmlns:a16="http://schemas.microsoft.com/office/drawing/2014/main" id="{62D91205-32A0-B4A0-ACB6-059C84E63FCF}"/>
                </a:ext>
              </a:extLst>
            </p:cNvPr>
            <p:cNvSpPr>
              <a:spLocks/>
            </p:cNvSpPr>
            <p:nvPr/>
          </p:nvSpPr>
          <p:spPr bwMode="auto">
            <a:xfrm>
              <a:off x="8202744" y="2679646"/>
              <a:ext cx="158716" cy="65073"/>
            </a:xfrm>
            <a:custGeom>
              <a:avLst/>
              <a:gdLst>
                <a:gd name="T0" fmla="*/ 83 w 100"/>
                <a:gd name="T1" fmla="*/ 9 h 41"/>
                <a:gd name="T2" fmla="*/ 90 w 100"/>
                <a:gd name="T3" fmla="*/ 12 h 41"/>
                <a:gd name="T4" fmla="*/ 93 w 100"/>
                <a:gd name="T5" fmla="*/ 21 h 41"/>
                <a:gd name="T6" fmla="*/ 100 w 100"/>
                <a:gd name="T7" fmla="*/ 32 h 41"/>
                <a:gd name="T8" fmla="*/ 86 w 100"/>
                <a:gd name="T9" fmla="*/ 38 h 41"/>
                <a:gd name="T10" fmla="*/ 77 w 100"/>
                <a:gd name="T11" fmla="*/ 41 h 41"/>
                <a:gd name="T12" fmla="*/ 63 w 100"/>
                <a:gd name="T13" fmla="*/ 33 h 41"/>
                <a:gd name="T14" fmla="*/ 55 w 100"/>
                <a:gd name="T15" fmla="*/ 32 h 41"/>
                <a:gd name="T16" fmla="*/ 53 w 100"/>
                <a:gd name="T17" fmla="*/ 28 h 41"/>
                <a:gd name="T18" fmla="*/ 40 w 100"/>
                <a:gd name="T19" fmla="*/ 30 h 41"/>
                <a:gd name="T20" fmla="*/ 16 w 100"/>
                <a:gd name="T21" fmla="*/ 29 h 41"/>
                <a:gd name="T22" fmla="*/ 1 w 100"/>
                <a:gd name="T23" fmla="*/ 34 h 41"/>
                <a:gd name="T24" fmla="*/ 0 w 100"/>
                <a:gd name="T25" fmla="*/ 21 h 41"/>
                <a:gd name="T26" fmla="*/ 5 w 100"/>
                <a:gd name="T27" fmla="*/ 9 h 41"/>
                <a:gd name="T28" fmla="*/ 17 w 100"/>
                <a:gd name="T29" fmla="*/ 4 h 41"/>
                <a:gd name="T30" fmla="*/ 30 w 100"/>
                <a:gd name="T31" fmla="*/ 17 h 41"/>
                <a:gd name="T32" fmla="*/ 40 w 100"/>
                <a:gd name="T33" fmla="*/ 16 h 41"/>
                <a:gd name="T34" fmla="*/ 41 w 100"/>
                <a:gd name="T35" fmla="*/ 3 h 41"/>
                <a:gd name="T36" fmla="*/ 52 w 100"/>
                <a:gd name="T37" fmla="*/ 0 h 41"/>
                <a:gd name="T38" fmla="*/ 58 w 100"/>
                <a:gd name="T39" fmla="*/ 2 h 41"/>
                <a:gd name="T40" fmla="*/ 72 w 100"/>
                <a:gd name="T41" fmla="*/ 9 h 41"/>
                <a:gd name="T42" fmla="*/ 83 w 100"/>
                <a:gd name="T43" fmla="*/ 9 h 41"/>
                <a:gd name="T44" fmla="*/ 83 w 100"/>
                <a:gd name="T45"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41">
                  <a:moveTo>
                    <a:pt x="83" y="9"/>
                  </a:moveTo>
                  <a:lnTo>
                    <a:pt x="90" y="12"/>
                  </a:lnTo>
                  <a:lnTo>
                    <a:pt x="93" y="21"/>
                  </a:lnTo>
                  <a:lnTo>
                    <a:pt x="100" y="32"/>
                  </a:lnTo>
                  <a:lnTo>
                    <a:pt x="86" y="38"/>
                  </a:lnTo>
                  <a:lnTo>
                    <a:pt x="77" y="41"/>
                  </a:lnTo>
                  <a:lnTo>
                    <a:pt x="63" y="33"/>
                  </a:lnTo>
                  <a:lnTo>
                    <a:pt x="55" y="32"/>
                  </a:lnTo>
                  <a:lnTo>
                    <a:pt x="53" y="28"/>
                  </a:lnTo>
                  <a:lnTo>
                    <a:pt x="40" y="30"/>
                  </a:lnTo>
                  <a:lnTo>
                    <a:pt x="16" y="29"/>
                  </a:lnTo>
                  <a:lnTo>
                    <a:pt x="1" y="34"/>
                  </a:lnTo>
                  <a:lnTo>
                    <a:pt x="0" y="21"/>
                  </a:lnTo>
                  <a:lnTo>
                    <a:pt x="5" y="9"/>
                  </a:lnTo>
                  <a:lnTo>
                    <a:pt x="17" y="4"/>
                  </a:lnTo>
                  <a:lnTo>
                    <a:pt x="30" y="17"/>
                  </a:lnTo>
                  <a:lnTo>
                    <a:pt x="40" y="16"/>
                  </a:lnTo>
                  <a:lnTo>
                    <a:pt x="41" y="3"/>
                  </a:lnTo>
                  <a:lnTo>
                    <a:pt x="52" y="0"/>
                  </a:lnTo>
                  <a:lnTo>
                    <a:pt x="58" y="2"/>
                  </a:lnTo>
                  <a:lnTo>
                    <a:pt x="72" y="9"/>
                  </a:lnTo>
                  <a:lnTo>
                    <a:pt x="83" y="9"/>
                  </a:lnTo>
                  <a:lnTo>
                    <a:pt x="83"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8" name="Freeform 146">
              <a:extLst>
                <a:ext uri="{FF2B5EF4-FFF2-40B4-BE49-F238E27FC236}">
                  <a16:creationId xmlns:a16="http://schemas.microsoft.com/office/drawing/2014/main" id="{4A9C8A01-44DB-9922-4894-050BDC4A6987}"/>
                </a:ext>
              </a:extLst>
            </p:cNvPr>
            <p:cNvSpPr>
              <a:spLocks/>
            </p:cNvSpPr>
            <p:nvPr/>
          </p:nvSpPr>
          <p:spPr bwMode="auto">
            <a:xfrm>
              <a:off x="7294891" y="3331961"/>
              <a:ext cx="415834" cy="431702"/>
            </a:xfrm>
            <a:custGeom>
              <a:avLst/>
              <a:gdLst>
                <a:gd name="T0" fmla="*/ 252 w 262"/>
                <a:gd name="T1" fmla="*/ 23 h 272"/>
                <a:gd name="T2" fmla="*/ 259 w 262"/>
                <a:gd name="T3" fmla="*/ 55 h 272"/>
                <a:gd name="T4" fmla="*/ 259 w 262"/>
                <a:gd name="T5" fmla="*/ 67 h 272"/>
                <a:gd name="T6" fmla="*/ 231 w 262"/>
                <a:gd name="T7" fmla="*/ 76 h 272"/>
                <a:gd name="T8" fmla="*/ 221 w 262"/>
                <a:gd name="T9" fmla="*/ 92 h 272"/>
                <a:gd name="T10" fmla="*/ 196 w 262"/>
                <a:gd name="T11" fmla="*/ 109 h 272"/>
                <a:gd name="T12" fmla="*/ 167 w 262"/>
                <a:gd name="T13" fmla="*/ 118 h 272"/>
                <a:gd name="T14" fmla="*/ 140 w 262"/>
                <a:gd name="T15" fmla="*/ 154 h 272"/>
                <a:gd name="T16" fmla="*/ 137 w 262"/>
                <a:gd name="T17" fmla="*/ 164 h 272"/>
                <a:gd name="T18" fmla="*/ 122 w 262"/>
                <a:gd name="T19" fmla="*/ 169 h 272"/>
                <a:gd name="T20" fmla="*/ 109 w 262"/>
                <a:gd name="T21" fmla="*/ 166 h 272"/>
                <a:gd name="T22" fmla="*/ 90 w 262"/>
                <a:gd name="T23" fmla="*/ 184 h 272"/>
                <a:gd name="T24" fmla="*/ 76 w 262"/>
                <a:gd name="T25" fmla="*/ 209 h 272"/>
                <a:gd name="T26" fmla="*/ 47 w 262"/>
                <a:gd name="T27" fmla="*/ 255 h 272"/>
                <a:gd name="T28" fmla="*/ 38 w 262"/>
                <a:gd name="T29" fmla="*/ 271 h 272"/>
                <a:gd name="T30" fmla="*/ 0 w 262"/>
                <a:gd name="T31" fmla="*/ 272 h 272"/>
                <a:gd name="T32" fmla="*/ 8 w 262"/>
                <a:gd name="T33" fmla="*/ 258 h 272"/>
                <a:gd name="T34" fmla="*/ 13 w 262"/>
                <a:gd name="T35" fmla="*/ 242 h 272"/>
                <a:gd name="T36" fmla="*/ 28 w 262"/>
                <a:gd name="T37" fmla="*/ 217 h 272"/>
                <a:gd name="T38" fmla="*/ 38 w 262"/>
                <a:gd name="T39" fmla="*/ 203 h 272"/>
                <a:gd name="T40" fmla="*/ 45 w 262"/>
                <a:gd name="T41" fmla="*/ 181 h 272"/>
                <a:gd name="T42" fmla="*/ 67 w 262"/>
                <a:gd name="T43" fmla="*/ 155 h 272"/>
                <a:gd name="T44" fmla="*/ 76 w 262"/>
                <a:gd name="T45" fmla="*/ 147 h 272"/>
                <a:gd name="T46" fmla="*/ 104 w 262"/>
                <a:gd name="T47" fmla="*/ 132 h 272"/>
                <a:gd name="T48" fmla="*/ 126 w 262"/>
                <a:gd name="T49" fmla="*/ 110 h 272"/>
                <a:gd name="T50" fmla="*/ 129 w 262"/>
                <a:gd name="T51" fmla="*/ 70 h 272"/>
                <a:gd name="T52" fmla="*/ 142 w 262"/>
                <a:gd name="T53" fmla="*/ 48 h 272"/>
                <a:gd name="T54" fmla="*/ 170 w 262"/>
                <a:gd name="T55" fmla="*/ 31 h 272"/>
                <a:gd name="T56" fmla="*/ 187 w 262"/>
                <a:gd name="T57" fmla="*/ 0 h 272"/>
                <a:gd name="T58" fmla="*/ 207 w 262"/>
                <a:gd name="T59" fmla="*/ 8 h 272"/>
                <a:gd name="T60" fmla="*/ 239 w 262"/>
                <a:gd name="T61" fmla="*/ 11 h 272"/>
                <a:gd name="T62" fmla="*/ 246 w 262"/>
                <a:gd name="T63" fmla="*/ 1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272">
                  <a:moveTo>
                    <a:pt x="246" y="11"/>
                  </a:moveTo>
                  <a:lnTo>
                    <a:pt x="252" y="23"/>
                  </a:lnTo>
                  <a:lnTo>
                    <a:pt x="253" y="35"/>
                  </a:lnTo>
                  <a:lnTo>
                    <a:pt x="259" y="55"/>
                  </a:lnTo>
                  <a:lnTo>
                    <a:pt x="262" y="59"/>
                  </a:lnTo>
                  <a:lnTo>
                    <a:pt x="259" y="67"/>
                  </a:lnTo>
                  <a:lnTo>
                    <a:pt x="239" y="69"/>
                  </a:lnTo>
                  <a:lnTo>
                    <a:pt x="231" y="76"/>
                  </a:lnTo>
                  <a:lnTo>
                    <a:pt x="222" y="78"/>
                  </a:lnTo>
                  <a:lnTo>
                    <a:pt x="221" y="92"/>
                  </a:lnTo>
                  <a:lnTo>
                    <a:pt x="202" y="100"/>
                  </a:lnTo>
                  <a:lnTo>
                    <a:pt x="196" y="109"/>
                  </a:lnTo>
                  <a:lnTo>
                    <a:pt x="182" y="115"/>
                  </a:lnTo>
                  <a:lnTo>
                    <a:pt x="167" y="118"/>
                  </a:lnTo>
                  <a:lnTo>
                    <a:pt x="140" y="132"/>
                  </a:lnTo>
                  <a:lnTo>
                    <a:pt x="140" y="154"/>
                  </a:lnTo>
                  <a:lnTo>
                    <a:pt x="137" y="154"/>
                  </a:lnTo>
                  <a:lnTo>
                    <a:pt x="137" y="164"/>
                  </a:lnTo>
                  <a:lnTo>
                    <a:pt x="127" y="165"/>
                  </a:lnTo>
                  <a:lnTo>
                    <a:pt x="122" y="169"/>
                  </a:lnTo>
                  <a:lnTo>
                    <a:pt x="115" y="169"/>
                  </a:lnTo>
                  <a:lnTo>
                    <a:pt x="109" y="166"/>
                  </a:lnTo>
                  <a:lnTo>
                    <a:pt x="95" y="169"/>
                  </a:lnTo>
                  <a:lnTo>
                    <a:pt x="90" y="184"/>
                  </a:lnTo>
                  <a:lnTo>
                    <a:pt x="84" y="185"/>
                  </a:lnTo>
                  <a:lnTo>
                    <a:pt x="76" y="209"/>
                  </a:lnTo>
                  <a:lnTo>
                    <a:pt x="53" y="229"/>
                  </a:lnTo>
                  <a:lnTo>
                    <a:pt x="47" y="255"/>
                  </a:lnTo>
                  <a:lnTo>
                    <a:pt x="39" y="264"/>
                  </a:lnTo>
                  <a:lnTo>
                    <a:pt x="38" y="271"/>
                  </a:lnTo>
                  <a:lnTo>
                    <a:pt x="1" y="272"/>
                  </a:lnTo>
                  <a:lnTo>
                    <a:pt x="0" y="272"/>
                  </a:lnTo>
                  <a:lnTo>
                    <a:pt x="1" y="264"/>
                  </a:lnTo>
                  <a:lnTo>
                    <a:pt x="8" y="258"/>
                  </a:lnTo>
                  <a:lnTo>
                    <a:pt x="13" y="249"/>
                  </a:lnTo>
                  <a:lnTo>
                    <a:pt x="13" y="242"/>
                  </a:lnTo>
                  <a:lnTo>
                    <a:pt x="19" y="229"/>
                  </a:lnTo>
                  <a:lnTo>
                    <a:pt x="28" y="217"/>
                  </a:lnTo>
                  <a:lnTo>
                    <a:pt x="33" y="214"/>
                  </a:lnTo>
                  <a:lnTo>
                    <a:pt x="38" y="203"/>
                  </a:lnTo>
                  <a:lnTo>
                    <a:pt x="39" y="192"/>
                  </a:lnTo>
                  <a:lnTo>
                    <a:pt x="45" y="181"/>
                  </a:lnTo>
                  <a:lnTo>
                    <a:pt x="56" y="174"/>
                  </a:lnTo>
                  <a:lnTo>
                    <a:pt x="67" y="155"/>
                  </a:lnTo>
                  <a:lnTo>
                    <a:pt x="68" y="154"/>
                  </a:lnTo>
                  <a:lnTo>
                    <a:pt x="76" y="147"/>
                  </a:lnTo>
                  <a:lnTo>
                    <a:pt x="91" y="144"/>
                  </a:lnTo>
                  <a:lnTo>
                    <a:pt x="104" y="132"/>
                  </a:lnTo>
                  <a:lnTo>
                    <a:pt x="112" y="127"/>
                  </a:lnTo>
                  <a:lnTo>
                    <a:pt x="126" y="110"/>
                  </a:lnTo>
                  <a:lnTo>
                    <a:pt x="122" y="87"/>
                  </a:lnTo>
                  <a:lnTo>
                    <a:pt x="129" y="70"/>
                  </a:lnTo>
                  <a:lnTo>
                    <a:pt x="132" y="61"/>
                  </a:lnTo>
                  <a:lnTo>
                    <a:pt x="142" y="48"/>
                  </a:lnTo>
                  <a:lnTo>
                    <a:pt x="159" y="39"/>
                  </a:lnTo>
                  <a:lnTo>
                    <a:pt x="170" y="31"/>
                  </a:lnTo>
                  <a:lnTo>
                    <a:pt x="182" y="12"/>
                  </a:lnTo>
                  <a:lnTo>
                    <a:pt x="187" y="0"/>
                  </a:lnTo>
                  <a:lnTo>
                    <a:pt x="199" y="0"/>
                  </a:lnTo>
                  <a:lnTo>
                    <a:pt x="207" y="8"/>
                  </a:lnTo>
                  <a:lnTo>
                    <a:pt x="223" y="7"/>
                  </a:lnTo>
                  <a:lnTo>
                    <a:pt x="239" y="11"/>
                  </a:lnTo>
                  <a:lnTo>
                    <a:pt x="246" y="11"/>
                  </a:lnTo>
                  <a:lnTo>
                    <a:pt x="246"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49" name="Freeform 147">
              <a:extLst>
                <a:ext uri="{FF2B5EF4-FFF2-40B4-BE49-F238E27FC236}">
                  <a16:creationId xmlns:a16="http://schemas.microsoft.com/office/drawing/2014/main" id="{C4A397DB-A276-552D-9A44-983FA5E55349}"/>
                </a:ext>
              </a:extLst>
            </p:cNvPr>
            <p:cNvSpPr>
              <a:spLocks/>
            </p:cNvSpPr>
            <p:nvPr/>
          </p:nvSpPr>
          <p:spPr bwMode="auto">
            <a:xfrm>
              <a:off x="8363047" y="2952635"/>
              <a:ext cx="87293" cy="87292"/>
            </a:xfrm>
            <a:custGeom>
              <a:avLst/>
              <a:gdLst>
                <a:gd name="T0" fmla="*/ 31 w 55"/>
                <a:gd name="T1" fmla="*/ 55 h 55"/>
                <a:gd name="T2" fmla="*/ 27 w 55"/>
                <a:gd name="T3" fmla="*/ 47 h 55"/>
                <a:gd name="T4" fmla="*/ 28 w 55"/>
                <a:gd name="T5" fmla="*/ 39 h 55"/>
                <a:gd name="T6" fmla="*/ 26 w 55"/>
                <a:gd name="T7" fmla="*/ 31 h 55"/>
                <a:gd name="T8" fmla="*/ 16 w 55"/>
                <a:gd name="T9" fmla="*/ 20 h 55"/>
                <a:gd name="T10" fmla="*/ 10 w 55"/>
                <a:gd name="T11" fmla="*/ 11 h 55"/>
                <a:gd name="T12" fmla="*/ 5 w 55"/>
                <a:gd name="T13" fmla="*/ 6 h 55"/>
                <a:gd name="T14" fmla="*/ 0 w 55"/>
                <a:gd name="T15" fmla="*/ 4 h 55"/>
                <a:gd name="T16" fmla="*/ 3 w 55"/>
                <a:gd name="T17" fmla="*/ 2 h 55"/>
                <a:gd name="T18" fmla="*/ 13 w 55"/>
                <a:gd name="T19" fmla="*/ 0 h 55"/>
                <a:gd name="T20" fmla="*/ 25 w 55"/>
                <a:gd name="T21" fmla="*/ 6 h 55"/>
                <a:gd name="T22" fmla="*/ 30 w 55"/>
                <a:gd name="T23" fmla="*/ 6 h 55"/>
                <a:gd name="T24" fmla="*/ 38 w 55"/>
                <a:gd name="T25" fmla="*/ 11 h 55"/>
                <a:gd name="T26" fmla="*/ 38 w 55"/>
                <a:gd name="T27" fmla="*/ 17 h 55"/>
                <a:gd name="T28" fmla="*/ 44 w 55"/>
                <a:gd name="T29" fmla="*/ 20 h 55"/>
                <a:gd name="T30" fmla="*/ 47 w 55"/>
                <a:gd name="T31" fmla="*/ 29 h 55"/>
                <a:gd name="T32" fmla="*/ 53 w 55"/>
                <a:gd name="T33" fmla="*/ 33 h 55"/>
                <a:gd name="T34" fmla="*/ 52 w 55"/>
                <a:gd name="T35" fmla="*/ 36 h 55"/>
                <a:gd name="T36" fmla="*/ 55 w 55"/>
                <a:gd name="T37" fmla="*/ 38 h 55"/>
                <a:gd name="T38" fmla="*/ 51 w 55"/>
                <a:gd name="T39" fmla="*/ 40 h 55"/>
                <a:gd name="T40" fmla="*/ 42 w 55"/>
                <a:gd name="T41" fmla="*/ 39 h 55"/>
                <a:gd name="T42" fmla="*/ 41 w 55"/>
                <a:gd name="T43" fmla="*/ 36 h 55"/>
                <a:gd name="T44" fmla="*/ 38 w 55"/>
                <a:gd name="T45" fmla="*/ 37 h 55"/>
                <a:gd name="T46" fmla="*/ 39 w 55"/>
                <a:gd name="T47" fmla="*/ 41 h 55"/>
                <a:gd name="T48" fmla="*/ 36 w 55"/>
                <a:gd name="T49" fmla="*/ 47 h 55"/>
                <a:gd name="T50" fmla="*/ 34 w 55"/>
                <a:gd name="T51" fmla="*/ 53 h 55"/>
                <a:gd name="T52" fmla="*/ 31 w 55"/>
                <a:gd name="T53" fmla="*/ 55 h 55"/>
                <a:gd name="T54" fmla="*/ 31 w 55"/>
                <a:gd name="T5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5" h="55">
                  <a:moveTo>
                    <a:pt x="31" y="55"/>
                  </a:moveTo>
                  <a:lnTo>
                    <a:pt x="27" y="47"/>
                  </a:lnTo>
                  <a:lnTo>
                    <a:pt x="28" y="39"/>
                  </a:lnTo>
                  <a:lnTo>
                    <a:pt x="26" y="31"/>
                  </a:lnTo>
                  <a:lnTo>
                    <a:pt x="16" y="20"/>
                  </a:lnTo>
                  <a:lnTo>
                    <a:pt x="10" y="11"/>
                  </a:lnTo>
                  <a:lnTo>
                    <a:pt x="5" y="6"/>
                  </a:lnTo>
                  <a:lnTo>
                    <a:pt x="0" y="4"/>
                  </a:lnTo>
                  <a:lnTo>
                    <a:pt x="3" y="2"/>
                  </a:lnTo>
                  <a:lnTo>
                    <a:pt x="13" y="0"/>
                  </a:lnTo>
                  <a:lnTo>
                    <a:pt x="25" y="6"/>
                  </a:lnTo>
                  <a:lnTo>
                    <a:pt x="30" y="6"/>
                  </a:lnTo>
                  <a:lnTo>
                    <a:pt x="38" y="11"/>
                  </a:lnTo>
                  <a:lnTo>
                    <a:pt x="38" y="17"/>
                  </a:lnTo>
                  <a:lnTo>
                    <a:pt x="44" y="20"/>
                  </a:lnTo>
                  <a:lnTo>
                    <a:pt x="47" y="29"/>
                  </a:lnTo>
                  <a:lnTo>
                    <a:pt x="53" y="33"/>
                  </a:lnTo>
                  <a:lnTo>
                    <a:pt x="52" y="36"/>
                  </a:lnTo>
                  <a:lnTo>
                    <a:pt x="55" y="38"/>
                  </a:lnTo>
                  <a:lnTo>
                    <a:pt x="51" y="40"/>
                  </a:lnTo>
                  <a:lnTo>
                    <a:pt x="42" y="39"/>
                  </a:lnTo>
                  <a:lnTo>
                    <a:pt x="41" y="36"/>
                  </a:lnTo>
                  <a:lnTo>
                    <a:pt x="38" y="37"/>
                  </a:lnTo>
                  <a:lnTo>
                    <a:pt x="39" y="41"/>
                  </a:lnTo>
                  <a:lnTo>
                    <a:pt x="36" y="47"/>
                  </a:lnTo>
                  <a:lnTo>
                    <a:pt x="34" y="53"/>
                  </a:lnTo>
                  <a:lnTo>
                    <a:pt x="31" y="55"/>
                  </a:lnTo>
                  <a:lnTo>
                    <a:pt x="31" y="5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0" name="Freeform 148">
              <a:extLst>
                <a:ext uri="{FF2B5EF4-FFF2-40B4-BE49-F238E27FC236}">
                  <a16:creationId xmlns:a16="http://schemas.microsoft.com/office/drawing/2014/main" id="{646423F1-FDE6-CEF6-F4C2-6BB330F39130}"/>
                </a:ext>
              </a:extLst>
            </p:cNvPr>
            <p:cNvSpPr>
              <a:spLocks/>
            </p:cNvSpPr>
            <p:nvPr/>
          </p:nvSpPr>
          <p:spPr bwMode="auto">
            <a:xfrm>
              <a:off x="8867762" y="4774670"/>
              <a:ext cx="203156" cy="409482"/>
            </a:xfrm>
            <a:custGeom>
              <a:avLst/>
              <a:gdLst>
                <a:gd name="T0" fmla="*/ 123 w 128"/>
                <a:gd name="T1" fmla="*/ 29 h 258"/>
                <a:gd name="T2" fmla="*/ 124 w 128"/>
                <a:gd name="T3" fmla="*/ 51 h 258"/>
                <a:gd name="T4" fmla="*/ 128 w 128"/>
                <a:gd name="T5" fmla="*/ 60 h 258"/>
                <a:gd name="T6" fmla="*/ 126 w 128"/>
                <a:gd name="T7" fmla="*/ 70 h 258"/>
                <a:gd name="T8" fmla="*/ 123 w 128"/>
                <a:gd name="T9" fmla="*/ 75 h 258"/>
                <a:gd name="T10" fmla="*/ 117 w 128"/>
                <a:gd name="T11" fmla="*/ 64 h 258"/>
                <a:gd name="T12" fmla="*/ 114 w 128"/>
                <a:gd name="T13" fmla="*/ 70 h 258"/>
                <a:gd name="T14" fmla="*/ 117 w 128"/>
                <a:gd name="T15" fmla="*/ 84 h 258"/>
                <a:gd name="T16" fmla="*/ 114 w 128"/>
                <a:gd name="T17" fmla="*/ 92 h 258"/>
                <a:gd name="T18" fmla="*/ 109 w 128"/>
                <a:gd name="T19" fmla="*/ 96 h 258"/>
                <a:gd name="T20" fmla="*/ 107 w 128"/>
                <a:gd name="T21" fmla="*/ 112 h 258"/>
                <a:gd name="T22" fmla="*/ 100 w 128"/>
                <a:gd name="T23" fmla="*/ 134 h 258"/>
                <a:gd name="T24" fmla="*/ 89 w 128"/>
                <a:gd name="T25" fmla="*/ 161 h 258"/>
                <a:gd name="T26" fmla="*/ 77 w 128"/>
                <a:gd name="T27" fmla="*/ 197 h 258"/>
                <a:gd name="T28" fmla="*/ 68 w 128"/>
                <a:gd name="T29" fmla="*/ 223 h 258"/>
                <a:gd name="T30" fmla="*/ 59 w 128"/>
                <a:gd name="T31" fmla="*/ 246 h 258"/>
                <a:gd name="T32" fmla="*/ 45 w 128"/>
                <a:gd name="T33" fmla="*/ 250 h 258"/>
                <a:gd name="T34" fmla="*/ 30 w 128"/>
                <a:gd name="T35" fmla="*/ 258 h 258"/>
                <a:gd name="T36" fmla="*/ 21 w 128"/>
                <a:gd name="T37" fmla="*/ 253 h 258"/>
                <a:gd name="T38" fmla="*/ 9 w 128"/>
                <a:gd name="T39" fmla="*/ 246 h 258"/>
                <a:gd name="T40" fmla="*/ 5 w 128"/>
                <a:gd name="T41" fmla="*/ 237 h 258"/>
                <a:gd name="T42" fmla="*/ 5 w 128"/>
                <a:gd name="T43" fmla="*/ 220 h 258"/>
                <a:gd name="T44" fmla="*/ 0 w 128"/>
                <a:gd name="T45" fmla="*/ 204 h 258"/>
                <a:gd name="T46" fmla="*/ 0 w 128"/>
                <a:gd name="T47" fmla="*/ 191 h 258"/>
                <a:gd name="T48" fmla="*/ 4 w 128"/>
                <a:gd name="T49" fmla="*/ 177 h 258"/>
                <a:gd name="T50" fmla="*/ 12 w 128"/>
                <a:gd name="T51" fmla="*/ 174 h 258"/>
                <a:gd name="T52" fmla="*/ 12 w 128"/>
                <a:gd name="T53" fmla="*/ 167 h 258"/>
                <a:gd name="T54" fmla="*/ 21 w 128"/>
                <a:gd name="T55" fmla="*/ 153 h 258"/>
                <a:gd name="T56" fmla="*/ 23 w 128"/>
                <a:gd name="T57" fmla="*/ 140 h 258"/>
                <a:gd name="T58" fmla="*/ 20 w 128"/>
                <a:gd name="T59" fmla="*/ 131 h 258"/>
                <a:gd name="T60" fmla="*/ 18 w 128"/>
                <a:gd name="T61" fmla="*/ 120 h 258"/>
                <a:gd name="T62" fmla="*/ 18 w 128"/>
                <a:gd name="T63" fmla="*/ 102 h 258"/>
                <a:gd name="T64" fmla="*/ 24 w 128"/>
                <a:gd name="T65" fmla="*/ 91 h 258"/>
                <a:gd name="T66" fmla="*/ 27 w 128"/>
                <a:gd name="T67" fmla="*/ 80 h 258"/>
                <a:gd name="T68" fmla="*/ 35 w 128"/>
                <a:gd name="T69" fmla="*/ 79 h 258"/>
                <a:gd name="T70" fmla="*/ 45 w 128"/>
                <a:gd name="T71" fmla="*/ 75 h 258"/>
                <a:gd name="T72" fmla="*/ 51 w 128"/>
                <a:gd name="T73" fmla="*/ 71 h 258"/>
                <a:gd name="T74" fmla="*/ 58 w 128"/>
                <a:gd name="T75" fmla="*/ 71 h 258"/>
                <a:gd name="T76" fmla="*/ 69 w 128"/>
                <a:gd name="T77" fmla="*/ 60 h 258"/>
                <a:gd name="T78" fmla="*/ 83 w 128"/>
                <a:gd name="T79" fmla="*/ 49 h 258"/>
                <a:gd name="T80" fmla="*/ 88 w 128"/>
                <a:gd name="T81" fmla="*/ 39 h 258"/>
                <a:gd name="T82" fmla="*/ 86 w 128"/>
                <a:gd name="T83" fmla="*/ 31 h 258"/>
                <a:gd name="T84" fmla="*/ 94 w 128"/>
                <a:gd name="T85" fmla="*/ 33 h 258"/>
                <a:gd name="T86" fmla="*/ 103 w 128"/>
                <a:gd name="T87" fmla="*/ 20 h 258"/>
                <a:gd name="T88" fmla="*/ 104 w 128"/>
                <a:gd name="T89" fmla="*/ 9 h 258"/>
                <a:gd name="T90" fmla="*/ 110 w 128"/>
                <a:gd name="T91" fmla="*/ 0 h 258"/>
                <a:gd name="T92" fmla="*/ 115 w 128"/>
                <a:gd name="T93" fmla="*/ 9 h 258"/>
                <a:gd name="T94" fmla="*/ 120 w 128"/>
                <a:gd name="T95" fmla="*/ 16 h 258"/>
                <a:gd name="T96" fmla="*/ 123 w 128"/>
                <a:gd name="T97" fmla="*/ 29 h 258"/>
                <a:gd name="T98" fmla="*/ 123 w 128"/>
                <a:gd name="T99" fmla="*/ 2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258">
                  <a:moveTo>
                    <a:pt x="123" y="29"/>
                  </a:moveTo>
                  <a:lnTo>
                    <a:pt x="124" y="51"/>
                  </a:lnTo>
                  <a:lnTo>
                    <a:pt x="128" y="60"/>
                  </a:lnTo>
                  <a:lnTo>
                    <a:pt x="126" y="70"/>
                  </a:lnTo>
                  <a:lnTo>
                    <a:pt x="123" y="75"/>
                  </a:lnTo>
                  <a:lnTo>
                    <a:pt x="117" y="64"/>
                  </a:lnTo>
                  <a:lnTo>
                    <a:pt x="114" y="70"/>
                  </a:lnTo>
                  <a:lnTo>
                    <a:pt x="117" y="84"/>
                  </a:lnTo>
                  <a:lnTo>
                    <a:pt x="114" y="92"/>
                  </a:lnTo>
                  <a:lnTo>
                    <a:pt x="109" y="96"/>
                  </a:lnTo>
                  <a:lnTo>
                    <a:pt x="107" y="112"/>
                  </a:lnTo>
                  <a:lnTo>
                    <a:pt x="100" y="134"/>
                  </a:lnTo>
                  <a:lnTo>
                    <a:pt x="89" y="161"/>
                  </a:lnTo>
                  <a:lnTo>
                    <a:pt x="77" y="197"/>
                  </a:lnTo>
                  <a:lnTo>
                    <a:pt x="68" y="223"/>
                  </a:lnTo>
                  <a:lnTo>
                    <a:pt x="59" y="246"/>
                  </a:lnTo>
                  <a:lnTo>
                    <a:pt x="45" y="250"/>
                  </a:lnTo>
                  <a:lnTo>
                    <a:pt x="30" y="258"/>
                  </a:lnTo>
                  <a:lnTo>
                    <a:pt x="21" y="253"/>
                  </a:lnTo>
                  <a:lnTo>
                    <a:pt x="9" y="246"/>
                  </a:lnTo>
                  <a:lnTo>
                    <a:pt x="5" y="237"/>
                  </a:lnTo>
                  <a:lnTo>
                    <a:pt x="5" y="220"/>
                  </a:lnTo>
                  <a:lnTo>
                    <a:pt x="0" y="204"/>
                  </a:lnTo>
                  <a:lnTo>
                    <a:pt x="0" y="191"/>
                  </a:lnTo>
                  <a:lnTo>
                    <a:pt x="4" y="177"/>
                  </a:lnTo>
                  <a:lnTo>
                    <a:pt x="12" y="174"/>
                  </a:lnTo>
                  <a:lnTo>
                    <a:pt x="12" y="167"/>
                  </a:lnTo>
                  <a:lnTo>
                    <a:pt x="21" y="153"/>
                  </a:lnTo>
                  <a:lnTo>
                    <a:pt x="23" y="140"/>
                  </a:lnTo>
                  <a:lnTo>
                    <a:pt x="20" y="131"/>
                  </a:lnTo>
                  <a:lnTo>
                    <a:pt x="18" y="120"/>
                  </a:lnTo>
                  <a:lnTo>
                    <a:pt x="18" y="102"/>
                  </a:lnTo>
                  <a:lnTo>
                    <a:pt x="24" y="91"/>
                  </a:lnTo>
                  <a:lnTo>
                    <a:pt x="27" y="80"/>
                  </a:lnTo>
                  <a:lnTo>
                    <a:pt x="35" y="79"/>
                  </a:lnTo>
                  <a:lnTo>
                    <a:pt x="45" y="75"/>
                  </a:lnTo>
                  <a:lnTo>
                    <a:pt x="51" y="71"/>
                  </a:lnTo>
                  <a:lnTo>
                    <a:pt x="58" y="71"/>
                  </a:lnTo>
                  <a:lnTo>
                    <a:pt x="69" y="60"/>
                  </a:lnTo>
                  <a:lnTo>
                    <a:pt x="83" y="49"/>
                  </a:lnTo>
                  <a:lnTo>
                    <a:pt x="88" y="39"/>
                  </a:lnTo>
                  <a:lnTo>
                    <a:pt x="86" y="31"/>
                  </a:lnTo>
                  <a:lnTo>
                    <a:pt x="94" y="33"/>
                  </a:lnTo>
                  <a:lnTo>
                    <a:pt x="103" y="20"/>
                  </a:lnTo>
                  <a:lnTo>
                    <a:pt x="104" y="9"/>
                  </a:lnTo>
                  <a:lnTo>
                    <a:pt x="110" y="0"/>
                  </a:lnTo>
                  <a:lnTo>
                    <a:pt x="115" y="9"/>
                  </a:lnTo>
                  <a:lnTo>
                    <a:pt x="120" y="16"/>
                  </a:lnTo>
                  <a:lnTo>
                    <a:pt x="123" y="29"/>
                  </a:lnTo>
                  <a:lnTo>
                    <a:pt x="123"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1" name="Freeform 149">
              <a:extLst>
                <a:ext uri="{FF2B5EF4-FFF2-40B4-BE49-F238E27FC236}">
                  <a16:creationId xmlns:a16="http://schemas.microsoft.com/office/drawing/2014/main" id="{4653C137-4853-777A-AF88-0E8AF9B428BC}"/>
                </a:ext>
              </a:extLst>
            </p:cNvPr>
            <p:cNvSpPr>
              <a:spLocks/>
            </p:cNvSpPr>
            <p:nvPr/>
          </p:nvSpPr>
          <p:spPr bwMode="auto">
            <a:xfrm>
              <a:off x="4768141" y="3424015"/>
              <a:ext cx="704696" cy="549151"/>
            </a:xfrm>
            <a:custGeom>
              <a:avLst/>
              <a:gdLst>
                <a:gd name="T0" fmla="*/ 279 w 444"/>
                <a:gd name="T1" fmla="*/ 147 h 346"/>
                <a:gd name="T2" fmla="*/ 265 w 444"/>
                <a:gd name="T3" fmla="*/ 195 h 346"/>
                <a:gd name="T4" fmla="*/ 271 w 444"/>
                <a:gd name="T5" fmla="*/ 229 h 346"/>
                <a:gd name="T6" fmla="*/ 288 w 444"/>
                <a:gd name="T7" fmla="*/ 264 h 346"/>
                <a:gd name="T8" fmla="*/ 325 w 444"/>
                <a:gd name="T9" fmla="*/ 271 h 346"/>
                <a:gd name="T10" fmla="*/ 362 w 444"/>
                <a:gd name="T11" fmla="*/ 263 h 346"/>
                <a:gd name="T12" fmla="*/ 382 w 444"/>
                <a:gd name="T13" fmla="*/ 228 h 346"/>
                <a:gd name="T14" fmla="*/ 416 w 444"/>
                <a:gd name="T15" fmla="*/ 213 h 346"/>
                <a:gd name="T16" fmla="*/ 444 w 444"/>
                <a:gd name="T17" fmla="*/ 217 h 346"/>
                <a:gd name="T18" fmla="*/ 426 w 444"/>
                <a:gd name="T19" fmla="*/ 248 h 346"/>
                <a:gd name="T20" fmla="*/ 419 w 444"/>
                <a:gd name="T21" fmla="*/ 274 h 346"/>
                <a:gd name="T22" fmla="*/ 409 w 444"/>
                <a:gd name="T23" fmla="*/ 270 h 346"/>
                <a:gd name="T24" fmla="*/ 397 w 444"/>
                <a:gd name="T25" fmla="*/ 280 h 346"/>
                <a:gd name="T26" fmla="*/ 366 w 444"/>
                <a:gd name="T27" fmla="*/ 283 h 346"/>
                <a:gd name="T28" fmla="*/ 362 w 444"/>
                <a:gd name="T29" fmla="*/ 300 h 346"/>
                <a:gd name="T30" fmla="*/ 372 w 444"/>
                <a:gd name="T31" fmla="*/ 310 h 346"/>
                <a:gd name="T32" fmla="*/ 339 w 444"/>
                <a:gd name="T33" fmla="*/ 332 h 346"/>
                <a:gd name="T34" fmla="*/ 338 w 444"/>
                <a:gd name="T35" fmla="*/ 346 h 346"/>
                <a:gd name="T36" fmla="*/ 301 w 444"/>
                <a:gd name="T37" fmla="*/ 314 h 346"/>
                <a:gd name="T38" fmla="*/ 268 w 444"/>
                <a:gd name="T39" fmla="*/ 324 h 346"/>
                <a:gd name="T40" fmla="*/ 231 w 444"/>
                <a:gd name="T41" fmla="*/ 307 h 346"/>
                <a:gd name="T42" fmla="*/ 189 w 444"/>
                <a:gd name="T43" fmla="*/ 286 h 346"/>
                <a:gd name="T44" fmla="*/ 160 w 444"/>
                <a:gd name="T45" fmla="*/ 274 h 346"/>
                <a:gd name="T46" fmla="*/ 132 w 444"/>
                <a:gd name="T47" fmla="*/ 243 h 346"/>
                <a:gd name="T48" fmla="*/ 134 w 444"/>
                <a:gd name="T49" fmla="*/ 226 h 346"/>
                <a:gd name="T50" fmla="*/ 136 w 444"/>
                <a:gd name="T51" fmla="*/ 206 h 346"/>
                <a:gd name="T52" fmla="*/ 121 w 444"/>
                <a:gd name="T53" fmla="*/ 170 h 346"/>
                <a:gd name="T54" fmla="*/ 90 w 444"/>
                <a:gd name="T55" fmla="*/ 135 h 346"/>
                <a:gd name="T56" fmla="*/ 86 w 444"/>
                <a:gd name="T57" fmla="*/ 114 h 346"/>
                <a:gd name="T58" fmla="*/ 69 w 444"/>
                <a:gd name="T59" fmla="*/ 91 h 346"/>
                <a:gd name="T60" fmla="*/ 58 w 444"/>
                <a:gd name="T61" fmla="*/ 66 h 346"/>
                <a:gd name="T62" fmla="*/ 55 w 444"/>
                <a:gd name="T63" fmla="*/ 29 h 346"/>
                <a:gd name="T64" fmla="*/ 34 w 444"/>
                <a:gd name="T65" fmla="*/ 17 h 346"/>
                <a:gd name="T66" fmla="*/ 25 w 444"/>
                <a:gd name="T67" fmla="*/ 49 h 346"/>
                <a:gd name="T68" fmla="*/ 37 w 444"/>
                <a:gd name="T69" fmla="*/ 74 h 346"/>
                <a:gd name="T70" fmla="*/ 43 w 444"/>
                <a:gd name="T71" fmla="*/ 81 h 346"/>
                <a:gd name="T72" fmla="*/ 48 w 444"/>
                <a:gd name="T73" fmla="*/ 106 h 346"/>
                <a:gd name="T74" fmla="*/ 60 w 444"/>
                <a:gd name="T75" fmla="*/ 141 h 346"/>
                <a:gd name="T76" fmla="*/ 69 w 444"/>
                <a:gd name="T77" fmla="*/ 160 h 346"/>
                <a:gd name="T78" fmla="*/ 78 w 444"/>
                <a:gd name="T79" fmla="*/ 181 h 346"/>
                <a:gd name="T80" fmla="*/ 65 w 444"/>
                <a:gd name="T81" fmla="*/ 177 h 346"/>
                <a:gd name="T82" fmla="*/ 38 w 444"/>
                <a:gd name="T83" fmla="*/ 151 h 346"/>
                <a:gd name="T84" fmla="*/ 35 w 444"/>
                <a:gd name="T85" fmla="*/ 121 h 346"/>
                <a:gd name="T86" fmla="*/ 20 w 444"/>
                <a:gd name="T87" fmla="*/ 110 h 346"/>
                <a:gd name="T88" fmla="*/ 7 w 444"/>
                <a:gd name="T89" fmla="*/ 94 h 346"/>
                <a:gd name="T90" fmla="*/ 24 w 444"/>
                <a:gd name="T91" fmla="*/ 79 h 346"/>
                <a:gd name="T92" fmla="*/ 6 w 444"/>
                <a:gd name="T93" fmla="*/ 48 h 346"/>
                <a:gd name="T94" fmla="*/ 0 w 444"/>
                <a:gd name="T95" fmla="*/ 3 h 346"/>
                <a:gd name="T96" fmla="*/ 37 w 444"/>
                <a:gd name="T97" fmla="*/ 3 h 346"/>
                <a:gd name="T98" fmla="*/ 123 w 444"/>
                <a:gd name="T99" fmla="*/ 26 h 346"/>
                <a:gd name="T100" fmla="*/ 166 w 444"/>
                <a:gd name="T101" fmla="*/ 18 h 346"/>
                <a:gd name="T102" fmla="*/ 183 w 444"/>
                <a:gd name="T103" fmla="*/ 39 h 346"/>
                <a:gd name="T104" fmla="*/ 193 w 444"/>
                <a:gd name="T105" fmla="*/ 66 h 346"/>
                <a:gd name="T106" fmla="*/ 232 w 444"/>
                <a:gd name="T107" fmla="*/ 55 h 346"/>
                <a:gd name="T108" fmla="*/ 249 w 444"/>
                <a:gd name="T109" fmla="*/ 88 h 346"/>
                <a:gd name="T110" fmla="*/ 260 w 444"/>
                <a:gd name="T111" fmla="*/ 120 h 346"/>
                <a:gd name="T112" fmla="*/ 282 w 444"/>
                <a:gd name="T113" fmla="*/ 13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4" h="346">
                  <a:moveTo>
                    <a:pt x="282" y="131"/>
                  </a:moveTo>
                  <a:lnTo>
                    <a:pt x="288" y="130"/>
                  </a:lnTo>
                  <a:lnTo>
                    <a:pt x="279" y="147"/>
                  </a:lnTo>
                  <a:lnTo>
                    <a:pt x="274" y="160"/>
                  </a:lnTo>
                  <a:lnTo>
                    <a:pt x="268" y="186"/>
                  </a:lnTo>
                  <a:lnTo>
                    <a:pt x="265" y="195"/>
                  </a:lnTo>
                  <a:lnTo>
                    <a:pt x="266" y="206"/>
                  </a:lnTo>
                  <a:lnTo>
                    <a:pt x="270" y="215"/>
                  </a:lnTo>
                  <a:lnTo>
                    <a:pt x="271" y="229"/>
                  </a:lnTo>
                  <a:lnTo>
                    <a:pt x="280" y="243"/>
                  </a:lnTo>
                  <a:lnTo>
                    <a:pt x="282" y="254"/>
                  </a:lnTo>
                  <a:lnTo>
                    <a:pt x="288" y="264"/>
                  </a:lnTo>
                  <a:lnTo>
                    <a:pt x="305" y="268"/>
                  </a:lnTo>
                  <a:lnTo>
                    <a:pt x="310" y="277"/>
                  </a:lnTo>
                  <a:lnTo>
                    <a:pt x="325" y="271"/>
                  </a:lnTo>
                  <a:lnTo>
                    <a:pt x="338" y="270"/>
                  </a:lnTo>
                  <a:lnTo>
                    <a:pt x="351" y="266"/>
                  </a:lnTo>
                  <a:lnTo>
                    <a:pt x="362" y="263"/>
                  </a:lnTo>
                  <a:lnTo>
                    <a:pt x="374" y="255"/>
                  </a:lnTo>
                  <a:lnTo>
                    <a:pt x="379" y="244"/>
                  </a:lnTo>
                  <a:lnTo>
                    <a:pt x="382" y="228"/>
                  </a:lnTo>
                  <a:lnTo>
                    <a:pt x="386" y="223"/>
                  </a:lnTo>
                  <a:lnTo>
                    <a:pt x="398" y="217"/>
                  </a:lnTo>
                  <a:lnTo>
                    <a:pt x="416" y="213"/>
                  </a:lnTo>
                  <a:lnTo>
                    <a:pt x="431" y="214"/>
                  </a:lnTo>
                  <a:lnTo>
                    <a:pt x="440" y="212"/>
                  </a:lnTo>
                  <a:lnTo>
                    <a:pt x="444" y="217"/>
                  </a:lnTo>
                  <a:lnTo>
                    <a:pt x="442" y="226"/>
                  </a:lnTo>
                  <a:lnTo>
                    <a:pt x="432" y="237"/>
                  </a:lnTo>
                  <a:lnTo>
                    <a:pt x="426" y="248"/>
                  </a:lnTo>
                  <a:lnTo>
                    <a:pt x="429" y="251"/>
                  </a:lnTo>
                  <a:lnTo>
                    <a:pt x="425" y="260"/>
                  </a:lnTo>
                  <a:lnTo>
                    <a:pt x="419" y="274"/>
                  </a:lnTo>
                  <a:lnTo>
                    <a:pt x="416" y="270"/>
                  </a:lnTo>
                  <a:lnTo>
                    <a:pt x="413" y="270"/>
                  </a:lnTo>
                  <a:lnTo>
                    <a:pt x="409" y="270"/>
                  </a:lnTo>
                  <a:lnTo>
                    <a:pt x="402" y="282"/>
                  </a:lnTo>
                  <a:lnTo>
                    <a:pt x="399" y="280"/>
                  </a:lnTo>
                  <a:lnTo>
                    <a:pt x="397" y="280"/>
                  </a:lnTo>
                  <a:lnTo>
                    <a:pt x="397" y="283"/>
                  </a:lnTo>
                  <a:lnTo>
                    <a:pt x="382" y="283"/>
                  </a:lnTo>
                  <a:lnTo>
                    <a:pt x="366" y="283"/>
                  </a:lnTo>
                  <a:lnTo>
                    <a:pt x="365" y="294"/>
                  </a:lnTo>
                  <a:lnTo>
                    <a:pt x="357" y="294"/>
                  </a:lnTo>
                  <a:lnTo>
                    <a:pt x="362" y="300"/>
                  </a:lnTo>
                  <a:lnTo>
                    <a:pt x="368" y="305"/>
                  </a:lnTo>
                  <a:lnTo>
                    <a:pt x="370" y="308"/>
                  </a:lnTo>
                  <a:lnTo>
                    <a:pt x="372" y="310"/>
                  </a:lnTo>
                  <a:lnTo>
                    <a:pt x="371" y="317"/>
                  </a:lnTo>
                  <a:lnTo>
                    <a:pt x="349" y="317"/>
                  </a:lnTo>
                  <a:lnTo>
                    <a:pt x="339" y="332"/>
                  </a:lnTo>
                  <a:lnTo>
                    <a:pt x="342" y="335"/>
                  </a:lnTo>
                  <a:lnTo>
                    <a:pt x="339" y="340"/>
                  </a:lnTo>
                  <a:lnTo>
                    <a:pt x="338" y="346"/>
                  </a:lnTo>
                  <a:lnTo>
                    <a:pt x="322" y="325"/>
                  </a:lnTo>
                  <a:lnTo>
                    <a:pt x="314" y="319"/>
                  </a:lnTo>
                  <a:lnTo>
                    <a:pt x="301" y="314"/>
                  </a:lnTo>
                  <a:lnTo>
                    <a:pt x="291" y="315"/>
                  </a:lnTo>
                  <a:lnTo>
                    <a:pt x="277" y="323"/>
                  </a:lnTo>
                  <a:lnTo>
                    <a:pt x="268" y="324"/>
                  </a:lnTo>
                  <a:lnTo>
                    <a:pt x="257" y="319"/>
                  </a:lnTo>
                  <a:lnTo>
                    <a:pt x="245" y="316"/>
                  </a:lnTo>
                  <a:lnTo>
                    <a:pt x="231" y="307"/>
                  </a:lnTo>
                  <a:lnTo>
                    <a:pt x="219" y="304"/>
                  </a:lnTo>
                  <a:lnTo>
                    <a:pt x="202" y="295"/>
                  </a:lnTo>
                  <a:lnTo>
                    <a:pt x="189" y="286"/>
                  </a:lnTo>
                  <a:lnTo>
                    <a:pt x="186" y="281"/>
                  </a:lnTo>
                  <a:lnTo>
                    <a:pt x="177" y="280"/>
                  </a:lnTo>
                  <a:lnTo>
                    <a:pt x="160" y="274"/>
                  </a:lnTo>
                  <a:lnTo>
                    <a:pt x="155" y="266"/>
                  </a:lnTo>
                  <a:lnTo>
                    <a:pt x="139" y="254"/>
                  </a:lnTo>
                  <a:lnTo>
                    <a:pt x="132" y="243"/>
                  </a:lnTo>
                  <a:lnTo>
                    <a:pt x="130" y="233"/>
                  </a:lnTo>
                  <a:lnTo>
                    <a:pt x="136" y="231"/>
                  </a:lnTo>
                  <a:lnTo>
                    <a:pt x="134" y="226"/>
                  </a:lnTo>
                  <a:lnTo>
                    <a:pt x="140" y="221"/>
                  </a:lnTo>
                  <a:lnTo>
                    <a:pt x="140" y="214"/>
                  </a:lnTo>
                  <a:lnTo>
                    <a:pt x="136" y="206"/>
                  </a:lnTo>
                  <a:lnTo>
                    <a:pt x="136" y="199"/>
                  </a:lnTo>
                  <a:lnTo>
                    <a:pt x="132" y="188"/>
                  </a:lnTo>
                  <a:lnTo>
                    <a:pt x="121" y="170"/>
                  </a:lnTo>
                  <a:lnTo>
                    <a:pt x="108" y="155"/>
                  </a:lnTo>
                  <a:lnTo>
                    <a:pt x="102" y="143"/>
                  </a:lnTo>
                  <a:lnTo>
                    <a:pt x="90" y="135"/>
                  </a:lnTo>
                  <a:lnTo>
                    <a:pt x="88" y="131"/>
                  </a:lnTo>
                  <a:lnTo>
                    <a:pt x="93" y="119"/>
                  </a:lnTo>
                  <a:lnTo>
                    <a:pt x="86" y="114"/>
                  </a:lnTo>
                  <a:lnTo>
                    <a:pt x="78" y="106"/>
                  </a:lnTo>
                  <a:lnTo>
                    <a:pt x="77" y="92"/>
                  </a:lnTo>
                  <a:lnTo>
                    <a:pt x="69" y="91"/>
                  </a:lnTo>
                  <a:lnTo>
                    <a:pt x="63" y="80"/>
                  </a:lnTo>
                  <a:lnTo>
                    <a:pt x="57" y="71"/>
                  </a:lnTo>
                  <a:lnTo>
                    <a:pt x="58" y="66"/>
                  </a:lnTo>
                  <a:lnTo>
                    <a:pt x="54" y="51"/>
                  </a:lnTo>
                  <a:lnTo>
                    <a:pt x="53" y="37"/>
                  </a:lnTo>
                  <a:lnTo>
                    <a:pt x="55" y="29"/>
                  </a:lnTo>
                  <a:lnTo>
                    <a:pt x="46" y="21"/>
                  </a:lnTo>
                  <a:lnTo>
                    <a:pt x="40" y="23"/>
                  </a:lnTo>
                  <a:lnTo>
                    <a:pt x="34" y="17"/>
                  </a:lnTo>
                  <a:lnTo>
                    <a:pt x="28" y="25"/>
                  </a:lnTo>
                  <a:lnTo>
                    <a:pt x="28" y="34"/>
                  </a:lnTo>
                  <a:lnTo>
                    <a:pt x="25" y="49"/>
                  </a:lnTo>
                  <a:lnTo>
                    <a:pt x="28" y="56"/>
                  </a:lnTo>
                  <a:lnTo>
                    <a:pt x="36" y="69"/>
                  </a:lnTo>
                  <a:lnTo>
                    <a:pt x="37" y="74"/>
                  </a:lnTo>
                  <a:lnTo>
                    <a:pt x="40" y="75"/>
                  </a:lnTo>
                  <a:lnTo>
                    <a:pt x="40" y="82"/>
                  </a:lnTo>
                  <a:lnTo>
                    <a:pt x="43" y="81"/>
                  </a:lnTo>
                  <a:lnTo>
                    <a:pt x="43" y="94"/>
                  </a:lnTo>
                  <a:lnTo>
                    <a:pt x="46" y="98"/>
                  </a:lnTo>
                  <a:lnTo>
                    <a:pt x="48" y="106"/>
                  </a:lnTo>
                  <a:lnTo>
                    <a:pt x="56" y="114"/>
                  </a:lnTo>
                  <a:lnTo>
                    <a:pt x="57" y="132"/>
                  </a:lnTo>
                  <a:lnTo>
                    <a:pt x="60" y="141"/>
                  </a:lnTo>
                  <a:lnTo>
                    <a:pt x="63" y="150"/>
                  </a:lnTo>
                  <a:lnTo>
                    <a:pt x="62" y="160"/>
                  </a:lnTo>
                  <a:lnTo>
                    <a:pt x="69" y="160"/>
                  </a:lnTo>
                  <a:lnTo>
                    <a:pt x="74" y="169"/>
                  </a:lnTo>
                  <a:lnTo>
                    <a:pt x="79" y="177"/>
                  </a:lnTo>
                  <a:lnTo>
                    <a:pt x="78" y="181"/>
                  </a:lnTo>
                  <a:lnTo>
                    <a:pt x="69" y="188"/>
                  </a:lnTo>
                  <a:lnTo>
                    <a:pt x="66" y="188"/>
                  </a:lnTo>
                  <a:lnTo>
                    <a:pt x="65" y="177"/>
                  </a:lnTo>
                  <a:lnTo>
                    <a:pt x="56" y="166"/>
                  </a:lnTo>
                  <a:lnTo>
                    <a:pt x="46" y="156"/>
                  </a:lnTo>
                  <a:lnTo>
                    <a:pt x="38" y="151"/>
                  </a:lnTo>
                  <a:lnTo>
                    <a:pt x="42" y="137"/>
                  </a:lnTo>
                  <a:lnTo>
                    <a:pt x="42" y="127"/>
                  </a:lnTo>
                  <a:lnTo>
                    <a:pt x="35" y="121"/>
                  </a:lnTo>
                  <a:lnTo>
                    <a:pt x="26" y="113"/>
                  </a:lnTo>
                  <a:lnTo>
                    <a:pt x="23" y="115"/>
                  </a:lnTo>
                  <a:lnTo>
                    <a:pt x="20" y="110"/>
                  </a:lnTo>
                  <a:lnTo>
                    <a:pt x="12" y="106"/>
                  </a:lnTo>
                  <a:lnTo>
                    <a:pt x="6" y="94"/>
                  </a:lnTo>
                  <a:lnTo>
                    <a:pt x="7" y="94"/>
                  </a:lnTo>
                  <a:lnTo>
                    <a:pt x="13" y="94"/>
                  </a:lnTo>
                  <a:lnTo>
                    <a:pt x="21" y="87"/>
                  </a:lnTo>
                  <a:lnTo>
                    <a:pt x="24" y="79"/>
                  </a:lnTo>
                  <a:lnTo>
                    <a:pt x="15" y="65"/>
                  </a:lnTo>
                  <a:lnTo>
                    <a:pt x="8" y="60"/>
                  </a:lnTo>
                  <a:lnTo>
                    <a:pt x="6" y="48"/>
                  </a:lnTo>
                  <a:lnTo>
                    <a:pt x="3" y="35"/>
                  </a:lnTo>
                  <a:lnTo>
                    <a:pt x="1" y="20"/>
                  </a:lnTo>
                  <a:lnTo>
                    <a:pt x="0" y="3"/>
                  </a:lnTo>
                  <a:lnTo>
                    <a:pt x="19" y="2"/>
                  </a:lnTo>
                  <a:lnTo>
                    <a:pt x="40" y="0"/>
                  </a:lnTo>
                  <a:lnTo>
                    <a:pt x="37" y="3"/>
                  </a:lnTo>
                  <a:lnTo>
                    <a:pt x="58" y="12"/>
                  </a:lnTo>
                  <a:lnTo>
                    <a:pt x="91" y="26"/>
                  </a:lnTo>
                  <a:lnTo>
                    <a:pt x="123" y="26"/>
                  </a:lnTo>
                  <a:lnTo>
                    <a:pt x="135" y="26"/>
                  </a:lnTo>
                  <a:lnTo>
                    <a:pt x="137" y="18"/>
                  </a:lnTo>
                  <a:lnTo>
                    <a:pt x="166" y="18"/>
                  </a:lnTo>
                  <a:lnTo>
                    <a:pt x="169" y="25"/>
                  </a:lnTo>
                  <a:lnTo>
                    <a:pt x="176" y="31"/>
                  </a:lnTo>
                  <a:lnTo>
                    <a:pt x="183" y="39"/>
                  </a:lnTo>
                  <a:lnTo>
                    <a:pt x="185" y="49"/>
                  </a:lnTo>
                  <a:lnTo>
                    <a:pt x="186" y="60"/>
                  </a:lnTo>
                  <a:lnTo>
                    <a:pt x="193" y="66"/>
                  </a:lnTo>
                  <a:lnTo>
                    <a:pt x="205" y="71"/>
                  </a:lnTo>
                  <a:lnTo>
                    <a:pt x="219" y="56"/>
                  </a:lnTo>
                  <a:lnTo>
                    <a:pt x="232" y="55"/>
                  </a:lnTo>
                  <a:lnTo>
                    <a:pt x="242" y="63"/>
                  </a:lnTo>
                  <a:lnTo>
                    <a:pt x="247" y="76"/>
                  </a:lnTo>
                  <a:lnTo>
                    <a:pt x="249" y="88"/>
                  </a:lnTo>
                  <a:lnTo>
                    <a:pt x="257" y="98"/>
                  </a:lnTo>
                  <a:lnTo>
                    <a:pt x="257" y="111"/>
                  </a:lnTo>
                  <a:lnTo>
                    <a:pt x="260" y="120"/>
                  </a:lnTo>
                  <a:lnTo>
                    <a:pt x="271" y="126"/>
                  </a:lnTo>
                  <a:lnTo>
                    <a:pt x="282" y="131"/>
                  </a:lnTo>
                  <a:lnTo>
                    <a:pt x="282" y="1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2" name="Freeform 150">
              <a:extLst>
                <a:ext uri="{FF2B5EF4-FFF2-40B4-BE49-F238E27FC236}">
                  <a16:creationId xmlns:a16="http://schemas.microsoft.com/office/drawing/2014/main" id="{76430F64-8D70-83A7-19E1-DE790D13007B}"/>
                </a:ext>
              </a:extLst>
            </p:cNvPr>
            <p:cNvSpPr>
              <a:spLocks/>
            </p:cNvSpPr>
            <p:nvPr/>
          </p:nvSpPr>
          <p:spPr bwMode="auto">
            <a:xfrm>
              <a:off x="8239248" y="3133569"/>
              <a:ext cx="60312" cy="46027"/>
            </a:xfrm>
            <a:custGeom>
              <a:avLst/>
              <a:gdLst>
                <a:gd name="T0" fmla="*/ 38 w 38"/>
                <a:gd name="T1" fmla="*/ 19 h 29"/>
                <a:gd name="T2" fmla="*/ 35 w 38"/>
                <a:gd name="T3" fmla="*/ 20 h 29"/>
                <a:gd name="T4" fmla="*/ 33 w 38"/>
                <a:gd name="T5" fmla="*/ 23 h 29"/>
                <a:gd name="T6" fmla="*/ 25 w 38"/>
                <a:gd name="T7" fmla="*/ 23 h 29"/>
                <a:gd name="T8" fmla="*/ 19 w 38"/>
                <a:gd name="T9" fmla="*/ 27 h 29"/>
                <a:gd name="T10" fmla="*/ 9 w 38"/>
                <a:gd name="T11" fmla="*/ 29 h 29"/>
                <a:gd name="T12" fmla="*/ 3 w 38"/>
                <a:gd name="T13" fmla="*/ 24 h 29"/>
                <a:gd name="T14" fmla="*/ 0 w 38"/>
                <a:gd name="T15" fmla="*/ 16 h 29"/>
                <a:gd name="T16" fmla="*/ 1 w 38"/>
                <a:gd name="T17" fmla="*/ 9 h 29"/>
                <a:gd name="T18" fmla="*/ 3 w 38"/>
                <a:gd name="T19" fmla="*/ 10 h 29"/>
                <a:gd name="T20" fmla="*/ 3 w 38"/>
                <a:gd name="T21" fmla="*/ 6 h 29"/>
                <a:gd name="T22" fmla="*/ 12 w 38"/>
                <a:gd name="T23" fmla="*/ 3 h 29"/>
                <a:gd name="T24" fmla="*/ 15 w 38"/>
                <a:gd name="T25" fmla="*/ 2 h 29"/>
                <a:gd name="T26" fmla="*/ 20 w 38"/>
                <a:gd name="T27" fmla="*/ 1 h 29"/>
                <a:gd name="T28" fmla="*/ 28 w 38"/>
                <a:gd name="T29" fmla="*/ 0 h 29"/>
                <a:gd name="T30" fmla="*/ 36 w 38"/>
                <a:gd name="T31" fmla="*/ 7 h 29"/>
                <a:gd name="T32" fmla="*/ 38 w 38"/>
                <a:gd name="T33" fmla="*/ 19 h 29"/>
                <a:gd name="T34" fmla="*/ 38 w 38"/>
                <a:gd name="T3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9">
                  <a:moveTo>
                    <a:pt x="38" y="19"/>
                  </a:moveTo>
                  <a:lnTo>
                    <a:pt x="35" y="20"/>
                  </a:lnTo>
                  <a:lnTo>
                    <a:pt x="33" y="23"/>
                  </a:lnTo>
                  <a:lnTo>
                    <a:pt x="25" y="23"/>
                  </a:lnTo>
                  <a:lnTo>
                    <a:pt x="19" y="27"/>
                  </a:lnTo>
                  <a:lnTo>
                    <a:pt x="9" y="29"/>
                  </a:lnTo>
                  <a:lnTo>
                    <a:pt x="3" y="24"/>
                  </a:lnTo>
                  <a:lnTo>
                    <a:pt x="0" y="16"/>
                  </a:lnTo>
                  <a:lnTo>
                    <a:pt x="1" y="9"/>
                  </a:lnTo>
                  <a:lnTo>
                    <a:pt x="3" y="10"/>
                  </a:lnTo>
                  <a:lnTo>
                    <a:pt x="3" y="6"/>
                  </a:lnTo>
                  <a:lnTo>
                    <a:pt x="12" y="3"/>
                  </a:lnTo>
                  <a:lnTo>
                    <a:pt x="15" y="2"/>
                  </a:lnTo>
                  <a:lnTo>
                    <a:pt x="20" y="1"/>
                  </a:lnTo>
                  <a:lnTo>
                    <a:pt x="28" y="0"/>
                  </a:lnTo>
                  <a:lnTo>
                    <a:pt x="36" y="7"/>
                  </a:lnTo>
                  <a:lnTo>
                    <a:pt x="38" y="19"/>
                  </a:lnTo>
                  <a:lnTo>
                    <a:pt x="38"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3" name="Freeform 151">
              <a:extLst>
                <a:ext uri="{FF2B5EF4-FFF2-40B4-BE49-F238E27FC236}">
                  <a16:creationId xmlns:a16="http://schemas.microsoft.com/office/drawing/2014/main" id="{8C01C834-3B91-9793-D1B8-713847A0B567}"/>
                </a:ext>
              </a:extLst>
            </p:cNvPr>
            <p:cNvSpPr>
              <a:spLocks/>
            </p:cNvSpPr>
            <p:nvPr/>
          </p:nvSpPr>
          <p:spPr bwMode="auto">
            <a:xfrm>
              <a:off x="7418690" y="3657325"/>
              <a:ext cx="433293" cy="449160"/>
            </a:xfrm>
            <a:custGeom>
              <a:avLst/>
              <a:gdLst>
                <a:gd name="T0" fmla="*/ 273 w 273"/>
                <a:gd name="T1" fmla="*/ 154 h 283"/>
                <a:gd name="T2" fmla="*/ 263 w 273"/>
                <a:gd name="T3" fmla="*/ 179 h 283"/>
                <a:gd name="T4" fmla="*/ 225 w 273"/>
                <a:gd name="T5" fmla="*/ 184 h 283"/>
                <a:gd name="T6" fmla="*/ 209 w 273"/>
                <a:gd name="T7" fmla="*/ 191 h 283"/>
                <a:gd name="T8" fmla="*/ 194 w 273"/>
                <a:gd name="T9" fmla="*/ 187 h 283"/>
                <a:gd name="T10" fmla="*/ 169 w 273"/>
                <a:gd name="T11" fmla="*/ 199 h 283"/>
                <a:gd name="T12" fmla="*/ 153 w 273"/>
                <a:gd name="T13" fmla="*/ 213 h 283"/>
                <a:gd name="T14" fmla="*/ 144 w 273"/>
                <a:gd name="T15" fmla="*/ 221 h 283"/>
                <a:gd name="T16" fmla="*/ 131 w 273"/>
                <a:gd name="T17" fmla="*/ 224 h 283"/>
                <a:gd name="T18" fmla="*/ 115 w 273"/>
                <a:gd name="T19" fmla="*/ 252 h 283"/>
                <a:gd name="T20" fmla="*/ 111 w 273"/>
                <a:gd name="T21" fmla="*/ 267 h 283"/>
                <a:gd name="T22" fmla="*/ 105 w 273"/>
                <a:gd name="T23" fmla="*/ 281 h 283"/>
                <a:gd name="T24" fmla="*/ 98 w 273"/>
                <a:gd name="T25" fmla="*/ 275 h 283"/>
                <a:gd name="T26" fmla="*/ 91 w 273"/>
                <a:gd name="T27" fmla="*/ 277 h 283"/>
                <a:gd name="T28" fmla="*/ 75 w 273"/>
                <a:gd name="T29" fmla="*/ 282 h 283"/>
                <a:gd name="T30" fmla="*/ 68 w 273"/>
                <a:gd name="T31" fmla="*/ 281 h 283"/>
                <a:gd name="T32" fmla="*/ 64 w 273"/>
                <a:gd name="T33" fmla="*/ 270 h 283"/>
                <a:gd name="T34" fmla="*/ 58 w 273"/>
                <a:gd name="T35" fmla="*/ 270 h 283"/>
                <a:gd name="T36" fmla="*/ 62 w 273"/>
                <a:gd name="T37" fmla="*/ 258 h 283"/>
                <a:gd name="T38" fmla="*/ 54 w 273"/>
                <a:gd name="T39" fmla="*/ 245 h 283"/>
                <a:gd name="T40" fmla="*/ 47 w 273"/>
                <a:gd name="T41" fmla="*/ 240 h 283"/>
                <a:gd name="T42" fmla="*/ 37 w 273"/>
                <a:gd name="T43" fmla="*/ 246 h 283"/>
                <a:gd name="T44" fmla="*/ 26 w 273"/>
                <a:gd name="T45" fmla="*/ 248 h 283"/>
                <a:gd name="T46" fmla="*/ 18 w 273"/>
                <a:gd name="T47" fmla="*/ 243 h 283"/>
                <a:gd name="T48" fmla="*/ 11 w 273"/>
                <a:gd name="T49" fmla="*/ 245 h 283"/>
                <a:gd name="T50" fmla="*/ 11 w 273"/>
                <a:gd name="T51" fmla="*/ 233 h 283"/>
                <a:gd name="T52" fmla="*/ 4 w 273"/>
                <a:gd name="T53" fmla="*/ 220 h 283"/>
                <a:gd name="T54" fmla="*/ 0 w 273"/>
                <a:gd name="T55" fmla="*/ 197 h 283"/>
                <a:gd name="T56" fmla="*/ 9 w 273"/>
                <a:gd name="T57" fmla="*/ 182 h 283"/>
                <a:gd name="T58" fmla="*/ 25 w 273"/>
                <a:gd name="T59" fmla="*/ 187 h 283"/>
                <a:gd name="T60" fmla="*/ 41 w 273"/>
                <a:gd name="T61" fmla="*/ 184 h 283"/>
                <a:gd name="T62" fmla="*/ 110 w 273"/>
                <a:gd name="T63" fmla="*/ 180 h 283"/>
                <a:gd name="T64" fmla="*/ 111 w 273"/>
                <a:gd name="T65" fmla="*/ 164 h 283"/>
                <a:gd name="T66" fmla="*/ 97 w 273"/>
                <a:gd name="T67" fmla="*/ 0 h 283"/>
                <a:gd name="T68" fmla="*/ 177 w 273"/>
                <a:gd name="T69" fmla="*/ 41 h 283"/>
                <a:gd name="T70" fmla="*/ 236 w 273"/>
                <a:gd name="T71" fmla="*/ 92 h 283"/>
                <a:gd name="T72" fmla="*/ 255 w 273"/>
                <a:gd name="T73" fmla="*/ 101 h 283"/>
                <a:gd name="T74" fmla="*/ 273 w 273"/>
                <a:gd name="T75" fmla="*/ 11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 h="283">
                  <a:moveTo>
                    <a:pt x="273" y="110"/>
                  </a:moveTo>
                  <a:lnTo>
                    <a:pt x="273" y="154"/>
                  </a:lnTo>
                  <a:lnTo>
                    <a:pt x="264" y="167"/>
                  </a:lnTo>
                  <a:lnTo>
                    <a:pt x="263" y="179"/>
                  </a:lnTo>
                  <a:lnTo>
                    <a:pt x="248" y="182"/>
                  </a:lnTo>
                  <a:lnTo>
                    <a:pt x="225" y="184"/>
                  </a:lnTo>
                  <a:lnTo>
                    <a:pt x="219" y="190"/>
                  </a:lnTo>
                  <a:lnTo>
                    <a:pt x="209" y="191"/>
                  </a:lnTo>
                  <a:lnTo>
                    <a:pt x="198" y="191"/>
                  </a:lnTo>
                  <a:lnTo>
                    <a:pt x="194" y="187"/>
                  </a:lnTo>
                  <a:lnTo>
                    <a:pt x="185" y="190"/>
                  </a:lnTo>
                  <a:lnTo>
                    <a:pt x="169" y="199"/>
                  </a:lnTo>
                  <a:lnTo>
                    <a:pt x="166" y="204"/>
                  </a:lnTo>
                  <a:lnTo>
                    <a:pt x="153" y="213"/>
                  </a:lnTo>
                  <a:lnTo>
                    <a:pt x="151" y="218"/>
                  </a:lnTo>
                  <a:lnTo>
                    <a:pt x="144" y="221"/>
                  </a:lnTo>
                  <a:lnTo>
                    <a:pt x="135" y="219"/>
                  </a:lnTo>
                  <a:lnTo>
                    <a:pt x="131" y="224"/>
                  </a:lnTo>
                  <a:lnTo>
                    <a:pt x="129" y="236"/>
                  </a:lnTo>
                  <a:lnTo>
                    <a:pt x="115" y="252"/>
                  </a:lnTo>
                  <a:lnTo>
                    <a:pt x="115" y="258"/>
                  </a:lnTo>
                  <a:lnTo>
                    <a:pt x="111" y="267"/>
                  </a:lnTo>
                  <a:lnTo>
                    <a:pt x="112" y="278"/>
                  </a:lnTo>
                  <a:lnTo>
                    <a:pt x="105" y="281"/>
                  </a:lnTo>
                  <a:lnTo>
                    <a:pt x="101" y="283"/>
                  </a:lnTo>
                  <a:lnTo>
                    <a:pt x="98" y="275"/>
                  </a:lnTo>
                  <a:lnTo>
                    <a:pt x="94" y="277"/>
                  </a:lnTo>
                  <a:lnTo>
                    <a:pt x="91" y="277"/>
                  </a:lnTo>
                  <a:lnTo>
                    <a:pt x="88" y="282"/>
                  </a:lnTo>
                  <a:lnTo>
                    <a:pt x="75" y="282"/>
                  </a:lnTo>
                  <a:lnTo>
                    <a:pt x="70" y="279"/>
                  </a:lnTo>
                  <a:lnTo>
                    <a:pt x="68" y="281"/>
                  </a:lnTo>
                  <a:lnTo>
                    <a:pt x="63" y="276"/>
                  </a:lnTo>
                  <a:lnTo>
                    <a:pt x="64" y="270"/>
                  </a:lnTo>
                  <a:lnTo>
                    <a:pt x="62" y="267"/>
                  </a:lnTo>
                  <a:lnTo>
                    <a:pt x="58" y="270"/>
                  </a:lnTo>
                  <a:lnTo>
                    <a:pt x="59" y="263"/>
                  </a:lnTo>
                  <a:lnTo>
                    <a:pt x="62" y="258"/>
                  </a:lnTo>
                  <a:lnTo>
                    <a:pt x="55" y="250"/>
                  </a:lnTo>
                  <a:lnTo>
                    <a:pt x="54" y="245"/>
                  </a:lnTo>
                  <a:lnTo>
                    <a:pt x="50" y="241"/>
                  </a:lnTo>
                  <a:lnTo>
                    <a:pt x="47" y="240"/>
                  </a:lnTo>
                  <a:lnTo>
                    <a:pt x="43" y="243"/>
                  </a:lnTo>
                  <a:lnTo>
                    <a:pt x="37" y="246"/>
                  </a:lnTo>
                  <a:lnTo>
                    <a:pt x="32" y="250"/>
                  </a:lnTo>
                  <a:lnTo>
                    <a:pt x="26" y="248"/>
                  </a:lnTo>
                  <a:lnTo>
                    <a:pt x="21" y="243"/>
                  </a:lnTo>
                  <a:lnTo>
                    <a:pt x="18" y="243"/>
                  </a:lnTo>
                  <a:lnTo>
                    <a:pt x="14" y="245"/>
                  </a:lnTo>
                  <a:lnTo>
                    <a:pt x="11" y="245"/>
                  </a:lnTo>
                  <a:lnTo>
                    <a:pt x="10" y="238"/>
                  </a:lnTo>
                  <a:lnTo>
                    <a:pt x="11" y="233"/>
                  </a:lnTo>
                  <a:lnTo>
                    <a:pt x="10" y="225"/>
                  </a:lnTo>
                  <a:lnTo>
                    <a:pt x="4" y="220"/>
                  </a:lnTo>
                  <a:lnTo>
                    <a:pt x="1" y="209"/>
                  </a:lnTo>
                  <a:lnTo>
                    <a:pt x="0" y="197"/>
                  </a:lnTo>
                  <a:lnTo>
                    <a:pt x="6" y="193"/>
                  </a:lnTo>
                  <a:lnTo>
                    <a:pt x="9" y="182"/>
                  </a:lnTo>
                  <a:lnTo>
                    <a:pt x="14" y="182"/>
                  </a:lnTo>
                  <a:lnTo>
                    <a:pt x="25" y="187"/>
                  </a:lnTo>
                  <a:lnTo>
                    <a:pt x="35" y="184"/>
                  </a:lnTo>
                  <a:lnTo>
                    <a:pt x="41" y="184"/>
                  </a:lnTo>
                  <a:lnTo>
                    <a:pt x="44" y="181"/>
                  </a:lnTo>
                  <a:lnTo>
                    <a:pt x="110" y="180"/>
                  </a:lnTo>
                  <a:lnTo>
                    <a:pt x="114" y="167"/>
                  </a:lnTo>
                  <a:lnTo>
                    <a:pt x="111" y="164"/>
                  </a:lnTo>
                  <a:lnTo>
                    <a:pt x="104" y="82"/>
                  </a:lnTo>
                  <a:lnTo>
                    <a:pt x="97" y="0"/>
                  </a:lnTo>
                  <a:lnTo>
                    <a:pt x="122" y="0"/>
                  </a:lnTo>
                  <a:lnTo>
                    <a:pt x="177" y="41"/>
                  </a:lnTo>
                  <a:lnTo>
                    <a:pt x="232" y="83"/>
                  </a:lnTo>
                  <a:lnTo>
                    <a:pt x="236" y="92"/>
                  </a:lnTo>
                  <a:lnTo>
                    <a:pt x="246" y="97"/>
                  </a:lnTo>
                  <a:lnTo>
                    <a:pt x="255" y="101"/>
                  </a:lnTo>
                  <a:lnTo>
                    <a:pt x="255" y="113"/>
                  </a:lnTo>
                  <a:lnTo>
                    <a:pt x="273" y="110"/>
                  </a:lnTo>
                  <a:lnTo>
                    <a:pt x="273" y="11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4" name="Freeform 152">
              <a:extLst>
                <a:ext uri="{FF2B5EF4-FFF2-40B4-BE49-F238E27FC236}">
                  <a16:creationId xmlns:a16="http://schemas.microsoft.com/office/drawing/2014/main" id="{D55B3493-835E-A6C0-80FB-72D5D2A18F5C}"/>
                </a:ext>
              </a:extLst>
            </p:cNvPr>
            <p:cNvSpPr>
              <a:spLocks/>
            </p:cNvSpPr>
            <p:nvPr/>
          </p:nvSpPr>
          <p:spPr bwMode="auto">
            <a:xfrm>
              <a:off x="10148595" y="3555747"/>
              <a:ext cx="233311" cy="555498"/>
            </a:xfrm>
            <a:custGeom>
              <a:avLst/>
              <a:gdLst>
                <a:gd name="T0" fmla="*/ 134 w 147"/>
                <a:gd name="T1" fmla="*/ 144 h 350"/>
                <a:gd name="T2" fmla="*/ 123 w 147"/>
                <a:gd name="T3" fmla="*/ 155 h 350"/>
                <a:gd name="T4" fmla="*/ 103 w 147"/>
                <a:gd name="T5" fmla="*/ 164 h 350"/>
                <a:gd name="T6" fmla="*/ 92 w 147"/>
                <a:gd name="T7" fmla="*/ 188 h 350"/>
                <a:gd name="T8" fmla="*/ 115 w 147"/>
                <a:gd name="T9" fmla="*/ 219 h 350"/>
                <a:gd name="T10" fmla="*/ 120 w 147"/>
                <a:gd name="T11" fmla="*/ 248 h 350"/>
                <a:gd name="T12" fmla="*/ 120 w 147"/>
                <a:gd name="T13" fmla="*/ 261 h 350"/>
                <a:gd name="T14" fmla="*/ 135 w 147"/>
                <a:gd name="T15" fmla="*/ 286 h 350"/>
                <a:gd name="T16" fmla="*/ 144 w 147"/>
                <a:gd name="T17" fmla="*/ 313 h 350"/>
                <a:gd name="T18" fmla="*/ 129 w 147"/>
                <a:gd name="T19" fmla="*/ 350 h 350"/>
                <a:gd name="T20" fmla="*/ 131 w 147"/>
                <a:gd name="T21" fmla="*/ 322 h 350"/>
                <a:gd name="T22" fmla="*/ 123 w 147"/>
                <a:gd name="T23" fmla="*/ 289 h 350"/>
                <a:gd name="T24" fmla="*/ 108 w 147"/>
                <a:gd name="T25" fmla="*/ 257 h 350"/>
                <a:gd name="T26" fmla="*/ 93 w 147"/>
                <a:gd name="T27" fmla="*/ 217 h 350"/>
                <a:gd name="T28" fmla="*/ 66 w 147"/>
                <a:gd name="T29" fmla="*/ 240 h 350"/>
                <a:gd name="T30" fmla="*/ 46 w 147"/>
                <a:gd name="T31" fmla="*/ 234 h 350"/>
                <a:gd name="T32" fmla="*/ 43 w 147"/>
                <a:gd name="T33" fmla="*/ 193 h 350"/>
                <a:gd name="T34" fmla="*/ 28 w 147"/>
                <a:gd name="T35" fmla="*/ 164 h 350"/>
                <a:gd name="T36" fmla="*/ 4 w 147"/>
                <a:gd name="T37" fmla="*/ 145 h 350"/>
                <a:gd name="T38" fmla="*/ 7 w 147"/>
                <a:gd name="T39" fmla="*/ 134 h 350"/>
                <a:gd name="T40" fmla="*/ 12 w 147"/>
                <a:gd name="T41" fmla="*/ 115 h 350"/>
                <a:gd name="T42" fmla="*/ 12 w 147"/>
                <a:gd name="T43" fmla="*/ 101 h 350"/>
                <a:gd name="T44" fmla="*/ 23 w 147"/>
                <a:gd name="T45" fmla="*/ 85 h 350"/>
                <a:gd name="T46" fmla="*/ 27 w 147"/>
                <a:gd name="T47" fmla="*/ 60 h 350"/>
                <a:gd name="T48" fmla="*/ 31 w 147"/>
                <a:gd name="T49" fmla="*/ 34 h 350"/>
                <a:gd name="T50" fmla="*/ 61 w 147"/>
                <a:gd name="T51" fmla="*/ 24 h 350"/>
                <a:gd name="T52" fmla="*/ 63 w 147"/>
                <a:gd name="T53" fmla="*/ 8 h 350"/>
                <a:gd name="T54" fmla="*/ 69 w 147"/>
                <a:gd name="T55" fmla="*/ 0 h 350"/>
                <a:gd name="T56" fmla="*/ 85 w 147"/>
                <a:gd name="T57" fmla="*/ 16 h 350"/>
                <a:gd name="T58" fmla="*/ 91 w 147"/>
                <a:gd name="T59" fmla="*/ 46 h 350"/>
                <a:gd name="T60" fmla="*/ 80 w 147"/>
                <a:gd name="T61" fmla="*/ 85 h 350"/>
                <a:gd name="T62" fmla="*/ 104 w 147"/>
                <a:gd name="T63" fmla="*/ 99 h 350"/>
                <a:gd name="T64" fmla="*/ 113 w 147"/>
                <a:gd name="T65" fmla="*/ 118 h 350"/>
                <a:gd name="T66" fmla="*/ 134 w 147"/>
                <a:gd name="T67" fmla="*/ 129 h 350"/>
                <a:gd name="T68" fmla="*/ 147 w 147"/>
                <a:gd name="T69" fmla="*/ 13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350">
                  <a:moveTo>
                    <a:pt x="147" y="131"/>
                  </a:moveTo>
                  <a:lnTo>
                    <a:pt x="134" y="144"/>
                  </a:lnTo>
                  <a:lnTo>
                    <a:pt x="132" y="151"/>
                  </a:lnTo>
                  <a:lnTo>
                    <a:pt x="123" y="155"/>
                  </a:lnTo>
                  <a:lnTo>
                    <a:pt x="115" y="163"/>
                  </a:lnTo>
                  <a:lnTo>
                    <a:pt x="103" y="164"/>
                  </a:lnTo>
                  <a:lnTo>
                    <a:pt x="99" y="185"/>
                  </a:lnTo>
                  <a:lnTo>
                    <a:pt x="92" y="188"/>
                  </a:lnTo>
                  <a:lnTo>
                    <a:pt x="103" y="205"/>
                  </a:lnTo>
                  <a:lnTo>
                    <a:pt x="115" y="219"/>
                  </a:lnTo>
                  <a:lnTo>
                    <a:pt x="123" y="231"/>
                  </a:lnTo>
                  <a:lnTo>
                    <a:pt x="120" y="248"/>
                  </a:lnTo>
                  <a:lnTo>
                    <a:pt x="114" y="251"/>
                  </a:lnTo>
                  <a:lnTo>
                    <a:pt x="120" y="261"/>
                  </a:lnTo>
                  <a:lnTo>
                    <a:pt x="132" y="276"/>
                  </a:lnTo>
                  <a:lnTo>
                    <a:pt x="135" y="286"/>
                  </a:lnTo>
                  <a:lnTo>
                    <a:pt x="136" y="295"/>
                  </a:lnTo>
                  <a:lnTo>
                    <a:pt x="144" y="313"/>
                  </a:lnTo>
                  <a:lnTo>
                    <a:pt x="136" y="331"/>
                  </a:lnTo>
                  <a:lnTo>
                    <a:pt x="129" y="350"/>
                  </a:lnTo>
                  <a:lnTo>
                    <a:pt x="127" y="336"/>
                  </a:lnTo>
                  <a:lnTo>
                    <a:pt x="131" y="322"/>
                  </a:lnTo>
                  <a:lnTo>
                    <a:pt x="124" y="310"/>
                  </a:lnTo>
                  <a:lnTo>
                    <a:pt x="123" y="289"/>
                  </a:lnTo>
                  <a:lnTo>
                    <a:pt x="116" y="280"/>
                  </a:lnTo>
                  <a:lnTo>
                    <a:pt x="108" y="257"/>
                  </a:lnTo>
                  <a:lnTo>
                    <a:pt x="102" y="233"/>
                  </a:lnTo>
                  <a:lnTo>
                    <a:pt x="93" y="217"/>
                  </a:lnTo>
                  <a:lnTo>
                    <a:pt x="83" y="227"/>
                  </a:lnTo>
                  <a:lnTo>
                    <a:pt x="66" y="240"/>
                  </a:lnTo>
                  <a:lnTo>
                    <a:pt x="57" y="239"/>
                  </a:lnTo>
                  <a:lnTo>
                    <a:pt x="46" y="234"/>
                  </a:lnTo>
                  <a:lnTo>
                    <a:pt x="49" y="211"/>
                  </a:lnTo>
                  <a:lnTo>
                    <a:pt x="43" y="193"/>
                  </a:lnTo>
                  <a:lnTo>
                    <a:pt x="27" y="171"/>
                  </a:lnTo>
                  <a:lnTo>
                    <a:pt x="28" y="164"/>
                  </a:lnTo>
                  <a:lnTo>
                    <a:pt x="17" y="161"/>
                  </a:lnTo>
                  <a:lnTo>
                    <a:pt x="4" y="145"/>
                  </a:lnTo>
                  <a:lnTo>
                    <a:pt x="0" y="131"/>
                  </a:lnTo>
                  <a:lnTo>
                    <a:pt x="7" y="134"/>
                  </a:lnTo>
                  <a:lnTo>
                    <a:pt x="5" y="120"/>
                  </a:lnTo>
                  <a:lnTo>
                    <a:pt x="12" y="115"/>
                  </a:lnTo>
                  <a:lnTo>
                    <a:pt x="9" y="107"/>
                  </a:lnTo>
                  <a:lnTo>
                    <a:pt x="12" y="101"/>
                  </a:lnTo>
                  <a:lnTo>
                    <a:pt x="10" y="81"/>
                  </a:lnTo>
                  <a:lnTo>
                    <a:pt x="23" y="85"/>
                  </a:lnTo>
                  <a:lnTo>
                    <a:pt x="29" y="70"/>
                  </a:lnTo>
                  <a:lnTo>
                    <a:pt x="27" y="60"/>
                  </a:lnTo>
                  <a:lnTo>
                    <a:pt x="33" y="45"/>
                  </a:lnTo>
                  <a:lnTo>
                    <a:pt x="31" y="34"/>
                  </a:lnTo>
                  <a:lnTo>
                    <a:pt x="49" y="20"/>
                  </a:lnTo>
                  <a:lnTo>
                    <a:pt x="61" y="24"/>
                  </a:lnTo>
                  <a:lnTo>
                    <a:pt x="57" y="12"/>
                  </a:lnTo>
                  <a:lnTo>
                    <a:pt x="63" y="8"/>
                  </a:lnTo>
                  <a:lnTo>
                    <a:pt x="60" y="2"/>
                  </a:lnTo>
                  <a:lnTo>
                    <a:pt x="69" y="0"/>
                  </a:lnTo>
                  <a:lnTo>
                    <a:pt x="77" y="11"/>
                  </a:lnTo>
                  <a:lnTo>
                    <a:pt x="85" y="16"/>
                  </a:lnTo>
                  <a:lnTo>
                    <a:pt x="89" y="30"/>
                  </a:lnTo>
                  <a:lnTo>
                    <a:pt x="91" y="46"/>
                  </a:lnTo>
                  <a:lnTo>
                    <a:pt x="79" y="62"/>
                  </a:lnTo>
                  <a:lnTo>
                    <a:pt x="80" y="85"/>
                  </a:lnTo>
                  <a:lnTo>
                    <a:pt x="97" y="81"/>
                  </a:lnTo>
                  <a:lnTo>
                    <a:pt x="104" y="99"/>
                  </a:lnTo>
                  <a:lnTo>
                    <a:pt x="115" y="103"/>
                  </a:lnTo>
                  <a:lnTo>
                    <a:pt x="113" y="118"/>
                  </a:lnTo>
                  <a:lnTo>
                    <a:pt x="126" y="125"/>
                  </a:lnTo>
                  <a:lnTo>
                    <a:pt x="134" y="129"/>
                  </a:lnTo>
                  <a:lnTo>
                    <a:pt x="146" y="123"/>
                  </a:lnTo>
                  <a:lnTo>
                    <a:pt x="147" y="131"/>
                  </a:lnTo>
                  <a:lnTo>
                    <a:pt x="147" y="1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5" name="Freeform 153">
              <a:extLst>
                <a:ext uri="{FF2B5EF4-FFF2-40B4-BE49-F238E27FC236}">
                  <a16:creationId xmlns:a16="http://schemas.microsoft.com/office/drawing/2014/main" id="{C5FBCD00-A331-0FF7-E95F-9A8DF7B4A37C}"/>
                </a:ext>
              </a:extLst>
            </p:cNvPr>
            <p:cNvSpPr>
              <a:spLocks/>
            </p:cNvSpPr>
            <p:nvPr/>
          </p:nvSpPr>
          <p:spPr bwMode="auto">
            <a:xfrm>
              <a:off x="8186872" y="3098651"/>
              <a:ext cx="44440" cy="49201"/>
            </a:xfrm>
            <a:custGeom>
              <a:avLst/>
              <a:gdLst>
                <a:gd name="T0" fmla="*/ 27 w 28"/>
                <a:gd name="T1" fmla="*/ 14 h 31"/>
                <a:gd name="T2" fmla="*/ 25 w 28"/>
                <a:gd name="T3" fmla="*/ 17 h 31"/>
                <a:gd name="T4" fmla="*/ 21 w 28"/>
                <a:gd name="T5" fmla="*/ 19 h 31"/>
                <a:gd name="T6" fmla="*/ 19 w 28"/>
                <a:gd name="T7" fmla="*/ 16 h 31"/>
                <a:gd name="T8" fmla="*/ 13 w 28"/>
                <a:gd name="T9" fmla="*/ 25 h 31"/>
                <a:gd name="T10" fmla="*/ 15 w 28"/>
                <a:gd name="T11" fmla="*/ 31 h 31"/>
                <a:gd name="T12" fmla="*/ 12 w 28"/>
                <a:gd name="T13" fmla="*/ 30 h 31"/>
                <a:gd name="T14" fmla="*/ 7 w 28"/>
                <a:gd name="T15" fmla="*/ 23 h 31"/>
                <a:gd name="T16" fmla="*/ 0 w 28"/>
                <a:gd name="T17" fmla="*/ 19 h 31"/>
                <a:gd name="T18" fmla="*/ 2 w 28"/>
                <a:gd name="T19" fmla="*/ 17 h 31"/>
                <a:gd name="T20" fmla="*/ 3 w 28"/>
                <a:gd name="T21" fmla="*/ 6 h 31"/>
                <a:gd name="T22" fmla="*/ 7 w 28"/>
                <a:gd name="T23" fmla="*/ 2 h 31"/>
                <a:gd name="T24" fmla="*/ 10 w 28"/>
                <a:gd name="T25" fmla="*/ 0 h 31"/>
                <a:gd name="T26" fmla="*/ 14 w 28"/>
                <a:gd name="T27" fmla="*/ 3 h 31"/>
                <a:gd name="T28" fmla="*/ 17 w 28"/>
                <a:gd name="T29" fmla="*/ 6 h 31"/>
                <a:gd name="T30" fmla="*/ 22 w 28"/>
                <a:gd name="T31" fmla="*/ 8 h 31"/>
                <a:gd name="T32" fmla="*/ 28 w 28"/>
                <a:gd name="T33" fmla="*/ 12 h 31"/>
                <a:gd name="T34" fmla="*/ 27 w 28"/>
                <a:gd name="T35" fmla="*/ 14 h 31"/>
                <a:gd name="T36" fmla="*/ 27 w 28"/>
                <a:gd name="T3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1">
                  <a:moveTo>
                    <a:pt x="27" y="14"/>
                  </a:moveTo>
                  <a:lnTo>
                    <a:pt x="25" y="17"/>
                  </a:lnTo>
                  <a:lnTo>
                    <a:pt x="21" y="19"/>
                  </a:lnTo>
                  <a:lnTo>
                    <a:pt x="19" y="16"/>
                  </a:lnTo>
                  <a:lnTo>
                    <a:pt x="13" y="25"/>
                  </a:lnTo>
                  <a:lnTo>
                    <a:pt x="15" y="31"/>
                  </a:lnTo>
                  <a:lnTo>
                    <a:pt x="12" y="30"/>
                  </a:lnTo>
                  <a:lnTo>
                    <a:pt x="7" y="23"/>
                  </a:lnTo>
                  <a:lnTo>
                    <a:pt x="0" y="19"/>
                  </a:lnTo>
                  <a:lnTo>
                    <a:pt x="2" y="17"/>
                  </a:lnTo>
                  <a:lnTo>
                    <a:pt x="3" y="6"/>
                  </a:lnTo>
                  <a:lnTo>
                    <a:pt x="7" y="2"/>
                  </a:lnTo>
                  <a:lnTo>
                    <a:pt x="10" y="0"/>
                  </a:lnTo>
                  <a:lnTo>
                    <a:pt x="14" y="3"/>
                  </a:lnTo>
                  <a:lnTo>
                    <a:pt x="17" y="6"/>
                  </a:lnTo>
                  <a:lnTo>
                    <a:pt x="22" y="8"/>
                  </a:lnTo>
                  <a:lnTo>
                    <a:pt x="28" y="12"/>
                  </a:lnTo>
                  <a:lnTo>
                    <a:pt x="27" y="14"/>
                  </a:lnTo>
                  <a:lnTo>
                    <a:pt x="27"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6" name="Freeform 154">
              <a:extLst>
                <a:ext uri="{FF2B5EF4-FFF2-40B4-BE49-F238E27FC236}">
                  <a16:creationId xmlns:a16="http://schemas.microsoft.com/office/drawing/2014/main" id="{11E94E8F-CC60-964F-0904-0E1BF42F13E7}"/>
                </a:ext>
              </a:extLst>
            </p:cNvPr>
            <p:cNvSpPr>
              <a:spLocks/>
            </p:cNvSpPr>
            <p:nvPr/>
          </p:nvSpPr>
          <p:spPr bwMode="auto">
            <a:xfrm>
              <a:off x="9778788" y="2847883"/>
              <a:ext cx="790403" cy="307905"/>
            </a:xfrm>
            <a:custGeom>
              <a:avLst/>
              <a:gdLst>
                <a:gd name="T0" fmla="*/ 237 w 498"/>
                <a:gd name="T1" fmla="*/ 32 h 194"/>
                <a:gd name="T2" fmla="*/ 270 w 498"/>
                <a:gd name="T3" fmla="*/ 33 h 194"/>
                <a:gd name="T4" fmla="*/ 304 w 498"/>
                <a:gd name="T5" fmla="*/ 51 h 194"/>
                <a:gd name="T6" fmla="*/ 338 w 498"/>
                <a:gd name="T7" fmla="*/ 54 h 194"/>
                <a:gd name="T8" fmla="*/ 366 w 498"/>
                <a:gd name="T9" fmla="*/ 46 h 194"/>
                <a:gd name="T10" fmla="*/ 389 w 498"/>
                <a:gd name="T11" fmla="*/ 35 h 194"/>
                <a:gd name="T12" fmla="*/ 417 w 498"/>
                <a:gd name="T13" fmla="*/ 40 h 194"/>
                <a:gd name="T14" fmla="*/ 420 w 498"/>
                <a:gd name="T15" fmla="*/ 72 h 194"/>
                <a:gd name="T16" fmla="*/ 435 w 498"/>
                <a:gd name="T17" fmla="*/ 77 h 194"/>
                <a:gd name="T18" fmla="*/ 459 w 498"/>
                <a:gd name="T19" fmla="*/ 73 h 194"/>
                <a:gd name="T20" fmla="*/ 496 w 498"/>
                <a:gd name="T21" fmla="*/ 92 h 194"/>
                <a:gd name="T22" fmla="*/ 484 w 498"/>
                <a:gd name="T23" fmla="*/ 97 h 194"/>
                <a:gd name="T24" fmla="*/ 457 w 498"/>
                <a:gd name="T25" fmla="*/ 104 h 194"/>
                <a:gd name="T26" fmla="*/ 434 w 498"/>
                <a:gd name="T27" fmla="*/ 124 h 194"/>
                <a:gd name="T28" fmla="*/ 407 w 498"/>
                <a:gd name="T29" fmla="*/ 130 h 194"/>
                <a:gd name="T30" fmla="*/ 396 w 498"/>
                <a:gd name="T31" fmla="*/ 140 h 194"/>
                <a:gd name="T32" fmla="*/ 410 w 498"/>
                <a:gd name="T33" fmla="*/ 154 h 194"/>
                <a:gd name="T34" fmla="*/ 398 w 498"/>
                <a:gd name="T35" fmla="*/ 171 h 194"/>
                <a:gd name="T36" fmla="*/ 361 w 498"/>
                <a:gd name="T37" fmla="*/ 177 h 194"/>
                <a:gd name="T38" fmla="*/ 326 w 498"/>
                <a:gd name="T39" fmla="*/ 194 h 194"/>
                <a:gd name="T40" fmla="*/ 298 w 498"/>
                <a:gd name="T41" fmla="*/ 189 h 194"/>
                <a:gd name="T42" fmla="*/ 253 w 498"/>
                <a:gd name="T43" fmla="*/ 175 h 194"/>
                <a:gd name="T44" fmla="*/ 201 w 498"/>
                <a:gd name="T45" fmla="*/ 172 h 194"/>
                <a:gd name="T46" fmla="*/ 171 w 498"/>
                <a:gd name="T47" fmla="*/ 162 h 194"/>
                <a:gd name="T48" fmla="*/ 146 w 498"/>
                <a:gd name="T49" fmla="*/ 143 h 194"/>
                <a:gd name="T50" fmla="*/ 101 w 498"/>
                <a:gd name="T51" fmla="*/ 129 h 194"/>
                <a:gd name="T52" fmla="*/ 73 w 498"/>
                <a:gd name="T53" fmla="*/ 117 h 194"/>
                <a:gd name="T54" fmla="*/ 51 w 498"/>
                <a:gd name="T55" fmla="*/ 80 h 194"/>
                <a:gd name="T56" fmla="*/ 10 w 498"/>
                <a:gd name="T57" fmla="*/ 63 h 194"/>
                <a:gd name="T58" fmla="*/ 14 w 498"/>
                <a:gd name="T59" fmla="*/ 47 h 194"/>
                <a:gd name="T60" fmla="*/ 51 w 498"/>
                <a:gd name="T61" fmla="*/ 23 h 194"/>
                <a:gd name="T62" fmla="*/ 82 w 498"/>
                <a:gd name="T63" fmla="*/ 29 h 194"/>
                <a:gd name="T64" fmla="*/ 112 w 498"/>
                <a:gd name="T65" fmla="*/ 38 h 194"/>
                <a:gd name="T66" fmla="*/ 142 w 498"/>
                <a:gd name="T67" fmla="*/ 30 h 194"/>
                <a:gd name="T68" fmla="*/ 134 w 498"/>
                <a:gd name="T69" fmla="*/ 0 h 194"/>
                <a:gd name="T70" fmla="*/ 170 w 498"/>
                <a:gd name="T71" fmla="*/ 10 h 194"/>
                <a:gd name="T72" fmla="*/ 200 w 498"/>
                <a:gd name="T73" fmla="*/ 29 h 194"/>
                <a:gd name="T74" fmla="*/ 225 w 498"/>
                <a:gd name="T75"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194">
                  <a:moveTo>
                    <a:pt x="225" y="36"/>
                  </a:moveTo>
                  <a:lnTo>
                    <a:pt x="237" y="32"/>
                  </a:lnTo>
                  <a:lnTo>
                    <a:pt x="254" y="30"/>
                  </a:lnTo>
                  <a:lnTo>
                    <a:pt x="270" y="33"/>
                  </a:lnTo>
                  <a:lnTo>
                    <a:pt x="290" y="41"/>
                  </a:lnTo>
                  <a:lnTo>
                    <a:pt x="304" y="51"/>
                  </a:lnTo>
                  <a:lnTo>
                    <a:pt x="318" y="51"/>
                  </a:lnTo>
                  <a:lnTo>
                    <a:pt x="338" y="54"/>
                  </a:lnTo>
                  <a:lnTo>
                    <a:pt x="348" y="49"/>
                  </a:lnTo>
                  <a:lnTo>
                    <a:pt x="366" y="46"/>
                  </a:lnTo>
                  <a:lnTo>
                    <a:pt x="379" y="33"/>
                  </a:lnTo>
                  <a:lnTo>
                    <a:pt x="389" y="35"/>
                  </a:lnTo>
                  <a:lnTo>
                    <a:pt x="401" y="41"/>
                  </a:lnTo>
                  <a:lnTo>
                    <a:pt x="417" y="40"/>
                  </a:lnTo>
                  <a:lnTo>
                    <a:pt x="419" y="54"/>
                  </a:lnTo>
                  <a:lnTo>
                    <a:pt x="420" y="72"/>
                  </a:lnTo>
                  <a:lnTo>
                    <a:pt x="428" y="80"/>
                  </a:lnTo>
                  <a:lnTo>
                    <a:pt x="435" y="77"/>
                  </a:lnTo>
                  <a:lnTo>
                    <a:pt x="451" y="80"/>
                  </a:lnTo>
                  <a:lnTo>
                    <a:pt x="459" y="73"/>
                  </a:lnTo>
                  <a:lnTo>
                    <a:pt x="474" y="79"/>
                  </a:lnTo>
                  <a:lnTo>
                    <a:pt x="496" y="92"/>
                  </a:lnTo>
                  <a:lnTo>
                    <a:pt x="498" y="99"/>
                  </a:lnTo>
                  <a:lnTo>
                    <a:pt x="484" y="97"/>
                  </a:lnTo>
                  <a:lnTo>
                    <a:pt x="464" y="99"/>
                  </a:lnTo>
                  <a:lnTo>
                    <a:pt x="457" y="104"/>
                  </a:lnTo>
                  <a:lnTo>
                    <a:pt x="453" y="117"/>
                  </a:lnTo>
                  <a:lnTo>
                    <a:pt x="434" y="124"/>
                  </a:lnTo>
                  <a:lnTo>
                    <a:pt x="424" y="134"/>
                  </a:lnTo>
                  <a:lnTo>
                    <a:pt x="407" y="130"/>
                  </a:lnTo>
                  <a:lnTo>
                    <a:pt x="398" y="129"/>
                  </a:lnTo>
                  <a:lnTo>
                    <a:pt x="396" y="140"/>
                  </a:lnTo>
                  <a:lnTo>
                    <a:pt x="405" y="148"/>
                  </a:lnTo>
                  <a:lnTo>
                    <a:pt x="410" y="154"/>
                  </a:lnTo>
                  <a:lnTo>
                    <a:pt x="404" y="160"/>
                  </a:lnTo>
                  <a:lnTo>
                    <a:pt x="398" y="171"/>
                  </a:lnTo>
                  <a:lnTo>
                    <a:pt x="383" y="177"/>
                  </a:lnTo>
                  <a:lnTo>
                    <a:pt x="361" y="177"/>
                  </a:lnTo>
                  <a:lnTo>
                    <a:pt x="339" y="184"/>
                  </a:lnTo>
                  <a:lnTo>
                    <a:pt x="326" y="194"/>
                  </a:lnTo>
                  <a:lnTo>
                    <a:pt x="316" y="189"/>
                  </a:lnTo>
                  <a:lnTo>
                    <a:pt x="298" y="189"/>
                  </a:lnTo>
                  <a:lnTo>
                    <a:pt x="270" y="177"/>
                  </a:lnTo>
                  <a:lnTo>
                    <a:pt x="253" y="175"/>
                  </a:lnTo>
                  <a:lnTo>
                    <a:pt x="235" y="177"/>
                  </a:lnTo>
                  <a:lnTo>
                    <a:pt x="201" y="172"/>
                  </a:lnTo>
                  <a:lnTo>
                    <a:pt x="185" y="173"/>
                  </a:lnTo>
                  <a:lnTo>
                    <a:pt x="171" y="162"/>
                  </a:lnTo>
                  <a:lnTo>
                    <a:pt x="156" y="145"/>
                  </a:lnTo>
                  <a:lnTo>
                    <a:pt x="146" y="143"/>
                  </a:lnTo>
                  <a:lnTo>
                    <a:pt x="122" y="131"/>
                  </a:lnTo>
                  <a:lnTo>
                    <a:pt x="101" y="129"/>
                  </a:lnTo>
                  <a:lnTo>
                    <a:pt x="82" y="125"/>
                  </a:lnTo>
                  <a:lnTo>
                    <a:pt x="73" y="117"/>
                  </a:lnTo>
                  <a:lnTo>
                    <a:pt x="68" y="95"/>
                  </a:lnTo>
                  <a:lnTo>
                    <a:pt x="51" y="80"/>
                  </a:lnTo>
                  <a:lnTo>
                    <a:pt x="27" y="73"/>
                  </a:lnTo>
                  <a:lnTo>
                    <a:pt x="10" y="63"/>
                  </a:lnTo>
                  <a:lnTo>
                    <a:pt x="0" y="51"/>
                  </a:lnTo>
                  <a:lnTo>
                    <a:pt x="14" y="47"/>
                  </a:lnTo>
                  <a:lnTo>
                    <a:pt x="34" y="32"/>
                  </a:lnTo>
                  <a:lnTo>
                    <a:pt x="51" y="23"/>
                  </a:lnTo>
                  <a:lnTo>
                    <a:pt x="68" y="29"/>
                  </a:lnTo>
                  <a:lnTo>
                    <a:pt x="82" y="29"/>
                  </a:lnTo>
                  <a:lnTo>
                    <a:pt x="97" y="37"/>
                  </a:lnTo>
                  <a:lnTo>
                    <a:pt x="112" y="38"/>
                  </a:lnTo>
                  <a:lnTo>
                    <a:pt x="136" y="43"/>
                  </a:lnTo>
                  <a:lnTo>
                    <a:pt x="142" y="30"/>
                  </a:lnTo>
                  <a:lnTo>
                    <a:pt x="131" y="19"/>
                  </a:lnTo>
                  <a:lnTo>
                    <a:pt x="134" y="0"/>
                  </a:lnTo>
                  <a:lnTo>
                    <a:pt x="155" y="8"/>
                  </a:lnTo>
                  <a:lnTo>
                    <a:pt x="170" y="10"/>
                  </a:lnTo>
                  <a:lnTo>
                    <a:pt x="189" y="15"/>
                  </a:lnTo>
                  <a:lnTo>
                    <a:pt x="200" y="29"/>
                  </a:lnTo>
                  <a:lnTo>
                    <a:pt x="225" y="36"/>
                  </a:lnTo>
                  <a:lnTo>
                    <a:pt x="225"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7" name="Freeform 155">
              <a:extLst>
                <a:ext uri="{FF2B5EF4-FFF2-40B4-BE49-F238E27FC236}">
                  <a16:creationId xmlns:a16="http://schemas.microsoft.com/office/drawing/2014/main" id="{6F7BCF2E-8900-5B91-091E-CDF2FAB4F903}"/>
                </a:ext>
              </a:extLst>
            </p:cNvPr>
            <p:cNvSpPr>
              <a:spLocks/>
            </p:cNvSpPr>
            <p:nvPr/>
          </p:nvSpPr>
          <p:spPr bwMode="auto">
            <a:xfrm>
              <a:off x="8536046" y="4722296"/>
              <a:ext cx="279339" cy="496774"/>
            </a:xfrm>
            <a:custGeom>
              <a:avLst/>
              <a:gdLst>
                <a:gd name="T0" fmla="*/ 20 w 176"/>
                <a:gd name="T1" fmla="*/ 313 h 313"/>
                <a:gd name="T2" fmla="*/ 18 w 176"/>
                <a:gd name="T3" fmla="*/ 296 h 313"/>
                <a:gd name="T4" fmla="*/ 21 w 176"/>
                <a:gd name="T5" fmla="*/ 267 h 313"/>
                <a:gd name="T6" fmla="*/ 11 w 176"/>
                <a:gd name="T7" fmla="*/ 227 h 313"/>
                <a:gd name="T8" fmla="*/ 34 w 176"/>
                <a:gd name="T9" fmla="*/ 192 h 313"/>
                <a:gd name="T10" fmla="*/ 39 w 176"/>
                <a:gd name="T11" fmla="*/ 179 h 313"/>
                <a:gd name="T12" fmla="*/ 38 w 176"/>
                <a:gd name="T13" fmla="*/ 159 h 313"/>
                <a:gd name="T14" fmla="*/ 43 w 176"/>
                <a:gd name="T15" fmla="*/ 122 h 313"/>
                <a:gd name="T16" fmla="*/ 27 w 176"/>
                <a:gd name="T17" fmla="*/ 114 h 313"/>
                <a:gd name="T18" fmla="*/ 16 w 176"/>
                <a:gd name="T19" fmla="*/ 106 h 313"/>
                <a:gd name="T20" fmla="*/ 1 w 176"/>
                <a:gd name="T21" fmla="*/ 99 h 313"/>
                <a:gd name="T22" fmla="*/ 51 w 176"/>
                <a:gd name="T23" fmla="*/ 70 h 313"/>
                <a:gd name="T24" fmla="*/ 65 w 176"/>
                <a:gd name="T25" fmla="*/ 77 h 313"/>
                <a:gd name="T26" fmla="*/ 72 w 176"/>
                <a:gd name="T27" fmla="*/ 90 h 313"/>
                <a:gd name="T28" fmla="*/ 69 w 176"/>
                <a:gd name="T29" fmla="*/ 112 h 313"/>
                <a:gd name="T30" fmla="*/ 85 w 176"/>
                <a:gd name="T31" fmla="*/ 110 h 313"/>
                <a:gd name="T32" fmla="*/ 92 w 176"/>
                <a:gd name="T33" fmla="*/ 82 h 313"/>
                <a:gd name="T34" fmla="*/ 80 w 176"/>
                <a:gd name="T35" fmla="*/ 62 h 313"/>
                <a:gd name="T36" fmla="*/ 77 w 176"/>
                <a:gd name="T37" fmla="*/ 40 h 313"/>
                <a:gd name="T38" fmla="*/ 88 w 176"/>
                <a:gd name="T39" fmla="*/ 22 h 313"/>
                <a:gd name="T40" fmla="*/ 112 w 176"/>
                <a:gd name="T41" fmla="*/ 24 h 313"/>
                <a:gd name="T42" fmla="*/ 130 w 176"/>
                <a:gd name="T43" fmla="*/ 19 h 313"/>
                <a:gd name="T44" fmla="*/ 158 w 176"/>
                <a:gd name="T45" fmla="*/ 11 h 313"/>
                <a:gd name="T46" fmla="*/ 175 w 176"/>
                <a:gd name="T47" fmla="*/ 9 h 313"/>
                <a:gd name="T48" fmla="*/ 175 w 176"/>
                <a:gd name="T49" fmla="*/ 44 h 313"/>
                <a:gd name="T50" fmla="*/ 176 w 176"/>
                <a:gd name="T51" fmla="*/ 83 h 313"/>
                <a:gd name="T52" fmla="*/ 164 w 176"/>
                <a:gd name="T53" fmla="*/ 110 h 313"/>
                <a:gd name="T54" fmla="*/ 137 w 176"/>
                <a:gd name="T55" fmla="*/ 129 h 313"/>
                <a:gd name="T56" fmla="*/ 98 w 176"/>
                <a:gd name="T57" fmla="*/ 159 h 313"/>
                <a:gd name="T58" fmla="*/ 79 w 176"/>
                <a:gd name="T59" fmla="*/ 176 h 313"/>
                <a:gd name="T60" fmla="*/ 70 w 176"/>
                <a:gd name="T61" fmla="*/ 194 h 313"/>
                <a:gd name="T62" fmla="*/ 80 w 176"/>
                <a:gd name="T63" fmla="*/ 219 h 313"/>
                <a:gd name="T64" fmla="*/ 83 w 176"/>
                <a:gd name="T65" fmla="*/ 224 h 313"/>
                <a:gd name="T66" fmla="*/ 78 w 176"/>
                <a:gd name="T67" fmla="*/ 252 h 313"/>
                <a:gd name="T68" fmla="*/ 78 w 176"/>
                <a:gd name="T69" fmla="*/ 263 h 313"/>
                <a:gd name="T70" fmla="*/ 58 w 176"/>
                <a:gd name="T71" fmla="*/ 276 h 313"/>
                <a:gd name="T72" fmla="*/ 30 w 176"/>
                <a:gd name="T73" fmla="*/ 293 h 313"/>
                <a:gd name="T74" fmla="*/ 35 w 176"/>
                <a:gd name="T75" fmla="*/ 302 h 313"/>
                <a:gd name="T76" fmla="*/ 33 w 176"/>
                <a:gd name="T7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313">
                  <a:moveTo>
                    <a:pt x="33" y="313"/>
                  </a:moveTo>
                  <a:lnTo>
                    <a:pt x="20" y="313"/>
                  </a:lnTo>
                  <a:lnTo>
                    <a:pt x="19" y="304"/>
                  </a:lnTo>
                  <a:lnTo>
                    <a:pt x="18" y="296"/>
                  </a:lnTo>
                  <a:lnTo>
                    <a:pt x="16" y="289"/>
                  </a:lnTo>
                  <a:lnTo>
                    <a:pt x="21" y="267"/>
                  </a:lnTo>
                  <a:lnTo>
                    <a:pt x="17" y="254"/>
                  </a:lnTo>
                  <a:lnTo>
                    <a:pt x="11" y="227"/>
                  </a:lnTo>
                  <a:lnTo>
                    <a:pt x="29" y="206"/>
                  </a:lnTo>
                  <a:lnTo>
                    <a:pt x="34" y="192"/>
                  </a:lnTo>
                  <a:lnTo>
                    <a:pt x="36" y="190"/>
                  </a:lnTo>
                  <a:lnTo>
                    <a:pt x="39" y="179"/>
                  </a:lnTo>
                  <a:lnTo>
                    <a:pt x="37" y="173"/>
                  </a:lnTo>
                  <a:lnTo>
                    <a:pt x="38" y="159"/>
                  </a:lnTo>
                  <a:lnTo>
                    <a:pt x="42" y="146"/>
                  </a:lnTo>
                  <a:lnTo>
                    <a:pt x="43" y="122"/>
                  </a:lnTo>
                  <a:lnTo>
                    <a:pt x="35" y="116"/>
                  </a:lnTo>
                  <a:lnTo>
                    <a:pt x="27" y="114"/>
                  </a:lnTo>
                  <a:lnTo>
                    <a:pt x="24" y="110"/>
                  </a:lnTo>
                  <a:lnTo>
                    <a:pt x="16" y="106"/>
                  </a:lnTo>
                  <a:lnTo>
                    <a:pt x="2" y="106"/>
                  </a:lnTo>
                  <a:lnTo>
                    <a:pt x="1" y="99"/>
                  </a:lnTo>
                  <a:lnTo>
                    <a:pt x="0" y="85"/>
                  </a:lnTo>
                  <a:lnTo>
                    <a:pt x="51" y="70"/>
                  </a:lnTo>
                  <a:lnTo>
                    <a:pt x="61" y="79"/>
                  </a:lnTo>
                  <a:lnTo>
                    <a:pt x="65" y="77"/>
                  </a:lnTo>
                  <a:lnTo>
                    <a:pt x="72" y="82"/>
                  </a:lnTo>
                  <a:lnTo>
                    <a:pt x="72" y="90"/>
                  </a:lnTo>
                  <a:lnTo>
                    <a:pt x="68" y="99"/>
                  </a:lnTo>
                  <a:lnTo>
                    <a:pt x="69" y="112"/>
                  </a:lnTo>
                  <a:lnTo>
                    <a:pt x="79" y="124"/>
                  </a:lnTo>
                  <a:lnTo>
                    <a:pt x="85" y="110"/>
                  </a:lnTo>
                  <a:lnTo>
                    <a:pt x="93" y="107"/>
                  </a:lnTo>
                  <a:lnTo>
                    <a:pt x="92" y="82"/>
                  </a:lnTo>
                  <a:lnTo>
                    <a:pt x="85" y="68"/>
                  </a:lnTo>
                  <a:lnTo>
                    <a:pt x="80" y="62"/>
                  </a:lnTo>
                  <a:lnTo>
                    <a:pt x="78" y="62"/>
                  </a:lnTo>
                  <a:lnTo>
                    <a:pt x="77" y="40"/>
                  </a:lnTo>
                  <a:lnTo>
                    <a:pt x="81" y="22"/>
                  </a:lnTo>
                  <a:lnTo>
                    <a:pt x="88" y="22"/>
                  </a:lnTo>
                  <a:lnTo>
                    <a:pt x="107" y="27"/>
                  </a:lnTo>
                  <a:lnTo>
                    <a:pt x="112" y="24"/>
                  </a:lnTo>
                  <a:lnTo>
                    <a:pt x="124" y="24"/>
                  </a:lnTo>
                  <a:lnTo>
                    <a:pt x="130" y="19"/>
                  </a:lnTo>
                  <a:lnTo>
                    <a:pt x="140" y="19"/>
                  </a:lnTo>
                  <a:lnTo>
                    <a:pt x="158" y="11"/>
                  </a:lnTo>
                  <a:lnTo>
                    <a:pt x="172" y="0"/>
                  </a:lnTo>
                  <a:lnTo>
                    <a:pt x="175" y="9"/>
                  </a:lnTo>
                  <a:lnTo>
                    <a:pt x="173" y="27"/>
                  </a:lnTo>
                  <a:lnTo>
                    <a:pt x="175" y="44"/>
                  </a:lnTo>
                  <a:lnTo>
                    <a:pt x="174" y="74"/>
                  </a:lnTo>
                  <a:lnTo>
                    <a:pt x="176" y="83"/>
                  </a:lnTo>
                  <a:lnTo>
                    <a:pt x="171" y="97"/>
                  </a:lnTo>
                  <a:lnTo>
                    <a:pt x="164" y="110"/>
                  </a:lnTo>
                  <a:lnTo>
                    <a:pt x="152" y="122"/>
                  </a:lnTo>
                  <a:lnTo>
                    <a:pt x="137" y="129"/>
                  </a:lnTo>
                  <a:lnTo>
                    <a:pt x="118" y="139"/>
                  </a:lnTo>
                  <a:lnTo>
                    <a:pt x="98" y="159"/>
                  </a:lnTo>
                  <a:lnTo>
                    <a:pt x="92" y="162"/>
                  </a:lnTo>
                  <a:lnTo>
                    <a:pt x="79" y="176"/>
                  </a:lnTo>
                  <a:lnTo>
                    <a:pt x="73" y="180"/>
                  </a:lnTo>
                  <a:lnTo>
                    <a:pt x="70" y="194"/>
                  </a:lnTo>
                  <a:lnTo>
                    <a:pt x="77" y="208"/>
                  </a:lnTo>
                  <a:lnTo>
                    <a:pt x="80" y="219"/>
                  </a:lnTo>
                  <a:lnTo>
                    <a:pt x="80" y="225"/>
                  </a:lnTo>
                  <a:lnTo>
                    <a:pt x="83" y="224"/>
                  </a:lnTo>
                  <a:lnTo>
                    <a:pt x="81" y="243"/>
                  </a:lnTo>
                  <a:lnTo>
                    <a:pt x="78" y="252"/>
                  </a:lnTo>
                  <a:lnTo>
                    <a:pt x="81" y="255"/>
                  </a:lnTo>
                  <a:lnTo>
                    <a:pt x="78" y="263"/>
                  </a:lnTo>
                  <a:lnTo>
                    <a:pt x="72" y="270"/>
                  </a:lnTo>
                  <a:lnTo>
                    <a:pt x="58" y="276"/>
                  </a:lnTo>
                  <a:lnTo>
                    <a:pt x="37" y="286"/>
                  </a:lnTo>
                  <a:lnTo>
                    <a:pt x="30" y="293"/>
                  </a:lnTo>
                  <a:lnTo>
                    <a:pt x="30" y="301"/>
                  </a:lnTo>
                  <a:lnTo>
                    <a:pt x="35" y="302"/>
                  </a:lnTo>
                  <a:lnTo>
                    <a:pt x="33" y="313"/>
                  </a:lnTo>
                  <a:lnTo>
                    <a:pt x="33" y="3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8" name="Freeform 156">
              <a:extLst>
                <a:ext uri="{FF2B5EF4-FFF2-40B4-BE49-F238E27FC236}">
                  <a16:creationId xmlns:a16="http://schemas.microsoft.com/office/drawing/2014/main" id="{C21BB80F-E977-1D47-8553-E8CE9674245F}"/>
                </a:ext>
              </a:extLst>
            </p:cNvPr>
            <p:cNvSpPr>
              <a:spLocks/>
            </p:cNvSpPr>
            <p:nvPr/>
          </p:nvSpPr>
          <p:spPr bwMode="auto">
            <a:xfrm>
              <a:off x="7293304" y="3584315"/>
              <a:ext cx="319018" cy="385674"/>
            </a:xfrm>
            <a:custGeom>
              <a:avLst/>
              <a:gdLst>
                <a:gd name="T0" fmla="*/ 201 w 201"/>
                <a:gd name="T1" fmla="*/ 46 h 243"/>
                <a:gd name="T2" fmla="*/ 176 w 201"/>
                <a:gd name="T3" fmla="*/ 46 h 243"/>
                <a:gd name="T4" fmla="*/ 183 w 201"/>
                <a:gd name="T5" fmla="*/ 128 h 243"/>
                <a:gd name="T6" fmla="*/ 190 w 201"/>
                <a:gd name="T7" fmla="*/ 210 h 243"/>
                <a:gd name="T8" fmla="*/ 193 w 201"/>
                <a:gd name="T9" fmla="*/ 213 h 243"/>
                <a:gd name="T10" fmla="*/ 189 w 201"/>
                <a:gd name="T11" fmla="*/ 226 h 243"/>
                <a:gd name="T12" fmla="*/ 123 w 201"/>
                <a:gd name="T13" fmla="*/ 227 h 243"/>
                <a:gd name="T14" fmla="*/ 120 w 201"/>
                <a:gd name="T15" fmla="*/ 230 h 243"/>
                <a:gd name="T16" fmla="*/ 114 w 201"/>
                <a:gd name="T17" fmla="*/ 230 h 243"/>
                <a:gd name="T18" fmla="*/ 104 w 201"/>
                <a:gd name="T19" fmla="*/ 233 h 243"/>
                <a:gd name="T20" fmla="*/ 93 w 201"/>
                <a:gd name="T21" fmla="*/ 228 h 243"/>
                <a:gd name="T22" fmla="*/ 88 w 201"/>
                <a:gd name="T23" fmla="*/ 228 h 243"/>
                <a:gd name="T24" fmla="*/ 85 w 201"/>
                <a:gd name="T25" fmla="*/ 239 h 243"/>
                <a:gd name="T26" fmla="*/ 79 w 201"/>
                <a:gd name="T27" fmla="*/ 243 h 243"/>
                <a:gd name="T28" fmla="*/ 69 w 201"/>
                <a:gd name="T29" fmla="*/ 230 h 243"/>
                <a:gd name="T30" fmla="*/ 58 w 201"/>
                <a:gd name="T31" fmla="*/ 216 h 243"/>
                <a:gd name="T32" fmla="*/ 48 w 201"/>
                <a:gd name="T33" fmla="*/ 210 h 243"/>
                <a:gd name="T34" fmla="*/ 40 w 201"/>
                <a:gd name="T35" fmla="*/ 205 h 243"/>
                <a:gd name="T36" fmla="*/ 30 w 201"/>
                <a:gd name="T37" fmla="*/ 205 h 243"/>
                <a:gd name="T38" fmla="*/ 22 w 201"/>
                <a:gd name="T39" fmla="*/ 210 h 243"/>
                <a:gd name="T40" fmla="*/ 14 w 201"/>
                <a:gd name="T41" fmla="*/ 208 h 243"/>
                <a:gd name="T42" fmla="*/ 8 w 201"/>
                <a:gd name="T43" fmla="*/ 214 h 243"/>
                <a:gd name="T44" fmla="*/ 7 w 201"/>
                <a:gd name="T45" fmla="*/ 204 h 243"/>
                <a:gd name="T46" fmla="*/ 12 w 201"/>
                <a:gd name="T47" fmla="*/ 194 h 243"/>
                <a:gd name="T48" fmla="*/ 14 w 201"/>
                <a:gd name="T49" fmla="*/ 176 h 243"/>
                <a:gd name="T50" fmla="*/ 13 w 201"/>
                <a:gd name="T51" fmla="*/ 158 h 243"/>
                <a:gd name="T52" fmla="*/ 11 w 201"/>
                <a:gd name="T53" fmla="*/ 148 h 243"/>
                <a:gd name="T54" fmla="*/ 13 w 201"/>
                <a:gd name="T55" fmla="*/ 139 h 243"/>
                <a:gd name="T56" fmla="*/ 9 w 201"/>
                <a:gd name="T57" fmla="*/ 130 h 243"/>
                <a:gd name="T58" fmla="*/ 0 w 201"/>
                <a:gd name="T59" fmla="*/ 122 h 243"/>
                <a:gd name="T60" fmla="*/ 4 w 201"/>
                <a:gd name="T61" fmla="*/ 116 h 243"/>
                <a:gd name="T62" fmla="*/ 69 w 201"/>
                <a:gd name="T63" fmla="*/ 116 h 243"/>
                <a:gd name="T64" fmla="*/ 66 w 201"/>
                <a:gd name="T65" fmla="*/ 87 h 243"/>
                <a:gd name="T66" fmla="*/ 70 w 201"/>
                <a:gd name="T67" fmla="*/ 78 h 243"/>
                <a:gd name="T68" fmla="*/ 86 w 201"/>
                <a:gd name="T69" fmla="*/ 76 h 243"/>
                <a:gd name="T70" fmla="*/ 86 w 201"/>
                <a:gd name="T71" fmla="*/ 27 h 243"/>
                <a:gd name="T72" fmla="*/ 140 w 201"/>
                <a:gd name="T73" fmla="*/ 29 h 243"/>
                <a:gd name="T74" fmla="*/ 140 w 201"/>
                <a:gd name="T75" fmla="*/ 0 h 243"/>
                <a:gd name="T76" fmla="*/ 201 w 201"/>
                <a:gd name="T77" fmla="*/ 46 h 243"/>
                <a:gd name="T78" fmla="*/ 201 w 201"/>
                <a:gd name="T79"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 h="243">
                  <a:moveTo>
                    <a:pt x="201" y="46"/>
                  </a:moveTo>
                  <a:lnTo>
                    <a:pt x="176" y="46"/>
                  </a:lnTo>
                  <a:lnTo>
                    <a:pt x="183" y="128"/>
                  </a:lnTo>
                  <a:lnTo>
                    <a:pt x="190" y="210"/>
                  </a:lnTo>
                  <a:lnTo>
                    <a:pt x="193" y="213"/>
                  </a:lnTo>
                  <a:lnTo>
                    <a:pt x="189" y="226"/>
                  </a:lnTo>
                  <a:lnTo>
                    <a:pt x="123" y="227"/>
                  </a:lnTo>
                  <a:lnTo>
                    <a:pt x="120" y="230"/>
                  </a:lnTo>
                  <a:lnTo>
                    <a:pt x="114" y="230"/>
                  </a:lnTo>
                  <a:lnTo>
                    <a:pt x="104" y="233"/>
                  </a:lnTo>
                  <a:lnTo>
                    <a:pt x="93" y="228"/>
                  </a:lnTo>
                  <a:lnTo>
                    <a:pt x="88" y="228"/>
                  </a:lnTo>
                  <a:lnTo>
                    <a:pt x="85" y="239"/>
                  </a:lnTo>
                  <a:lnTo>
                    <a:pt x="79" y="243"/>
                  </a:lnTo>
                  <a:lnTo>
                    <a:pt x="69" y="230"/>
                  </a:lnTo>
                  <a:lnTo>
                    <a:pt x="58" y="216"/>
                  </a:lnTo>
                  <a:lnTo>
                    <a:pt x="48" y="210"/>
                  </a:lnTo>
                  <a:lnTo>
                    <a:pt x="40" y="205"/>
                  </a:lnTo>
                  <a:lnTo>
                    <a:pt x="30" y="205"/>
                  </a:lnTo>
                  <a:lnTo>
                    <a:pt x="22" y="210"/>
                  </a:lnTo>
                  <a:lnTo>
                    <a:pt x="14" y="208"/>
                  </a:lnTo>
                  <a:lnTo>
                    <a:pt x="8" y="214"/>
                  </a:lnTo>
                  <a:lnTo>
                    <a:pt x="7" y="204"/>
                  </a:lnTo>
                  <a:lnTo>
                    <a:pt x="12" y="194"/>
                  </a:lnTo>
                  <a:lnTo>
                    <a:pt x="14" y="176"/>
                  </a:lnTo>
                  <a:lnTo>
                    <a:pt x="13" y="158"/>
                  </a:lnTo>
                  <a:lnTo>
                    <a:pt x="11" y="148"/>
                  </a:lnTo>
                  <a:lnTo>
                    <a:pt x="13" y="139"/>
                  </a:lnTo>
                  <a:lnTo>
                    <a:pt x="9" y="130"/>
                  </a:lnTo>
                  <a:lnTo>
                    <a:pt x="0" y="122"/>
                  </a:lnTo>
                  <a:lnTo>
                    <a:pt x="4" y="116"/>
                  </a:lnTo>
                  <a:lnTo>
                    <a:pt x="69" y="116"/>
                  </a:lnTo>
                  <a:lnTo>
                    <a:pt x="66" y="87"/>
                  </a:lnTo>
                  <a:lnTo>
                    <a:pt x="70" y="78"/>
                  </a:lnTo>
                  <a:lnTo>
                    <a:pt x="86" y="76"/>
                  </a:lnTo>
                  <a:lnTo>
                    <a:pt x="86" y="27"/>
                  </a:lnTo>
                  <a:lnTo>
                    <a:pt x="140" y="29"/>
                  </a:lnTo>
                  <a:lnTo>
                    <a:pt x="140" y="0"/>
                  </a:lnTo>
                  <a:lnTo>
                    <a:pt x="201" y="46"/>
                  </a:lnTo>
                  <a:lnTo>
                    <a:pt x="201"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59" name="Freeform 157">
              <a:extLst>
                <a:ext uri="{FF2B5EF4-FFF2-40B4-BE49-F238E27FC236}">
                  <a16:creationId xmlns:a16="http://schemas.microsoft.com/office/drawing/2014/main" id="{EFBFDBB3-6504-34E8-F6C9-0339F5D8FF4A}"/>
                </a:ext>
              </a:extLst>
            </p:cNvPr>
            <p:cNvSpPr>
              <a:spLocks/>
            </p:cNvSpPr>
            <p:nvPr/>
          </p:nvSpPr>
          <p:spPr bwMode="auto">
            <a:xfrm>
              <a:off x="8602706" y="4688965"/>
              <a:ext cx="80944" cy="230135"/>
            </a:xfrm>
            <a:custGeom>
              <a:avLst/>
              <a:gdLst>
                <a:gd name="T0" fmla="*/ 36 w 51"/>
                <a:gd name="T1" fmla="*/ 83 h 145"/>
                <a:gd name="T2" fmla="*/ 38 w 51"/>
                <a:gd name="T3" fmla="*/ 83 h 145"/>
                <a:gd name="T4" fmla="*/ 43 w 51"/>
                <a:gd name="T5" fmla="*/ 89 h 145"/>
                <a:gd name="T6" fmla="*/ 50 w 51"/>
                <a:gd name="T7" fmla="*/ 103 h 145"/>
                <a:gd name="T8" fmla="*/ 51 w 51"/>
                <a:gd name="T9" fmla="*/ 128 h 145"/>
                <a:gd name="T10" fmla="*/ 43 w 51"/>
                <a:gd name="T11" fmla="*/ 131 h 145"/>
                <a:gd name="T12" fmla="*/ 37 w 51"/>
                <a:gd name="T13" fmla="*/ 145 h 145"/>
                <a:gd name="T14" fmla="*/ 27 w 51"/>
                <a:gd name="T15" fmla="*/ 133 h 145"/>
                <a:gd name="T16" fmla="*/ 26 w 51"/>
                <a:gd name="T17" fmla="*/ 120 h 145"/>
                <a:gd name="T18" fmla="*/ 30 w 51"/>
                <a:gd name="T19" fmla="*/ 111 h 145"/>
                <a:gd name="T20" fmla="*/ 30 w 51"/>
                <a:gd name="T21" fmla="*/ 103 h 145"/>
                <a:gd name="T22" fmla="*/ 23 w 51"/>
                <a:gd name="T23" fmla="*/ 98 h 145"/>
                <a:gd name="T24" fmla="*/ 19 w 51"/>
                <a:gd name="T25" fmla="*/ 100 h 145"/>
                <a:gd name="T26" fmla="*/ 9 w 51"/>
                <a:gd name="T27" fmla="*/ 91 h 145"/>
                <a:gd name="T28" fmla="*/ 0 w 51"/>
                <a:gd name="T29" fmla="*/ 86 h 145"/>
                <a:gd name="T30" fmla="*/ 6 w 51"/>
                <a:gd name="T31" fmla="*/ 68 h 145"/>
                <a:gd name="T32" fmla="*/ 12 w 51"/>
                <a:gd name="T33" fmla="*/ 62 h 145"/>
                <a:gd name="T34" fmla="*/ 9 w 51"/>
                <a:gd name="T35" fmla="*/ 45 h 145"/>
                <a:gd name="T36" fmla="*/ 13 w 51"/>
                <a:gd name="T37" fmla="*/ 30 h 145"/>
                <a:gd name="T38" fmla="*/ 16 w 51"/>
                <a:gd name="T39" fmla="*/ 25 h 145"/>
                <a:gd name="T40" fmla="*/ 12 w 51"/>
                <a:gd name="T41" fmla="*/ 9 h 145"/>
                <a:gd name="T42" fmla="*/ 5 w 51"/>
                <a:gd name="T43" fmla="*/ 0 h 145"/>
                <a:gd name="T44" fmla="*/ 21 w 51"/>
                <a:gd name="T45" fmla="*/ 4 h 145"/>
                <a:gd name="T46" fmla="*/ 24 w 51"/>
                <a:gd name="T47" fmla="*/ 9 h 145"/>
                <a:gd name="T48" fmla="*/ 23 w 51"/>
                <a:gd name="T49" fmla="*/ 11 h 145"/>
                <a:gd name="T50" fmla="*/ 28 w 51"/>
                <a:gd name="T51" fmla="*/ 24 h 145"/>
                <a:gd name="T52" fmla="*/ 29 w 51"/>
                <a:gd name="T53" fmla="*/ 46 h 145"/>
                <a:gd name="T54" fmla="*/ 24 w 51"/>
                <a:gd name="T55" fmla="*/ 57 h 145"/>
                <a:gd name="T56" fmla="*/ 28 w 51"/>
                <a:gd name="T57" fmla="*/ 71 h 145"/>
                <a:gd name="T58" fmla="*/ 28 w 51"/>
                <a:gd name="T59" fmla="*/ 80 h 145"/>
                <a:gd name="T60" fmla="*/ 31 w 51"/>
                <a:gd name="T61" fmla="*/ 85 h 145"/>
                <a:gd name="T62" fmla="*/ 31 w 51"/>
                <a:gd name="T63" fmla="*/ 92 h 145"/>
                <a:gd name="T64" fmla="*/ 34 w 51"/>
                <a:gd name="T65" fmla="*/ 97 h 145"/>
                <a:gd name="T66" fmla="*/ 37 w 51"/>
                <a:gd name="T67" fmla="*/ 91 h 145"/>
                <a:gd name="T68" fmla="*/ 42 w 51"/>
                <a:gd name="T69" fmla="*/ 99 h 145"/>
                <a:gd name="T70" fmla="*/ 43 w 51"/>
                <a:gd name="T71" fmla="*/ 97 h 145"/>
                <a:gd name="T72" fmla="*/ 40 w 51"/>
                <a:gd name="T73" fmla="*/ 86 h 145"/>
                <a:gd name="T74" fmla="*/ 37 w 51"/>
                <a:gd name="T75" fmla="*/ 85 h 145"/>
                <a:gd name="T76" fmla="*/ 36 w 51"/>
                <a:gd name="T77" fmla="*/ 83 h 145"/>
                <a:gd name="T78" fmla="*/ 36 w 51"/>
                <a:gd name="T79" fmla="*/ 8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145">
                  <a:moveTo>
                    <a:pt x="36" y="83"/>
                  </a:moveTo>
                  <a:lnTo>
                    <a:pt x="38" y="83"/>
                  </a:lnTo>
                  <a:lnTo>
                    <a:pt x="43" y="89"/>
                  </a:lnTo>
                  <a:lnTo>
                    <a:pt x="50" y="103"/>
                  </a:lnTo>
                  <a:lnTo>
                    <a:pt x="51" y="128"/>
                  </a:lnTo>
                  <a:lnTo>
                    <a:pt x="43" y="131"/>
                  </a:lnTo>
                  <a:lnTo>
                    <a:pt x="37" y="145"/>
                  </a:lnTo>
                  <a:lnTo>
                    <a:pt x="27" y="133"/>
                  </a:lnTo>
                  <a:lnTo>
                    <a:pt x="26" y="120"/>
                  </a:lnTo>
                  <a:lnTo>
                    <a:pt x="30" y="111"/>
                  </a:lnTo>
                  <a:lnTo>
                    <a:pt x="30" y="103"/>
                  </a:lnTo>
                  <a:lnTo>
                    <a:pt x="23" y="98"/>
                  </a:lnTo>
                  <a:lnTo>
                    <a:pt x="19" y="100"/>
                  </a:lnTo>
                  <a:lnTo>
                    <a:pt x="9" y="91"/>
                  </a:lnTo>
                  <a:lnTo>
                    <a:pt x="0" y="86"/>
                  </a:lnTo>
                  <a:lnTo>
                    <a:pt x="6" y="68"/>
                  </a:lnTo>
                  <a:lnTo>
                    <a:pt x="12" y="62"/>
                  </a:lnTo>
                  <a:lnTo>
                    <a:pt x="9" y="45"/>
                  </a:lnTo>
                  <a:lnTo>
                    <a:pt x="13" y="30"/>
                  </a:lnTo>
                  <a:lnTo>
                    <a:pt x="16" y="25"/>
                  </a:lnTo>
                  <a:lnTo>
                    <a:pt x="12" y="9"/>
                  </a:lnTo>
                  <a:lnTo>
                    <a:pt x="5" y="0"/>
                  </a:lnTo>
                  <a:lnTo>
                    <a:pt x="21" y="4"/>
                  </a:lnTo>
                  <a:lnTo>
                    <a:pt x="24" y="9"/>
                  </a:lnTo>
                  <a:lnTo>
                    <a:pt x="23" y="11"/>
                  </a:lnTo>
                  <a:lnTo>
                    <a:pt x="28" y="24"/>
                  </a:lnTo>
                  <a:lnTo>
                    <a:pt x="29" y="46"/>
                  </a:lnTo>
                  <a:lnTo>
                    <a:pt x="24" y="57"/>
                  </a:lnTo>
                  <a:lnTo>
                    <a:pt x="28" y="71"/>
                  </a:lnTo>
                  <a:lnTo>
                    <a:pt x="28" y="80"/>
                  </a:lnTo>
                  <a:lnTo>
                    <a:pt x="31" y="85"/>
                  </a:lnTo>
                  <a:lnTo>
                    <a:pt x="31" y="92"/>
                  </a:lnTo>
                  <a:lnTo>
                    <a:pt x="34" y="97"/>
                  </a:lnTo>
                  <a:lnTo>
                    <a:pt x="37" y="91"/>
                  </a:lnTo>
                  <a:lnTo>
                    <a:pt x="42" y="99"/>
                  </a:lnTo>
                  <a:lnTo>
                    <a:pt x="43" y="97"/>
                  </a:lnTo>
                  <a:lnTo>
                    <a:pt x="40" y="86"/>
                  </a:lnTo>
                  <a:lnTo>
                    <a:pt x="37" y="85"/>
                  </a:lnTo>
                  <a:lnTo>
                    <a:pt x="36" y="83"/>
                  </a:lnTo>
                  <a:lnTo>
                    <a:pt x="36" y="8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0" name="Freeform 158">
              <a:extLst>
                <a:ext uri="{FF2B5EF4-FFF2-40B4-BE49-F238E27FC236}">
                  <a16:creationId xmlns:a16="http://schemas.microsoft.com/office/drawing/2014/main" id="{9ABAB1EC-C68B-3029-B8AF-D0FFB3546443}"/>
                </a:ext>
              </a:extLst>
            </p:cNvPr>
            <p:cNvSpPr>
              <a:spLocks/>
            </p:cNvSpPr>
            <p:nvPr/>
          </p:nvSpPr>
          <p:spPr bwMode="auto">
            <a:xfrm>
              <a:off x="10400953" y="4211236"/>
              <a:ext cx="115862" cy="163475"/>
            </a:xfrm>
            <a:custGeom>
              <a:avLst/>
              <a:gdLst>
                <a:gd name="T0" fmla="*/ 35 w 73"/>
                <a:gd name="T1" fmla="*/ 8 h 103"/>
                <a:gd name="T2" fmla="*/ 39 w 73"/>
                <a:gd name="T3" fmla="*/ 9 h 103"/>
                <a:gd name="T4" fmla="*/ 49 w 73"/>
                <a:gd name="T5" fmla="*/ 21 h 103"/>
                <a:gd name="T6" fmla="*/ 57 w 73"/>
                <a:gd name="T7" fmla="*/ 34 h 103"/>
                <a:gd name="T8" fmla="*/ 58 w 73"/>
                <a:gd name="T9" fmla="*/ 47 h 103"/>
                <a:gd name="T10" fmla="*/ 57 w 73"/>
                <a:gd name="T11" fmla="*/ 55 h 103"/>
                <a:gd name="T12" fmla="*/ 59 w 73"/>
                <a:gd name="T13" fmla="*/ 61 h 103"/>
                <a:gd name="T14" fmla="*/ 61 w 73"/>
                <a:gd name="T15" fmla="*/ 73 h 103"/>
                <a:gd name="T16" fmla="*/ 67 w 73"/>
                <a:gd name="T17" fmla="*/ 78 h 103"/>
                <a:gd name="T18" fmla="*/ 73 w 73"/>
                <a:gd name="T19" fmla="*/ 95 h 103"/>
                <a:gd name="T20" fmla="*/ 73 w 73"/>
                <a:gd name="T21" fmla="*/ 101 h 103"/>
                <a:gd name="T22" fmla="*/ 61 w 73"/>
                <a:gd name="T23" fmla="*/ 103 h 103"/>
                <a:gd name="T24" fmla="*/ 45 w 73"/>
                <a:gd name="T25" fmla="*/ 89 h 103"/>
                <a:gd name="T26" fmla="*/ 25 w 73"/>
                <a:gd name="T27" fmla="*/ 73 h 103"/>
                <a:gd name="T28" fmla="*/ 23 w 73"/>
                <a:gd name="T29" fmla="*/ 64 h 103"/>
                <a:gd name="T30" fmla="*/ 12 w 73"/>
                <a:gd name="T31" fmla="*/ 51 h 103"/>
                <a:gd name="T32" fmla="*/ 10 w 73"/>
                <a:gd name="T33" fmla="*/ 35 h 103"/>
                <a:gd name="T34" fmla="*/ 3 w 73"/>
                <a:gd name="T35" fmla="*/ 25 h 103"/>
                <a:gd name="T36" fmla="*/ 4 w 73"/>
                <a:gd name="T37" fmla="*/ 11 h 103"/>
                <a:gd name="T38" fmla="*/ 0 w 73"/>
                <a:gd name="T39" fmla="*/ 3 h 103"/>
                <a:gd name="T40" fmla="*/ 3 w 73"/>
                <a:gd name="T41" fmla="*/ 0 h 103"/>
                <a:gd name="T42" fmla="*/ 17 w 73"/>
                <a:gd name="T43" fmla="*/ 8 h 103"/>
                <a:gd name="T44" fmla="*/ 19 w 73"/>
                <a:gd name="T45" fmla="*/ 18 h 103"/>
                <a:gd name="T46" fmla="*/ 30 w 73"/>
                <a:gd name="T47" fmla="*/ 15 h 103"/>
                <a:gd name="T48" fmla="*/ 35 w 73"/>
                <a:gd name="T49" fmla="*/ 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103">
                  <a:moveTo>
                    <a:pt x="35" y="8"/>
                  </a:moveTo>
                  <a:lnTo>
                    <a:pt x="39" y="9"/>
                  </a:lnTo>
                  <a:lnTo>
                    <a:pt x="49" y="21"/>
                  </a:lnTo>
                  <a:lnTo>
                    <a:pt x="57" y="34"/>
                  </a:lnTo>
                  <a:lnTo>
                    <a:pt x="58" y="47"/>
                  </a:lnTo>
                  <a:lnTo>
                    <a:pt x="57" y="55"/>
                  </a:lnTo>
                  <a:lnTo>
                    <a:pt x="59" y="61"/>
                  </a:lnTo>
                  <a:lnTo>
                    <a:pt x="61" y="73"/>
                  </a:lnTo>
                  <a:lnTo>
                    <a:pt x="67" y="78"/>
                  </a:lnTo>
                  <a:lnTo>
                    <a:pt x="73" y="95"/>
                  </a:lnTo>
                  <a:lnTo>
                    <a:pt x="73" y="101"/>
                  </a:lnTo>
                  <a:lnTo>
                    <a:pt x="61" y="103"/>
                  </a:lnTo>
                  <a:lnTo>
                    <a:pt x="45" y="89"/>
                  </a:lnTo>
                  <a:lnTo>
                    <a:pt x="25" y="73"/>
                  </a:lnTo>
                  <a:lnTo>
                    <a:pt x="23" y="64"/>
                  </a:lnTo>
                  <a:lnTo>
                    <a:pt x="12" y="51"/>
                  </a:lnTo>
                  <a:lnTo>
                    <a:pt x="10" y="35"/>
                  </a:lnTo>
                  <a:lnTo>
                    <a:pt x="3" y="25"/>
                  </a:lnTo>
                  <a:lnTo>
                    <a:pt x="4" y="11"/>
                  </a:lnTo>
                  <a:lnTo>
                    <a:pt x="0" y="3"/>
                  </a:lnTo>
                  <a:lnTo>
                    <a:pt x="3" y="0"/>
                  </a:lnTo>
                  <a:lnTo>
                    <a:pt x="17" y="8"/>
                  </a:lnTo>
                  <a:lnTo>
                    <a:pt x="19" y="18"/>
                  </a:lnTo>
                  <a:lnTo>
                    <a:pt x="30" y="15"/>
                  </a:lnTo>
                  <a:lnTo>
                    <a:pt x="35"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1" name="Freeform 159">
              <a:extLst>
                <a:ext uri="{FF2B5EF4-FFF2-40B4-BE49-F238E27FC236}">
                  <a16:creationId xmlns:a16="http://schemas.microsoft.com/office/drawing/2014/main" id="{A881DE82-1683-3DD2-0DD1-28303671907B}"/>
                </a:ext>
              </a:extLst>
            </p:cNvPr>
            <p:cNvSpPr>
              <a:spLocks/>
            </p:cNvSpPr>
            <p:nvPr/>
          </p:nvSpPr>
          <p:spPr bwMode="auto">
            <a:xfrm>
              <a:off x="10661246" y="4201713"/>
              <a:ext cx="249183" cy="187283"/>
            </a:xfrm>
            <a:custGeom>
              <a:avLst/>
              <a:gdLst>
                <a:gd name="T0" fmla="*/ 136 w 157"/>
                <a:gd name="T1" fmla="*/ 53 h 118"/>
                <a:gd name="T2" fmla="*/ 122 w 157"/>
                <a:gd name="T3" fmla="*/ 50 h 118"/>
                <a:gd name="T4" fmla="*/ 102 w 157"/>
                <a:gd name="T5" fmla="*/ 50 h 118"/>
                <a:gd name="T6" fmla="*/ 98 w 157"/>
                <a:gd name="T7" fmla="*/ 72 h 118"/>
                <a:gd name="T8" fmla="*/ 91 w 157"/>
                <a:gd name="T9" fmla="*/ 78 h 118"/>
                <a:gd name="T10" fmla="*/ 84 w 157"/>
                <a:gd name="T11" fmla="*/ 104 h 118"/>
                <a:gd name="T12" fmla="*/ 70 w 157"/>
                <a:gd name="T13" fmla="*/ 109 h 118"/>
                <a:gd name="T14" fmla="*/ 54 w 157"/>
                <a:gd name="T15" fmla="*/ 104 h 118"/>
                <a:gd name="T16" fmla="*/ 46 w 157"/>
                <a:gd name="T17" fmla="*/ 105 h 118"/>
                <a:gd name="T18" fmla="*/ 37 w 157"/>
                <a:gd name="T19" fmla="*/ 115 h 118"/>
                <a:gd name="T20" fmla="*/ 25 w 157"/>
                <a:gd name="T21" fmla="*/ 113 h 118"/>
                <a:gd name="T22" fmla="*/ 15 w 157"/>
                <a:gd name="T23" fmla="*/ 118 h 118"/>
                <a:gd name="T24" fmla="*/ 3 w 157"/>
                <a:gd name="T25" fmla="*/ 107 h 118"/>
                <a:gd name="T26" fmla="*/ 0 w 157"/>
                <a:gd name="T27" fmla="*/ 94 h 118"/>
                <a:gd name="T28" fmla="*/ 13 w 157"/>
                <a:gd name="T29" fmla="*/ 100 h 118"/>
                <a:gd name="T30" fmla="*/ 25 w 157"/>
                <a:gd name="T31" fmla="*/ 97 h 118"/>
                <a:gd name="T32" fmla="*/ 28 w 157"/>
                <a:gd name="T33" fmla="*/ 81 h 118"/>
                <a:gd name="T34" fmla="*/ 36 w 157"/>
                <a:gd name="T35" fmla="*/ 77 h 118"/>
                <a:gd name="T36" fmla="*/ 56 w 157"/>
                <a:gd name="T37" fmla="*/ 73 h 118"/>
                <a:gd name="T38" fmla="*/ 67 w 157"/>
                <a:gd name="T39" fmla="*/ 58 h 118"/>
                <a:gd name="T40" fmla="*/ 74 w 157"/>
                <a:gd name="T41" fmla="*/ 46 h 118"/>
                <a:gd name="T42" fmla="*/ 83 w 157"/>
                <a:gd name="T43" fmla="*/ 55 h 118"/>
                <a:gd name="T44" fmla="*/ 86 w 157"/>
                <a:gd name="T45" fmla="*/ 50 h 118"/>
                <a:gd name="T46" fmla="*/ 94 w 157"/>
                <a:gd name="T47" fmla="*/ 50 h 118"/>
                <a:gd name="T48" fmla="*/ 94 w 157"/>
                <a:gd name="T49" fmla="*/ 38 h 118"/>
                <a:gd name="T50" fmla="*/ 95 w 157"/>
                <a:gd name="T51" fmla="*/ 28 h 118"/>
                <a:gd name="T52" fmla="*/ 107 w 157"/>
                <a:gd name="T53" fmla="*/ 15 h 118"/>
                <a:gd name="T54" fmla="*/ 114 w 157"/>
                <a:gd name="T55" fmla="*/ 1 h 118"/>
                <a:gd name="T56" fmla="*/ 122 w 157"/>
                <a:gd name="T57" fmla="*/ 0 h 118"/>
                <a:gd name="T58" fmla="*/ 131 w 157"/>
                <a:gd name="T59" fmla="*/ 10 h 118"/>
                <a:gd name="T60" fmla="*/ 132 w 157"/>
                <a:gd name="T61" fmla="*/ 18 h 118"/>
                <a:gd name="T62" fmla="*/ 143 w 157"/>
                <a:gd name="T63" fmla="*/ 24 h 118"/>
                <a:gd name="T64" fmla="*/ 157 w 157"/>
                <a:gd name="T65" fmla="*/ 29 h 118"/>
                <a:gd name="T66" fmla="*/ 156 w 157"/>
                <a:gd name="T67" fmla="*/ 36 h 118"/>
                <a:gd name="T68" fmla="*/ 145 w 157"/>
                <a:gd name="T69" fmla="*/ 38 h 118"/>
                <a:gd name="T70" fmla="*/ 148 w 157"/>
                <a:gd name="T71" fmla="*/ 47 h 118"/>
                <a:gd name="T72" fmla="*/ 136 w 157"/>
                <a:gd name="T73" fmla="*/ 5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18">
                  <a:moveTo>
                    <a:pt x="136" y="53"/>
                  </a:moveTo>
                  <a:lnTo>
                    <a:pt x="122" y="50"/>
                  </a:lnTo>
                  <a:lnTo>
                    <a:pt x="102" y="50"/>
                  </a:lnTo>
                  <a:lnTo>
                    <a:pt x="98" y="72"/>
                  </a:lnTo>
                  <a:lnTo>
                    <a:pt x="91" y="78"/>
                  </a:lnTo>
                  <a:lnTo>
                    <a:pt x="84" y="104"/>
                  </a:lnTo>
                  <a:lnTo>
                    <a:pt x="70" y="109"/>
                  </a:lnTo>
                  <a:lnTo>
                    <a:pt x="54" y="104"/>
                  </a:lnTo>
                  <a:lnTo>
                    <a:pt x="46" y="105"/>
                  </a:lnTo>
                  <a:lnTo>
                    <a:pt x="37" y="115"/>
                  </a:lnTo>
                  <a:lnTo>
                    <a:pt x="25" y="113"/>
                  </a:lnTo>
                  <a:lnTo>
                    <a:pt x="15" y="118"/>
                  </a:lnTo>
                  <a:lnTo>
                    <a:pt x="3" y="107"/>
                  </a:lnTo>
                  <a:lnTo>
                    <a:pt x="0" y="94"/>
                  </a:lnTo>
                  <a:lnTo>
                    <a:pt x="13" y="100"/>
                  </a:lnTo>
                  <a:lnTo>
                    <a:pt x="25" y="97"/>
                  </a:lnTo>
                  <a:lnTo>
                    <a:pt x="28" y="81"/>
                  </a:lnTo>
                  <a:lnTo>
                    <a:pt x="36" y="77"/>
                  </a:lnTo>
                  <a:lnTo>
                    <a:pt x="56" y="73"/>
                  </a:lnTo>
                  <a:lnTo>
                    <a:pt x="67" y="58"/>
                  </a:lnTo>
                  <a:lnTo>
                    <a:pt x="74" y="46"/>
                  </a:lnTo>
                  <a:lnTo>
                    <a:pt x="83" y="55"/>
                  </a:lnTo>
                  <a:lnTo>
                    <a:pt x="86" y="50"/>
                  </a:lnTo>
                  <a:lnTo>
                    <a:pt x="94" y="50"/>
                  </a:lnTo>
                  <a:lnTo>
                    <a:pt x="94" y="38"/>
                  </a:lnTo>
                  <a:lnTo>
                    <a:pt x="95" y="28"/>
                  </a:lnTo>
                  <a:lnTo>
                    <a:pt x="107" y="15"/>
                  </a:lnTo>
                  <a:lnTo>
                    <a:pt x="114" y="1"/>
                  </a:lnTo>
                  <a:lnTo>
                    <a:pt x="122" y="0"/>
                  </a:lnTo>
                  <a:lnTo>
                    <a:pt x="131" y="10"/>
                  </a:lnTo>
                  <a:lnTo>
                    <a:pt x="132" y="18"/>
                  </a:lnTo>
                  <a:lnTo>
                    <a:pt x="143" y="24"/>
                  </a:lnTo>
                  <a:lnTo>
                    <a:pt x="157" y="29"/>
                  </a:lnTo>
                  <a:lnTo>
                    <a:pt x="156" y="36"/>
                  </a:lnTo>
                  <a:lnTo>
                    <a:pt x="145" y="38"/>
                  </a:lnTo>
                  <a:lnTo>
                    <a:pt x="148" y="47"/>
                  </a:lnTo>
                  <a:lnTo>
                    <a:pt x="136" y="5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2" name="Freeform 160">
              <a:extLst>
                <a:ext uri="{FF2B5EF4-FFF2-40B4-BE49-F238E27FC236}">
                  <a16:creationId xmlns:a16="http://schemas.microsoft.com/office/drawing/2014/main" id="{42A5A059-674C-14F6-BE8F-943BE8CD9B71}"/>
                </a:ext>
              </a:extLst>
            </p:cNvPr>
            <p:cNvSpPr>
              <a:spLocks/>
            </p:cNvSpPr>
            <p:nvPr/>
          </p:nvSpPr>
          <p:spPr bwMode="auto">
            <a:xfrm>
              <a:off x="8048790" y="4922275"/>
              <a:ext cx="349174" cy="365042"/>
            </a:xfrm>
            <a:custGeom>
              <a:avLst/>
              <a:gdLst>
                <a:gd name="T0" fmla="*/ 190 w 220"/>
                <a:gd name="T1" fmla="*/ 11 h 230"/>
                <a:gd name="T2" fmla="*/ 203 w 220"/>
                <a:gd name="T3" fmla="*/ 7 h 230"/>
                <a:gd name="T4" fmla="*/ 214 w 220"/>
                <a:gd name="T5" fmla="*/ 8 h 230"/>
                <a:gd name="T6" fmla="*/ 220 w 220"/>
                <a:gd name="T7" fmla="*/ 13 h 230"/>
                <a:gd name="T8" fmla="*/ 220 w 220"/>
                <a:gd name="T9" fmla="*/ 14 h 230"/>
                <a:gd name="T10" fmla="*/ 211 w 220"/>
                <a:gd name="T11" fmla="*/ 18 h 230"/>
                <a:gd name="T12" fmla="*/ 206 w 220"/>
                <a:gd name="T13" fmla="*/ 18 h 230"/>
                <a:gd name="T14" fmla="*/ 195 w 220"/>
                <a:gd name="T15" fmla="*/ 26 h 230"/>
                <a:gd name="T16" fmla="*/ 189 w 220"/>
                <a:gd name="T17" fmla="*/ 18 h 230"/>
                <a:gd name="T18" fmla="*/ 163 w 220"/>
                <a:gd name="T19" fmla="*/ 24 h 230"/>
                <a:gd name="T20" fmla="*/ 151 w 220"/>
                <a:gd name="T21" fmla="*/ 25 h 230"/>
                <a:gd name="T22" fmla="*/ 149 w 220"/>
                <a:gd name="T23" fmla="*/ 93 h 230"/>
                <a:gd name="T24" fmla="*/ 132 w 220"/>
                <a:gd name="T25" fmla="*/ 93 h 230"/>
                <a:gd name="T26" fmla="*/ 131 w 220"/>
                <a:gd name="T27" fmla="*/ 149 h 230"/>
                <a:gd name="T28" fmla="*/ 127 w 220"/>
                <a:gd name="T29" fmla="*/ 219 h 230"/>
                <a:gd name="T30" fmla="*/ 112 w 220"/>
                <a:gd name="T31" fmla="*/ 229 h 230"/>
                <a:gd name="T32" fmla="*/ 104 w 220"/>
                <a:gd name="T33" fmla="*/ 230 h 230"/>
                <a:gd name="T34" fmla="*/ 94 w 220"/>
                <a:gd name="T35" fmla="*/ 227 h 230"/>
                <a:gd name="T36" fmla="*/ 86 w 220"/>
                <a:gd name="T37" fmla="*/ 225 h 230"/>
                <a:gd name="T38" fmla="*/ 84 w 220"/>
                <a:gd name="T39" fmla="*/ 218 h 230"/>
                <a:gd name="T40" fmla="*/ 78 w 220"/>
                <a:gd name="T41" fmla="*/ 212 h 230"/>
                <a:gd name="T42" fmla="*/ 70 w 220"/>
                <a:gd name="T43" fmla="*/ 221 h 230"/>
                <a:gd name="T44" fmla="*/ 58 w 220"/>
                <a:gd name="T45" fmla="*/ 207 h 230"/>
                <a:gd name="T46" fmla="*/ 52 w 220"/>
                <a:gd name="T47" fmla="*/ 193 h 230"/>
                <a:gd name="T48" fmla="*/ 49 w 220"/>
                <a:gd name="T49" fmla="*/ 175 h 230"/>
                <a:gd name="T50" fmla="*/ 46 w 220"/>
                <a:gd name="T51" fmla="*/ 161 h 230"/>
                <a:gd name="T52" fmla="*/ 41 w 220"/>
                <a:gd name="T53" fmla="*/ 132 h 230"/>
                <a:gd name="T54" fmla="*/ 41 w 220"/>
                <a:gd name="T55" fmla="*/ 109 h 230"/>
                <a:gd name="T56" fmla="*/ 40 w 220"/>
                <a:gd name="T57" fmla="*/ 98 h 230"/>
                <a:gd name="T58" fmla="*/ 34 w 220"/>
                <a:gd name="T59" fmla="*/ 90 h 230"/>
                <a:gd name="T60" fmla="*/ 25 w 220"/>
                <a:gd name="T61" fmla="*/ 75 h 230"/>
                <a:gd name="T62" fmla="*/ 17 w 220"/>
                <a:gd name="T63" fmla="*/ 52 h 230"/>
                <a:gd name="T64" fmla="*/ 14 w 220"/>
                <a:gd name="T65" fmla="*/ 40 h 230"/>
                <a:gd name="T66" fmla="*/ 0 w 220"/>
                <a:gd name="T67" fmla="*/ 21 h 230"/>
                <a:gd name="T68" fmla="*/ 0 w 220"/>
                <a:gd name="T69" fmla="*/ 7 h 230"/>
                <a:gd name="T70" fmla="*/ 8 w 220"/>
                <a:gd name="T71" fmla="*/ 4 h 230"/>
                <a:gd name="T72" fmla="*/ 17 w 220"/>
                <a:gd name="T73" fmla="*/ 0 h 230"/>
                <a:gd name="T74" fmla="*/ 29 w 220"/>
                <a:gd name="T75" fmla="*/ 1 h 230"/>
                <a:gd name="T76" fmla="*/ 38 w 220"/>
                <a:gd name="T77" fmla="*/ 10 h 230"/>
                <a:gd name="T78" fmla="*/ 40 w 220"/>
                <a:gd name="T79" fmla="*/ 8 h 230"/>
                <a:gd name="T80" fmla="*/ 108 w 220"/>
                <a:gd name="T81" fmla="*/ 7 h 230"/>
                <a:gd name="T82" fmla="*/ 119 w 220"/>
                <a:gd name="T83" fmla="*/ 16 h 230"/>
                <a:gd name="T84" fmla="*/ 159 w 220"/>
                <a:gd name="T85" fmla="*/ 19 h 230"/>
                <a:gd name="T86" fmla="*/ 190 w 220"/>
                <a:gd name="T87" fmla="*/ 11 h 230"/>
                <a:gd name="T88" fmla="*/ 190 w 220"/>
                <a:gd name="T89" fmla="*/ 1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230">
                  <a:moveTo>
                    <a:pt x="190" y="11"/>
                  </a:moveTo>
                  <a:lnTo>
                    <a:pt x="203" y="7"/>
                  </a:lnTo>
                  <a:lnTo>
                    <a:pt x="214" y="8"/>
                  </a:lnTo>
                  <a:lnTo>
                    <a:pt x="220" y="13"/>
                  </a:lnTo>
                  <a:lnTo>
                    <a:pt x="220" y="14"/>
                  </a:lnTo>
                  <a:lnTo>
                    <a:pt x="211" y="18"/>
                  </a:lnTo>
                  <a:lnTo>
                    <a:pt x="206" y="18"/>
                  </a:lnTo>
                  <a:lnTo>
                    <a:pt x="195" y="26"/>
                  </a:lnTo>
                  <a:lnTo>
                    <a:pt x="189" y="18"/>
                  </a:lnTo>
                  <a:lnTo>
                    <a:pt x="163" y="24"/>
                  </a:lnTo>
                  <a:lnTo>
                    <a:pt x="151" y="25"/>
                  </a:lnTo>
                  <a:lnTo>
                    <a:pt x="149" y="93"/>
                  </a:lnTo>
                  <a:lnTo>
                    <a:pt x="132" y="93"/>
                  </a:lnTo>
                  <a:lnTo>
                    <a:pt x="131" y="149"/>
                  </a:lnTo>
                  <a:lnTo>
                    <a:pt x="127" y="219"/>
                  </a:lnTo>
                  <a:lnTo>
                    <a:pt x="112" y="229"/>
                  </a:lnTo>
                  <a:lnTo>
                    <a:pt x="104" y="230"/>
                  </a:lnTo>
                  <a:lnTo>
                    <a:pt x="94" y="227"/>
                  </a:lnTo>
                  <a:lnTo>
                    <a:pt x="86" y="225"/>
                  </a:lnTo>
                  <a:lnTo>
                    <a:pt x="84" y="218"/>
                  </a:lnTo>
                  <a:lnTo>
                    <a:pt x="78" y="212"/>
                  </a:lnTo>
                  <a:lnTo>
                    <a:pt x="70" y="221"/>
                  </a:lnTo>
                  <a:lnTo>
                    <a:pt x="58" y="207"/>
                  </a:lnTo>
                  <a:lnTo>
                    <a:pt x="52" y="193"/>
                  </a:lnTo>
                  <a:lnTo>
                    <a:pt x="49" y="175"/>
                  </a:lnTo>
                  <a:lnTo>
                    <a:pt x="46" y="161"/>
                  </a:lnTo>
                  <a:lnTo>
                    <a:pt x="41" y="132"/>
                  </a:lnTo>
                  <a:lnTo>
                    <a:pt x="41" y="109"/>
                  </a:lnTo>
                  <a:lnTo>
                    <a:pt x="40" y="98"/>
                  </a:lnTo>
                  <a:lnTo>
                    <a:pt x="34" y="90"/>
                  </a:lnTo>
                  <a:lnTo>
                    <a:pt x="25" y="75"/>
                  </a:lnTo>
                  <a:lnTo>
                    <a:pt x="17" y="52"/>
                  </a:lnTo>
                  <a:lnTo>
                    <a:pt x="14" y="40"/>
                  </a:lnTo>
                  <a:lnTo>
                    <a:pt x="0" y="21"/>
                  </a:lnTo>
                  <a:lnTo>
                    <a:pt x="0" y="7"/>
                  </a:lnTo>
                  <a:lnTo>
                    <a:pt x="8" y="4"/>
                  </a:lnTo>
                  <a:lnTo>
                    <a:pt x="17" y="0"/>
                  </a:lnTo>
                  <a:lnTo>
                    <a:pt x="29" y="1"/>
                  </a:lnTo>
                  <a:lnTo>
                    <a:pt x="38" y="10"/>
                  </a:lnTo>
                  <a:lnTo>
                    <a:pt x="40" y="8"/>
                  </a:lnTo>
                  <a:lnTo>
                    <a:pt x="108" y="7"/>
                  </a:lnTo>
                  <a:lnTo>
                    <a:pt x="119" y="16"/>
                  </a:lnTo>
                  <a:lnTo>
                    <a:pt x="159" y="19"/>
                  </a:lnTo>
                  <a:lnTo>
                    <a:pt x="190" y="11"/>
                  </a:lnTo>
                  <a:lnTo>
                    <a:pt x="190" y="1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3" name="Freeform 161">
              <a:extLst>
                <a:ext uri="{FF2B5EF4-FFF2-40B4-BE49-F238E27FC236}">
                  <a16:creationId xmlns:a16="http://schemas.microsoft.com/office/drawing/2014/main" id="{26DBA111-B6EC-65FB-7107-EEA435C73402}"/>
                </a:ext>
              </a:extLst>
            </p:cNvPr>
            <p:cNvSpPr>
              <a:spLocks/>
            </p:cNvSpPr>
            <p:nvPr/>
          </p:nvSpPr>
          <p:spPr bwMode="auto">
            <a:xfrm>
              <a:off x="7747231" y="3701764"/>
              <a:ext cx="409485" cy="357106"/>
            </a:xfrm>
            <a:custGeom>
              <a:avLst/>
              <a:gdLst>
                <a:gd name="T0" fmla="*/ 239 w 258"/>
                <a:gd name="T1" fmla="*/ 12 h 225"/>
                <a:gd name="T2" fmla="*/ 244 w 258"/>
                <a:gd name="T3" fmla="*/ 42 h 225"/>
                <a:gd name="T4" fmla="*/ 250 w 258"/>
                <a:gd name="T5" fmla="*/ 47 h 225"/>
                <a:gd name="T6" fmla="*/ 250 w 258"/>
                <a:gd name="T7" fmla="*/ 53 h 225"/>
                <a:gd name="T8" fmla="*/ 258 w 258"/>
                <a:gd name="T9" fmla="*/ 59 h 225"/>
                <a:gd name="T10" fmla="*/ 254 w 258"/>
                <a:gd name="T11" fmla="*/ 68 h 225"/>
                <a:gd name="T12" fmla="*/ 249 w 258"/>
                <a:gd name="T13" fmla="*/ 106 h 225"/>
                <a:gd name="T14" fmla="*/ 248 w 258"/>
                <a:gd name="T15" fmla="*/ 131 h 225"/>
                <a:gd name="T16" fmla="*/ 227 w 258"/>
                <a:gd name="T17" fmla="*/ 148 h 225"/>
                <a:gd name="T18" fmla="*/ 221 w 258"/>
                <a:gd name="T19" fmla="*/ 173 h 225"/>
                <a:gd name="T20" fmla="*/ 227 w 258"/>
                <a:gd name="T21" fmla="*/ 181 h 225"/>
                <a:gd name="T22" fmla="*/ 227 w 258"/>
                <a:gd name="T23" fmla="*/ 193 h 225"/>
                <a:gd name="T24" fmla="*/ 239 w 258"/>
                <a:gd name="T25" fmla="*/ 193 h 225"/>
                <a:gd name="T26" fmla="*/ 237 w 258"/>
                <a:gd name="T27" fmla="*/ 202 h 225"/>
                <a:gd name="T28" fmla="*/ 233 w 258"/>
                <a:gd name="T29" fmla="*/ 203 h 225"/>
                <a:gd name="T30" fmla="*/ 232 w 258"/>
                <a:gd name="T31" fmla="*/ 210 h 225"/>
                <a:gd name="T32" fmla="*/ 229 w 258"/>
                <a:gd name="T33" fmla="*/ 210 h 225"/>
                <a:gd name="T34" fmla="*/ 217 w 258"/>
                <a:gd name="T35" fmla="*/ 189 h 225"/>
                <a:gd name="T36" fmla="*/ 213 w 258"/>
                <a:gd name="T37" fmla="*/ 188 h 225"/>
                <a:gd name="T38" fmla="*/ 200 w 258"/>
                <a:gd name="T39" fmla="*/ 199 h 225"/>
                <a:gd name="T40" fmla="*/ 188 w 258"/>
                <a:gd name="T41" fmla="*/ 193 h 225"/>
                <a:gd name="T42" fmla="*/ 179 w 258"/>
                <a:gd name="T43" fmla="*/ 193 h 225"/>
                <a:gd name="T44" fmla="*/ 173 w 258"/>
                <a:gd name="T45" fmla="*/ 195 h 225"/>
                <a:gd name="T46" fmla="*/ 164 w 258"/>
                <a:gd name="T47" fmla="*/ 194 h 225"/>
                <a:gd name="T48" fmla="*/ 154 w 258"/>
                <a:gd name="T49" fmla="*/ 202 h 225"/>
                <a:gd name="T50" fmla="*/ 145 w 258"/>
                <a:gd name="T51" fmla="*/ 203 h 225"/>
                <a:gd name="T52" fmla="*/ 125 w 258"/>
                <a:gd name="T53" fmla="*/ 193 h 225"/>
                <a:gd name="T54" fmla="*/ 117 w 258"/>
                <a:gd name="T55" fmla="*/ 198 h 225"/>
                <a:gd name="T56" fmla="*/ 109 w 258"/>
                <a:gd name="T57" fmla="*/ 197 h 225"/>
                <a:gd name="T58" fmla="*/ 102 w 258"/>
                <a:gd name="T59" fmla="*/ 191 h 225"/>
                <a:gd name="T60" fmla="*/ 86 w 258"/>
                <a:gd name="T61" fmla="*/ 183 h 225"/>
                <a:gd name="T62" fmla="*/ 68 w 258"/>
                <a:gd name="T63" fmla="*/ 185 h 225"/>
                <a:gd name="T64" fmla="*/ 64 w 258"/>
                <a:gd name="T65" fmla="*/ 190 h 225"/>
                <a:gd name="T66" fmla="*/ 62 w 258"/>
                <a:gd name="T67" fmla="*/ 200 h 225"/>
                <a:gd name="T68" fmla="*/ 56 w 258"/>
                <a:gd name="T69" fmla="*/ 208 h 225"/>
                <a:gd name="T70" fmla="*/ 56 w 258"/>
                <a:gd name="T71" fmla="*/ 225 h 225"/>
                <a:gd name="T72" fmla="*/ 43 w 258"/>
                <a:gd name="T73" fmla="*/ 214 h 225"/>
                <a:gd name="T74" fmla="*/ 37 w 258"/>
                <a:gd name="T75" fmla="*/ 214 h 225"/>
                <a:gd name="T76" fmla="*/ 31 w 258"/>
                <a:gd name="T77" fmla="*/ 220 h 225"/>
                <a:gd name="T78" fmla="*/ 31 w 258"/>
                <a:gd name="T79" fmla="*/ 207 h 225"/>
                <a:gd name="T80" fmla="*/ 12 w 258"/>
                <a:gd name="T81" fmla="*/ 202 h 225"/>
                <a:gd name="T82" fmla="*/ 12 w 258"/>
                <a:gd name="T83" fmla="*/ 193 h 225"/>
                <a:gd name="T84" fmla="*/ 2 w 258"/>
                <a:gd name="T85" fmla="*/ 181 h 225"/>
                <a:gd name="T86" fmla="*/ 0 w 258"/>
                <a:gd name="T87" fmla="*/ 172 h 225"/>
                <a:gd name="T88" fmla="*/ 2 w 258"/>
                <a:gd name="T89" fmla="*/ 163 h 225"/>
                <a:gd name="T90" fmla="*/ 12 w 258"/>
                <a:gd name="T91" fmla="*/ 162 h 225"/>
                <a:gd name="T92" fmla="*/ 18 w 258"/>
                <a:gd name="T93" fmla="*/ 156 h 225"/>
                <a:gd name="T94" fmla="*/ 41 w 258"/>
                <a:gd name="T95" fmla="*/ 154 h 225"/>
                <a:gd name="T96" fmla="*/ 56 w 258"/>
                <a:gd name="T97" fmla="*/ 151 h 225"/>
                <a:gd name="T98" fmla="*/ 57 w 258"/>
                <a:gd name="T99" fmla="*/ 139 h 225"/>
                <a:gd name="T100" fmla="*/ 66 w 258"/>
                <a:gd name="T101" fmla="*/ 126 h 225"/>
                <a:gd name="T102" fmla="*/ 66 w 258"/>
                <a:gd name="T103" fmla="*/ 82 h 225"/>
                <a:gd name="T104" fmla="*/ 89 w 258"/>
                <a:gd name="T105" fmla="*/ 74 h 225"/>
                <a:gd name="T106" fmla="*/ 136 w 258"/>
                <a:gd name="T107" fmla="*/ 37 h 225"/>
                <a:gd name="T108" fmla="*/ 192 w 258"/>
                <a:gd name="T109" fmla="*/ 0 h 225"/>
                <a:gd name="T110" fmla="*/ 218 w 258"/>
                <a:gd name="T111" fmla="*/ 9 h 225"/>
                <a:gd name="T112" fmla="*/ 227 w 258"/>
                <a:gd name="T113" fmla="*/ 19 h 225"/>
                <a:gd name="T114" fmla="*/ 239 w 258"/>
                <a:gd name="T115" fmla="*/ 12 h 225"/>
                <a:gd name="T116" fmla="*/ 239 w 258"/>
                <a:gd name="T117" fmla="*/ 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8" h="225">
                  <a:moveTo>
                    <a:pt x="239" y="12"/>
                  </a:moveTo>
                  <a:lnTo>
                    <a:pt x="244" y="42"/>
                  </a:lnTo>
                  <a:lnTo>
                    <a:pt x="250" y="47"/>
                  </a:lnTo>
                  <a:lnTo>
                    <a:pt x="250" y="53"/>
                  </a:lnTo>
                  <a:lnTo>
                    <a:pt x="258" y="59"/>
                  </a:lnTo>
                  <a:lnTo>
                    <a:pt x="254" y="68"/>
                  </a:lnTo>
                  <a:lnTo>
                    <a:pt x="249" y="106"/>
                  </a:lnTo>
                  <a:lnTo>
                    <a:pt x="248" y="131"/>
                  </a:lnTo>
                  <a:lnTo>
                    <a:pt x="227" y="148"/>
                  </a:lnTo>
                  <a:lnTo>
                    <a:pt x="221" y="173"/>
                  </a:lnTo>
                  <a:lnTo>
                    <a:pt x="227" y="181"/>
                  </a:lnTo>
                  <a:lnTo>
                    <a:pt x="227" y="193"/>
                  </a:lnTo>
                  <a:lnTo>
                    <a:pt x="239" y="193"/>
                  </a:lnTo>
                  <a:lnTo>
                    <a:pt x="237" y="202"/>
                  </a:lnTo>
                  <a:lnTo>
                    <a:pt x="233" y="203"/>
                  </a:lnTo>
                  <a:lnTo>
                    <a:pt x="232" y="210"/>
                  </a:lnTo>
                  <a:lnTo>
                    <a:pt x="229" y="210"/>
                  </a:lnTo>
                  <a:lnTo>
                    <a:pt x="217" y="189"/>
                  </a:lnTo>
                  <a:lnTo>
                    <a:pt x="213" y="188"/>
                  </a:lnTo>
                  <a:lnTo>
                    <a:pt x="200" y="199"/>
                  </a:lnTo>
                  <a:lnTo>
                    <a:pt x="188" y="193"/>
                  </a:lnTo>
                  <a:lnTo>
                    <a:pt x="179" y="193"/>
                  </a:lnTo>
                  <a:lnTo>
                    <a:pt x="173" y="195"/>
                  </a:lnTo>
                  <a:lnTo>
                    <a:pt x="164" y="194"/>
                  </a:lnTo>
                  <a:lnTo>
                    <a:pt x="154" y="202"/>
                  </a:lnTo>
                  <a:lnTo>
                    <a:pt x="145" y="203"/>
                  </a:lnTo>
                  <a:lnTo>
                    <a:pt x="125" y="193"/>
                  </a:lnTo>
                  <a:lnTo>
                    <a:pt x="117" y="198"/>
                  </a:lnTo>
                  <a:lnTo>
                    <a:pt x="109" y="197"/>
                  </a:lnTo>
                  <a:lnTo>
                    <a:pt x="102" y="191"/>
                  </a:lnTo>
                  <a:lnTo>
                    <a:pt x="86" y="183"/>
                  </a:lnTo>
                  <a:lnTo>
                    <a:pt x="68" y="185"/>
                  </a:lnTo>
                  <a:lnTo>
                    <a:pt x="64" y="190"/>
                  </a:lnTo>
                  <a:lnTo>
                    <a:pt x="62" y="200"/>
                  </a:lnTo>
                  <a:lnTo>
                    <a:pt x="56" y="208"/>
                  </a:lnTo>
                  <a:lnTo>
                    <a:pt x="56" y="225"/>
                  </a:lnTo>
                  <a:lnTo>
                    <a:pt x="43" y="214"/>
                  </a:lnTo>
                  <a:lnTo>
                    <a:pt x="37" y="214"/>
                  </a:lnTo>
                  <a:lnTo>
                    <a:pt x="31" y="220"/>
                  </a:lnTo>
                  <a:lnTo>
                    <a:pt x="31" y="207"/>
                  </a:lnTo>
                  <a:lnTo>
                    <a:pt x="12" y="202"/>
                  </a:lnTo>
                  <a:lnTo>
                    <a:pt x="12" y="193"/>
                  </a:lnTo>
                  <a:lnTo>
                    <a:pt x="2" y="181"/>
                  </a:lnTo>
                  <a:lnTo>
                    <a:pt x="0" y="172"/>
                  </a:lnTo>
                  <a:lnTo>
                    <a:pt x="2" y="163"/>
                  </a:lnTo>
                  <a:lnTo>
                    <a:pt x="12" y="162"/>
                  </a:lnTo>
                  <a:lnTo>
                    <a:pt x="18" y="156"/>
                  </a:lnTo>
                  <a:lnTo>
                    <a:pt x="41" y="154"/>
                  </a:lnTo>
                  <a:lnTo>
                    <a:pt x="56" y="151"/>
                  </a:lnTo>
                  <a:lnTo>
                    <a:pt x="57" y="139"/>
                  </a:lnTo>
                  <a:lnTo>
                    <a:pt x="66" y="126"/>
                  </a:lnTo>
                  <a:lnTo>
                    <a:pt x="66" y="82"/>
                  </a:lnTo>
                  <a:lnTo>
                    <a:pt x="89" y="74"/>
                  </a:lnTo>
                  <a:lnTo>
                    <a:pt x="136" y="37"/>
                  </a:lnTo>
                  <a:lnTo>
                    <a:pt x="192" y="0"/>
                  </a:lnTo>
                  <a:lnTo>
                    <a:pt x="218" y="9"/>
                  </a:lnTo>
                  <a:lnTo>
                    <a:pt x="227" y="19"/>
                  </a:lnTo>
                  <a:lnTo>
                    <a:pt x="239" y="12"/>
                  </a:lnTo>
                  <a:lnTo>
                    <a:pt x="239" y="1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4" name="Freeform 162">
              <a:extLst>
                <a:ext uri="{FF2B5EF4-FFF2-40B4-BE49-F238E27FC236}">
                  <a16:creationId xmlns:a16="http://schemas.microsoft.com/office/drawing/2014/main" id="{706806E0-D181-A70C-9472-C9162A1EC259}"/>
                </a:ext>
              </a:extLst>
            </p:cNvPr>
            <p:cNvSpPr>
              <a:spLocks/>
            </p:cNvSpPr>
            <p:nvPr/>
          </p:nvSpPr>
          <p:spPr bwMode="auto">
            <a:xfrm>
              <a:off x="7810717" y="3992211"/>
              <a:ext cx="315844" cy="290446"/>
            </a:xfrm>
            <a:custGeom>
              <a:avLst/>
              <a:gdLst>
                <a:gd name="T0" fmla="*/ 192 w 199"/>
                <a:gd name="T1" fmla="*/ 27 h 183"/>
                <a:gd name="T2" fmla="*/ 199 w 199"/>
                <a:gd name="T3" fmla="*/ 34 h 183"/>
                <a:gd name="T4" fmla="*/ 197 w 199"/>
                <a:gd name="T5" fmla="*/ 38 h 183"/>
                <a:gd name="T6" fmla="*/ 196 w 199"/>
                <a:gd name="T7" fmla="*/ 44 h 183"/>
                <a:gd name="T8" fmla="*/ 182 w 199"/>
                <a:gd name="T9" fmla="*/ 59 h 183"/>
                <a:gd name="T10" fmla="*/ 178 w 199"/>
                <a:gd name="T11" fmla="*/ 70 h 183"/>
                <a:gd name="T12" fmla="*/ 176 w 199"/>
                <a:gd name="T13" fmla="*/ 81 h 183"/>
                <a:gd name="T14" fmla="*/ 172 w 199"/>
                <a:gd name="T15" fmla="*/ 85 h 183"/>
                <a:gd name="T16" fmla="*/ 169 w 199"/>
                <a:gd name="T17" fmla="*/ 99 h 183"/>
                <a:gd name="T18" fmla="*/ 160 w 199"/>
                <a:gd name="T19" fmla="*/ 106 h 183"/>
                <a:gd name="T20" fmla="*/ 157 w 199"/>
                <a:gd name="T21" fmla="*/ 116 h 183"/>
                <a:gd name="T22" fmla="*/ 153 w 199"/>
                <a:gd name="T23" fmla="*/ 123 h 183"/>
                <a:gd name="T24" fmla="*/ 152 w 199"/>
                <a:gd name="T25" fmla="*/ 131 h 183"/>
                <a:gd name="T26" fmla="*/ 141 w 199"/>
                <a:gd name="T27" fmla="*/ 138 h 183"/>
                <a:gd name="T28" fmla="*/ 131 w 199"/>
                <a:gd name="T29" fmla="*/ 130 h 183"/>
                <a:gd name="T30" fmla="*/ 125 w 199"/>
                <a:gd name="T31" fmla="*/ 130 h 183"/>
                <a:gd name="T32" fmla="*/ 115 w 199"/>
                <a:gd name="T33" fmla="*/ 142 h 183"/>
                <a:gd name="T34" fmla="*/ 110 w 199"/>
                <a:gd name="T35" fmla="*/ 142 h 183"/>
                <a:gd name="T36" fmla="*/ 102 w 199"/>
                <a:gd name="T37" fmla="*/ 159 h 183"/>
                <a:gd name="T38" fmla="*/ 98 w 199"/>
                <a:gd name="T39" fmla="*/ 173 h 183"/>
                <a:gd name="T40" fmla="*/ 80 w 199"/>
                <a:gd name="T41" fmla="*/ 180 h 183"/>
                <a:gd name="T42" fmla="*/ 74 w 199"/>
                <a:gd name="T43" fmla="*/ 179 h 183"/>
                <a:gd name="T44" fmla="*/ 68 w 199"/>
                <a:gd name="T45" fmla="*/ 183 h 183"/>
                <a:gd name="T46" fmla="*/ 54 w 199"/>
                <a:gd name="T47" fmla="*/ 183 h 183"/>
                <a:gd name="T48" fmla="*/ 45 w 199"/>
                <a:gd name="T49" fmla="*/ 171 h 183"/>
                <a:gd name="T50" fmla="*/ 39 w 199"/>
                <a:gd name="T51" fmla="*/ 157 h 183"/>
                <a:gd name="T52" fmla="*/ 28 w 199"/>
                <a:gd name="T53" fmla="*/ 145 h 183"/>
                <a:gd name="T54" fmla="*/ 15 w 199"/>
                <a:gd name="T55" fmla="*/ 145 h 183"/>
                <a:gd name="T56" fmla="*/ 0 w 199"/>
                <a:gd name="T57" fmla="*/ 145 h 183"/>
                <a:gd name="T58" fmla="*/ 2 w 199"/>
                <a:gd name="T59" fmla="*/ 114 h 183"/>
                <a:gd name="T60" fmla="*/ 1 w 199"/>
                <a:gd name="T61" fmla="*/ 102 h 183"/>
                <a:gd name="T62" fmla="*/ 4 w 199"/>
                <a:gd name="T63" fmla="*/ 90 h 183"/>
                <a:gd name="T64" fmla="*/ 9 w 199"/>
                <a:gd name="T65" fmla="*/ 85 h 183"/>
                <a:gd name="T66" fmla="*/ 17 w 199"/>
                <a:gd name="T67" fmla="*/ 73 h 183"/>
                <a:gd name="T68" fmla="*/ 16 w 199"/>
                <a:gd name="T69" fmla="*/ 67 h 183"/>
                <a:gd name="T70" fmla="*/ 19 w 199"/>
                <a:gd name="T71" fmla="*/ 60 h 183"/>
                <a:gd name="T72" fmla="*/ 15 w 199"/>
                <a:gd name="T73" fmla="*/ 48 h 183"/>
                <a:gd name="T74" fmla="*/ 16 w 199"/>
                <a:gd name="T75" fmla="*/ 42 h 183"/>
                <a:gd name="T76" fmla="*/ 16 w 199"/>
                <a:gd name="T77" fmla="*/ 25 h 183"/>
                <a:gd name="T78" fmla="*/ 22 w 199"/>
                <a:gd name="T79" fmla="*/ 17 h 183"/>
                <a:gd name="T80" fmla="*/ 24 w 199"/>
                <a:gd name="T81" fmla="*/ 7 h 183"/>
                <a:gd name="T82" fmla="*/ 28 w 199"/>
                <a:gd name="T83" fmla="*/ 2 h 183"/>
                <a:gd name="T84" fmla="*/ 46 w 199"/>
                <a:gd name="T85" fmla="*/ 0 h 183"/>
                <a:gd name="T86" fmla="*/ 62 w 199"/>
                <a:gd name="T87" fmla="*/ 8 h 183"/>
                <a:gd name="T88" fmla="*/ 69 w 199"/>
                <a:gd name="T89" fmla="*/ 14 h 183"/>
                <a:gd name="T90" fmla="*/ 77 w 199"/>
                <a:gd name="T91" fmla="*/ 15 h 183"/>
                <a:gd name="T92" fmla="*/ 85 w 199"/>
                <a:gd name="T93" fmla="*/ 10 h 183"/>
                <a:gd name="T94" fmla="*/ 105 w 199"/>
                <a:gd name="T95" fmla="*/ 20 h 183"/>
                <a:gd name="T96" fmla="*/ 114 w 199"/>
                <a:gd name="T97" fmla="*/ 19 h 183"/>
                <a:gd name="T98" fmla="*/ 124 w 199"/>
                <a:gd name="T99" fmla="*/ 11 h 183"/>
                <a:gd name="T100" fmla="*/ 133 w 199"/>
                <a:gd name="T101" fmla="*/ 12 h 183"/>
                <a:gd name="T102" fmla="*/ 139 w 199"/>
                <a:gd name="T103" fmla="*/ 10 h 183"/>
                <a:gd name="T104" fmla="*/ 148 w 199"/>
                <a:gd name="T105" fmla="*/ 10 h 183"/>
                <a:gd name="T106" fmla="*/ 160 w 199"/>
                <a:gd name="T107" fmla="*/ 16 h 183"/>
                <a:gd name="T108" fmla="*/ 173 w 199"/>
                <a:gd name="T109" fmla="*/ 5 h 183"/>
                <a:gd name="T110" fmla="*/ 177 w 199"/>
                <a:gd name="T111" fmla="*/ 6 h 183"/>
                <a:gd name="T112" fmla="*/ 189 w 199"/>
                <a:gd name="T113" fmla="*/ 27 h 183"/>
                <a:gd name="T114" fmla="*/ 192 w 199"/>
                <a:gd name="T115" fmla="*/ 27 h 183"/>
                <a:gd name="T116" fmla="*/ 192 w 199"/>
                <a:gd name="T117" fmla="*/ 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183">
                  <a:moveTo>
                    <a:pt x="192" y="27"/>
                  </a:moveTo>
                  <a:lnTo>
                    <a:pt x="199" y="34"/>
                  </a:lnTo>
                  <a:lnTo>
                    <a:pt x="197" y="38"/>
                  </a:lnTo>
                  <a:lnTo>
                    <a:pt x="196" y="44"/>
                  </a:lnTo>
                  <a:lnTo>
                    <a:pt x="182" y="59"/>
                  </a:lnTo>
                  <a:lnTo>
                    <a:pt x="178" y="70"/>
                  </a:lnTo>
                  <a:lnTo>
                    <a:pt x="176" y="81"/>
                  </a:lnTo>
                  <a:lnTo>
                    <a:pt x="172" y="85"/>
                  </a:lnTo>
                  <a:lnTo>
                    <a:pt x="169" y="99"/>
                  </a:lnTo>
                  <a:lnTo>
                    <a:pt x="160" y="106"/>
                  </a:lnTo>
                  <a:lnTo>
                    <a:pt x="157" y="116"/>
                  </a:lnTo>
                  <a:lnTo>
                    <a:pt x="153" y="123"/>
                  </a:lnTo>
                  <a:lnTo>
                    <a:pt x="152" y="131"/>
                  </a:lnTo>
                  <a:lnTo>
                    <a:pt x="141" y="138"/>
                  </a:lnTo>
                  <a:lnTo>
                    <a:pt x="131" y="130"/>
                  </a:lnTo>
                  <a:lnTo>
                    <a:pt x="125" y="130"/>
                  </a:lnTo>
                  <a:lnTo>
                    <a:pt x="115" y="142"/>
                  </a:lnTo>
                  <a:lnTo>
                    <a:pt x="110" y="142"/>
                  </a:lnTo>
                  <a:lnTo>
                    <a:pt x="102" y="159"/>
                  </a:lnTo>
                  <a:lnTo>
                    <a:pt x="98" y="173"/>
                  </a:lnTo>
                  <a:lnTo>
                    <a:pt x="80" y="180"/>
                  </a:lnTo>
                  <a:lnTo>
                    <a:pt x="74" y="179"/>
                  </a:lnTo>
                  <a:lnTo>
                    <a:pt x="68" y="183"/>
                  </a:lnTo>
                  <a:lnTo>
                    <a:pt x="54" y="183"/>
                  </a:lnTo>
                  <a:lnTo>
                    <a:pt x="45" y="171"/>
                  </a:lnTo>
                  <a:lnTo>
                    <a:pt x="39" y="157"/>
                  </a:lnTo>
                  <a:lnTo>
                    <a:pt x="28" y="145"/>
                  </a:lnTo>
                  <a:lnTo>
                    <a:pt x="15" y="145"/>
                  </a:lnTo>
                  <a:lnTo>
                    <a:pt x="0" y="145"/>
                  </a:lnTo>
                  <a:lnTo>
                    <a:pt x="2" y="114"/>
                  </a:lnTo>
                  <a:lnTo>
                    <a:pt x="1" y="102"/>
                  </a:lnTo>
                  <a:lnTo>
                    <a:pt x="4" y="90"/>
                  </a:lnTo>
                  <a:lnTo>
                    <a:pt x="9" y="85"/>
                  </a:lnTo>
                  <a:lnTo>
                    <a:pt x="17" y="73"/>
                  </a:lnTo>
                  <a:lnTo>
                    <a:pt x="16" y="67"/>
                  </a:lnTo>
                  <a:lnTo>
                    <a:pt x="19" y="60"/>
                  </a:lnTo>
                  <a:lnTo>
                    <a:pt x="15" y="48"/>
                  </a:lnTo>
                  <a:lnTo>
                    <a:pt x="16" y="42"/>
                  </a:lnTo>
                  <a:lnTo>
                    <a:pt x="16" y="25"/>
                  </a:lnTo>
                  <a:lnTo>
                    <a:pt x="22" y="17"/>
                  </a:lnTo>
                  <a:lnTo>
                    <a:pt x="24" y="7"/>
                  </a:lnTo>
                  <a:lnTo>
                    <a:pt x="28" y="2"/>
                  </a:lnTo>
                  <a:lnTo>
                    <a:pt x="46" y="0"/>
                  </a:lnTo>
                  <a:lnTo>
                    <a:pt x="62" y="8"/>
                  </a:lnTo>
                  <a:lnTo>
                    <a:pt x="69" y="14"/>
                  </a:lnTo>
                  <a:lnTo>
                    <a:pt x="77" y="15"/>
                  </a:lnTo>
                  <a:lnTo>
                    <a:pt x="85" y="10"/>
                  </a:lnTo>
                  <a:lnTo>
                    <a:pt x="105" y="20"/>
                  </a:lnTo>
                  <a:lnTo>
                    <a:pt x="114" y="19"/>
                  </a:lnTo>
                  <a:lnTo>
                    <a:pt x="124" y="11"/>
                  </a:lnTo>
                  <a:lnTo>
                    <a:pt x="133" y="12"/>
                  </a:lnTo>
                  <a:lnTo>
                    <a:pt x="139" y="10"/>
                  </a:lnTo>
                  <a:lnTo>
                    <a:pt x="148" y="10"/>
                  </a:lnTo>
                  <a:lnTo>
                    <a:pt x="160" y="16"/>
                  </a:lnTo>
                  <a:lnTo>
                    <a:pt x="173" y="5"/>
                  </a:lnTo>
                  <a:lnTo>
                    <a:pt x="177" y="6"/>
                  </a:lnTo>
                  <a:lnTo>
                    <a:pt x="189" y="27"/>
                  </a:lnTo>
                  <a:lnTo>
                    <a:pt x="192" y="27"/>
                  </a:lnTo>
                  <a:lnTo>
                    <a:pt x="192" y="2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5" name="Freeform 163">
              <a:extLst>
                <a:ext uri="{FF2B5EF4-FFF2-40B4-BE49-F238E27FC236}">
                  <a16:creationId xmlns:a16="http://schemas.microsoft.com/office/drawing/2014/main" id="{C9F7E62E-4799-CCD8-4DB4-A029EA58A162}"/>
                </a:ext>
              </a:extLst>
            </p:cNvPr>
            <p:cNvSpPr>
              <a:spLocks/>
            </p:cNvSpPr>
            <p:nvPr/>
          </p:nvSpPr>
          <p:spPr bwMode="auto">
            <a:xfrm>
              <a:off x="5420462" y="3958881"/>
              <a:ext cx="125384" cy="128558"/>
            </a:xfrm>
            <a:custGeom>
              <a:avLst/>
              <a:gdLst>
                <a:gd name="T0" fmla="*/ 79 w 79"/>
                <a:gd name="T1" fmla="*/ 0 h 81"/>
                <a:gd name="T2" fmla="*/ 77 w 79"/>
                <a:gd name="T3" fmla="*/ 2 h 81"/>
                <a:gd name="T4" fmla="*/ 76 w 79"/>
                <a:gd name="T5" fmla="*/ 6 h 81"/>
                <a:gd name="T6" fmla="*/ 77 w 79"/>
                <a:gd name="T7" fmla="*/ 13 h 81"/>
                <a:gd name="T8" fmla="*/ 73 w 79"/>
                <a:gd name="T9" fmla="*/ 19 h 81"/>
                <a:gd name="T10" fmla="*/ 71 w 79"/>
                <a:gd name="T11" fmla="*/ 27 h 81"/>
                <a:gd name="T12" fmla="*/ 69 w 79"/>
                <a:gd name="T13" fmla="*/ 35 h 81"/>
                <a:gd name="T14" fmla="*/ 70 w 79"/>
                <a:gd name="T15" fmla="*/ 40 h 81"/>
                <a:gd name="T16" fmla="*/ 69 w 79"/>
                <a:gd name="T17" fmla="*/ 48 h 81"/>
                <a:gd name="T18" fmla="*/ 67 w 79"/>
                <a:gd name="T19" fmla="*/ 51 h 81"/>
                <a:gd name="T20" fmla="*/ 65 w 79"/>
                <a:gd name="T21" fmla="*/ 59 h 81"/>
                <a:gd name="T22" fmla="*/ 65 w 79"/>
                <a:gd name="T23" fmla="*/ 64 h 81"/>
                <a:gd name="T24" fmla="*/ 62 w 79"/>
                <a:gd name="T25" fmla="*/ 68 h 81"/>
                <a:gd name="T26" fmla="*/ 62 w 79"/>
                <a:gd name="T27" fmla="*/ 74 h 81"/>
                <a:gd name="T28" fmla="*/ 64 w 79"/>
                <a:gd name="T29" fmla="*/ 77 h 81"/>
                <a:gd name="T30" fmla="*/ 60 w 79"/>
                <a:gd name="T31" fmla="*/ 81 h 81"/>
                <a:gd name="T32" fmla="*/ 55 w 79"/>
                <a:gd name="T33" fmla="*/ 80 h 81"/>
                <a:gd name="T34" fmla="*/ 53 w 79"/>
                <a:gd name="T35" fmla="*/ 76 h 81"/>
                <a:gd name="T36" fmla="*/ 48 w 79"/>
                <a:gd name="T37" fmla="*/ 74 h 81"/>
                <a:gd name="T38" fmla="*/ 43 w 79"/>
                <a:gd name="T39" fmla="*/ 77 h 81"/>
                <a:gd name="T40" fmla="*/ 33 w 79"/>
                <a:gd name="T41" fmla="*/ 71 h 81"/>
                <a:gd name="T42" fmla="*/ 30 w 79"/>
                <a:gd name="T43" fmla="*/ 74 h 81"/>
                <a:gd name="T44" fmla="*/ 25 w 79"/>
                <a:gd name="T45" fmla="*/ 68 h 81"/>
                <a:gd name="T46" fmla="*/ 17 w 79"/>
                <a:gd name="T47" fmla="*/ 60 h 81"/>
                <a:gd name="T48" fmla="*/ 14 w 79"/>
                <a:gd name="T49" fmla="*/ 54 h 81"/>
                <a:gd name="T50" fmla="*/ 8 w 79"/>
                <a:gd name="T51" fmla="*/ 48 h 81"/>
                <a:gd name="T52" fmla="*/ 0 w 79"/>
                <a:gd name="T53" fmla="*/ 40 h 81"/>
                <a:gd name="T54" fmla="*/ 3 w 79"/>
                <a:gd name="T55" fmla="*/ 37 h 81"/>
                <a:gd name="T56" fmla="*/ 5 w 79"/>
                <a:gd name="T57" fmla="*/ 40 h 81"/>
                <a:gd name="T58" fmla="*/ 6 w 79"/>
                <a:gd name="T59" fmla="*/ 38 h 81"/>
                <a:gd name="T60" fmla="*/ 11 w 79"/>
                <a:gd name="T61" fmla="*/ 37 h 81"/>
                <a:gd name="T62" fmla="*/ 14 w 79"/>
                <a:gd name="T63" fmla="*/ 33 h 81"/>
                <a:gd name="T64" fmla="*/ 17 w 79"/>
                <a:gd name="T65" fmla="*/ 33 h 81"/>
                <a:gd name="T66" fmla="*/ 17 w 79"/>
                <a:gd name="T67" fmla="*/ 23 h 81"/>
                <a:gd name="T68" fmla="*/ 21 w 79"/>
                <a:gd name="T69" fmla="*/ 23 h 81"/>
                <a:gd name="T70" fmla="*/ 24 w 79"/>
                <a:gd name="T71" fmla="*/ 23 h 81"/>
                <a:gd name="T72" fmla="*/ 28 w 79"/>
                <a:gd name="T73" fmla="*/ 18 h 81"/>
                <a:gd name="T74" fmla="*/ 33 w 79"/>
                <a:gd name="T75" fmla="*/ 22 h 81"/>
                <a:gd name="T76" fmla="*/ 34 w 79"/>
                <a:gd name="T77" fmla="*/ 20 h 81"/>
                <a:gd name="T78" fmla="*/ 38 w 79"/>
                <a:gd name="T79" fmla="*/ 17 h 81"/>
                <a:gd name="T80" fmla="*/ 45 w 79"/>
                <a:gd name="T81" fmla="*/ 12 h 81"/>
                <a:gd name="T82" fmla="*/ 45 w 79"/>
                <a:gd name="T83" fmla="*/ 8 h 81"/>
                <a:gd name="T84" fmla="*/ 46 w 79"/>
                <a:gd name="T85" fmla="*/ 9 h 81"/>
                <a:gd name="T86" fmla="*/ 49 w 79"/>
                <a:gd name="T87" fmla="*/ 4 h 81"/>
                <a:gd name="T88" fmla="*/ 51 w 79"/>
                <a:gd name="T89" fmla="*/ 3 h 81"/>
                <a:gd name="T90" fmla="*/ 54 w 79"/>
                <a:gd name="T91" fmla="*/ 6 h 81"/>
                <a:gd name="T92" fmla="*/ 57 w 79"/>
                <a:gd name="T93" fmla="*/ 7 h 81"/>
                <a:gd name="T94" fmla="*/ 61 w 79"/>
                <a:gd name="T95" fmla="*/ 4 h 81"/>
                <a:gd name="T96" fmla="*/ 65 w 79"/>
                <a:gd name="T97" fmla="*/ 4 h 81"/>
                <a:gd name="T98" fmla="*/ 71 w 79"/>
                <a:gd name="T99" fmla="*/ 2 h 81"/>
                <a:gd name="T100" fmla="*/ 74 w 79"/>
                <a:gd name="T101" fmla="*/ 0 h 81"/>
                <a:gd name="T102" fmla="*/ 79 w 79"/>
                <a:gd name="T103" fmla="*/ 0 h 81"/>
                <a:gd name="T104" fmla="*/ 79 w 79"/>
                <a:gd name="T10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1">
                  <a:moveTo>
                    <a:pt x="79" y="0"/>
                  </a:moveTo>
                  <a:lnTo>
                    <a:pt x="77" y="2"/>
                  </a:lnTo>
                  <a:lnTo>
                    <a:pt x="76" y="6"/>
                  </a:lnTo>
                  <a:lnTo>
                    <a:pt x="77" y="13"/>
                  </a:lnTo>
                  <a:lnTo>
                    <a:pt x="73" y="19"/>
                  </a:lnTo>
                  <a:lnTo>
                    <a:pt x="71" y="27"/>
                  </a:lnTo>
                  <a:lnTo>
                    <a:pt x="69" y="35"/>
                  </a:lnTo>
                  <a:lnTo>
                    <a:pt x="70" y="40"/>
                  </a:lnTo>
                  <a:lnTo>
                    <a:pt x="69" y="48"/>
                  </a:lnTo>
                  <a:lnTo>
                    <a:pt x="67" y="51"/>
                  </a:lnTo>
                  <a:lnTo>
                    <a:pt x="65" y="59"/>
                  </a:lnTo>
                  <a:lnTo>
                    <a:pt x="65" y="64"/>
                  </a:lnTo>
                  <a:lnTo>
                    <a:pt x="62" y="68"/>
                  </a:lnTo>
                  <a:lnTo>
                    <a:pt x="62" y="74"/>
                  </a:lnTo>
                  <a:lnTo>
                    <a:pt x="64" y="77"/>
                  </a:lnTo>
                  <a:lnTo>
                    <a:pt x="60" y="81"/>
                  </a:lnTo>
                  <a:lnTo>
                    <a:pt x="55" y="80"/>
                  </a:lnTo>
                  <a:lnTo>
                    <a:pt x="53" y="76"/>
                  </a:lnTo>
                  <a:lnTo>
                    <a:pt x="48" y="74"/>
                  </a:lnTo>
                  <a:lnTo>
                    <a:pt x="43" y="77"/>
                  </a:lnTo>
                  <a:lnTo>
                    <a:pt x="33" y="71"/>
                  </a:lnTo>
                  <a:lnTo>
                    <a:pt x="30" y="74"/>
                  </a:lnTo>
                  <a:lnTo>
                    <a:pt x="25" y="68"/>
                  </a:lnTo>
                  <a:lnTo>
                    <a:pt x="17" y="60"/>
                  </a:lnTo>
                  <a:lnTo>
                    <a:pt x="14" y="54"/>
                  </a:lnTo>
                  <a:lnTo>
                    <a:pt x="8" y="48"/>
                  </a:lnTo>
                  <a:lnTo>
                    <a:pt x="0" y="40"/>
                  </a:lnTo>
                  <a:lnTo>
                    <a:pt x="3" y="37"/>
                  </a:lnTo>
                  <a:lnTo>
                    <a:pt x="5" y="40"/>
                  </a:lnTo>
                  <a:lnTo>
                    <a:pt x="6" y="38"/>
                  </a:lnTo>
                  <a:lnTo>
                    <a:pt x="11" y="37"/>
                  </a:lnTo>
                  <a:lnTo>
                    <a:pt x="14" y="33"/>
                  </a:lnTo>
                  <a:lnTo>
                    <a:pt x="17" y="33"/>
                  </a:lnTo>
                  <a:lnTo>
                    <a:pt x="17" y="23"/>
                  </a:lnTo>
                  <a:lnTo>
                    <a:pt x="21" y="23"/>
                  </a:lnTo>
                  <a:lnTo>
                    <a:pt x="24" y="23"/>
                  </a:lnTo>
                  <a:lnTo>
                    <a:pt x="28" y="18"/>
                  </a:lnTo>
                  <a:lnTo>
                    <a:pt x="33" y="22"/>
                  </a:lnTo>
                  <a:lnTo>
                    <a:pt x="34" y="20"/>
                  </a:lnTo>
                  <a:lnTo>
                    <a:pt x="38" y="17"/>
                  </a:lnTo>
                  <a:lnTo>
                    <a:pt x="45" y="12"/>
                  </a:lnTo>
                  <a:lnTo>
                    <a:pt x="45" y="8"/>
                  </a:lnTo>
                  <a:lnTo>
                    <a:pt x="46" y="9"/>
                  </a:lnTo>
                  <a:lnTo>
                    <a:pt x="49" y="4"/>
                  </a:lnTo>
                  <a:lnTo>
                    <a:pt x="51" y="3"/>
                  </a:lnTo>
                  <a:lnTo>
                    <a:pt x="54" y="6"/>
                  </a:lnTo>
                  <a:lnTo>
                    <a:pt x="57" y="7"/>
                  </a:lnTo>
                  <a:lnTo>
                    <a:pt x="61" y="4"/>
                  </a:lnTo>
                  <a:lnTo>
                    <a:pt x="65" y="4"/>
                  </a:lnTo>
                  <a:lnTo>
                    <a:pt x="71" y="2"/>
                  </a:lnTo>
                  <a:lnTo>
                    <a:pt x="74" y="0"/>
                  </a:lnTo>
                  <a:lnTo>
                    <a:pt x="79" y="0"/>
                  </a:lnTo>
                  <a:lnTo>
                    <a:pt x="79"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6" name="Freeform 164">
              <a:extLst>
                <a:ext uri="{FF2B5EF4-FFF2-40B4-BE49-F238E27FC236}">
                  <a16:creationId xmlns:a16="http://schemas.microsoft.com/office/drawing/2014/main" id="{AD083C27-F53A-EF34-CAEC-02F810B56098}"/>
                </a:ext>
              </a:extLst>
            </p:cNvPr>
            <p:cNvSpPr>
              <a:spLocks/>
            </p:cNvSpPr>
            <p:nvPr/>
          </p:nvSpPr>
          <p:spPr bwMode="auto">
            <a:xfrm>
              <a:off x="7844047" y="2327301"/>
              <a:ext cx="495192" cy="349171"/>
            </a:xfrm>
            <a:custGeom>
              <a:avLst/>
              <a:gdLst>
                <a:gd name="T0" fmla="*/ 312 w 312"/>
                <a:gd name="T1" fmla="*/ 26 h 220"/>
                <a:gd name="T2" fmla="*/ 292 w 312"/>
                <a:gd name="T3" fmla="*/ 32 h 220"/>
                <a:gd name="T4" fmla="*/ 283 w 312"/>
                <a:gd name="T5" fmla="*/ 34 h 220"/>
                <a:gd name="T6" fmla="*/ 286 w 312"/>
                <a:gd name="T7" fmla="*/ 23 h 220"/>
                <a:gd name="T8" fmla="*/ 268 w 312"/>
                <a:gd name="T9" fmla="*/ 17 h 220"/>
                <a:gd name="T10" fmla="*/ 251 w 312"/>
                <a:gd name="T11" fmla="*/ 22 h 220"/>
                <a:gd name="T12" fmla="*/ 247 w 312"/>
                <a:gd name="T13" fmla="*/ 34 h 220"/>
                <a:gd name="T14" fmla="*/ 238 w 312"/>
                <a:gd name="T15" fmla="*/ 41 h 220"/>
                <a:gd name="T16" fmla="*/ 223 w 312"/>
                <a:gd name="T17" fmla="*/ 37 h 220"/>
                <a:gd name="T18" fmla="*/ 208 w 312"/>
                <a:gd name="T19" fmla="*/ 37 h 220"/>
                <a:gd name="T20" fmla="*/ 192 w 312"/>
                <a:gd name="T21" fmla="*/ 29 h 220"/>
                <a:gd name="T22" fmla="*/ 186 w 312"/>
                <a:gd name="T23" fmla="*/ 34 h 220"/>
                <a:gd name="T24" fmla="*/ 178 w 312"/>
                <a:gd name="T25" fmla="*/ 34 h 220"/>
                <a:gd name="T26" fmla="*/ 179 w 312"/>
                <a:gd name="T27" fmla="*/ 45 h 220"/>
                <a:gd name="T28" fmla="*/ 155 w 312"/>
                <a:gd name="T29" fmla="*/ 42 h 220"/>
                <a:gd name="T30" fmla="*/ 153 w 312"/>
                <a:gd name="T31" fmla="*/ 51 h 220"/>
                <a:gd name="T32" fmla="*/ 141 w 312"/>
                <a:gd name="T33" fmla="*/ 51 h 220"/>
                <a:gd name="T34" fmla="*/ 135 w 312"/>
                <a:gd name="T35" fmla="*/ 63 h 220"/>
                <a:gd name="T36" fmla="*/ 124 w 312"/>
                <a:gd name="T37" fmla="*/ 81 h 220"/>
                <a:gd name="T38" fmla="*/ 108 w 312"/>
                <a:gd name="T39" fmla="*/ 104 h 220"/>
                <a:gd name="T40" fmla="*/ 113 w 312"/>
                <a:gd name="T41" fmla="*/ 110 h 220"/>
                <a:gd name="T42" fmla="*/ 109 w 312"/>
                <a:gd name="T43" fmla="*/ 117 h 220"/>
                <a:gd name="T44" fmla="*/ 96 w 312"/>
                <a:gd name="T45" fmla="*/ 117 h 220"/>
                <a:gd name="T46" fmla="*/ 89 w 312"/>
                <a:gd name="T47" fmla="*/ 132 h 220"/>
                <a:gd name="T48" fmla="*/ 92 w 312"/>
                <a:gd name="T49" fmla="*/ 155 h 220"/>
                <a:gd name="T50" fmla="*/ 101 w 312"/>
                <a:gd name="T51" fmla="*/ 164 h 220"/>
                <a:gd name="T52" fmla="*/ 99 w 312"/>
                <a:gd name="T53" fmla="*/ 184 h 220"/>
                <a:gd name="T54" fmla="*/ 89 w 312"/>
                <a:gd name="T55" fmla="*/ 196 h 220"/>
                <a:gd name="T56" fmla="*/ 84 w 312"/>
                <a:gd name="T57" fmla="*/ 206 h 220"/>
                <a:gd name="T58" fmla="*/ 74 w 312"/>
                <a:gd name="T59" fmla="*/ 195 h 220"/>
                <a:gd name="T60" fmla="*/ 49 w 312"/>
                <a:gd name="T61" fmla="*/ 216 h 220"/>
                <a:gd name="T62" fmla="*/ 30 w 312"/>
                <a:gd name="T63" fmla="*/ 220 h 220"/>
                <a:gd name="T64" fmla="*/ 11 w 312"/>
                <a:gd name="T65" fmla="*/ 211 h 220"/>
                <a:gd name="T66" fmla="*/ 6 w 312"/>
                <a:gd name="T67" fmla="*/ 192 h 220"/>
                <a:gd name="T68" fmla="*/ 0 w 312"/>
                <a:gd name="T69" fmla="*/ 152 h 220"/>
                <a:gd name="T70" fmla="*/ 12 w 312"/>
                <a:gd name="T71" fmla="*/ 141 h 220"/>
                <a:gd name="T72" fmla="*/ 45 w 312"/>
                <a:gd name="T73" fmla="*/ 127 h 220"/>
                <a:gd name="T74" fmla="*/ 69 w 312"/>
                <a:gd name="T75" fmla="*/ 109 h 220"/>
                <a:gd name="T76" fmla="*/ 90 w 312"/>
                <a:gd name="T77" fmla="*/ 86 h 220"/>
                <a:gd name="T78" fmla="*/ 117 w 312"/>
                <a:gd name="T79" fmla="*/ 54 h 220"/>
                <a:gd name="T80" fmla="*/ 136 w 312"/>
                <a:gd name="T81" fmla="*/ 43 h 220"/>
                <a:gd name="T82" fmla="*/ 166 w 312"/>
                <a:gd name="T83" fmla="*/ 22 h 220"/>
                <a:gd name="T84" fmla="*/ 192 w 312"/>
                <a:gd name="T85" fmla="*/ 15 h 220"/>
                <a:gd name="T86" fmla="*/ 212 w 312"/>
                <a:gd name="T87" fmla="*/ 16 h 220"/>
                <a:gd name="T88" fmla="*/ 226 w 312"/>
                <a:gd name="T89" fmla="*/ 3 h 220"/>
                <a:gd name="T90" fmla="*/ 249 w 312"/>
                <a:gd name="T91" fmla="*/ 3 h 220"/>
                <a:gd name="T92" fmla="*/ 269 w 312"/>
                <a:gd name="T93" fmla="*/ 0 h 220"/>
                <a:gd name="T94" fmla="*/ 310 w 312"/>
                <a:gd name="T95" fmla="*/ 12 h 220"/>
                <a:gd name="T96" fmla="*/ 295 w 312"/>
                <a:gd name="T97" fmla="*/ 16 h 220"/>
                <a:gd name="T98" fmla="*/ 312 w 312"/>
                <a:gd name="T99" fmla="*/ 2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2" h="220">
                  <a:moveTo>
                    <a:pt x="312" y="26"/>
                  </a:moveTo>
                  <a:lnTo>
                    <a:pt x="292" y="32"/>
                  </a:lnTo>
                  <a:lnTo>
                    <a:pt x="283" y="34"/>
                  </a:lnTo>
                  <a:lnTo>
                    <a:pt x="286" y="23"/>
                  </a:lnTo>
                  <a:lnTo>
                    <a:pt x="268" y="17"/>
                  </a:lnTo>
                  <a:lnTo>
                    <a:pt x="251" y="22"/>
                  </a:lnTo>
                  <a:lnTo>
                    <a:pt x="247" y="34"/>
                  </a:lnTo>
                  <a:lnTo>
                    <a:pt x="238" y="41"/>
                  </a:lnTo>
                  <a:lnTo>
                    <a:pt x="223" y="37"/>
                  </a:lnTo>
                  <a:lnTo>
                    <a:pt x="208" y="37"/>
                  </a:lnTo>
                  <a:lnTo>
                    <a:pt x="192" y="29"/>
                  </a:lnTo>
                  <a:lnTo>
                    <a:pt x="186" y="34"/>
                  </a:lnTo>
                  <a:lnTo>
                    <a:pt x="178" y="34"/>
                  </a:lnTo>
                  <a:lnTo>
                    <a:pt x="179" y="45"/>
                  </a:lnTo>
                  <a:lnTo>
                    <a:pt x="155" y="42"/>
                  </a:lnTo>
                  <a:lnTo>
                    <a:pt x="153" y="51"/>
                  </a:lnTo>
                  <a:lnTo>
                    <a:pt x="141" y="51"/>
                  </a:lnTo>
                  <a:lnTo>
                    <a:pt x="135" y="63"/>
                  </a:lnTo>
                  <a:lnTo>
                    <a:pt x="124" y="81"/>
                  </a:lnTo>
                  <a:lnTo>
                    <a:pt x="108" y="104"/>
                  </a:lnTo>
                  <a:lnTo>
                    <a:pt x="113" y="110"/>
                  </a:lnTo>
                  <a:lnTo>
                    <a:pt x="109" y="117"/>
                  </a:lnTo>
                  <a:lnTo>
                    <a:pt x="96" y="117"/>
                  </a:lnTo>
                  <a:lnTo>
                    <a:pt x="89" y="132"/>
                  </a:lnTo>
                  <a:lnTo>
                    <a:pt x="92" y="155"/>
                  </a:lnTo>
                  <a:lnTo>
                    <a:pt x="101" y="164"/>
                  </a:lnTo>
                  <a:lnTo>
                    <a:pt x="99" y="184"/>
                  </a:lnTo>
                  <a:lnTo>
                    <a:pt x="89" y="196"/>
                  </a:lnTo>
                  <a:lnTo>
                    <a:pt x="84" y="206"/>
                  </a:lnTo>
                  <a:lnTo>
                    <a:pt x="74" y="195"/>
                  </a:lnTo>
                  <a:lnTo>
                    <a:pt x="49" y="216"/>
                  </a:lnTo>
                  <a:lnTo>
                    <a:pt x="30" y="220"/>
                  </a:lnTo>
                  <a:lnTo>
                    <a:pt x="11" y="211"/>
                  </a:lnTo>
                  <a:lnTo>
                    <a:pt x="6" y="192"/>
                  </a:lnTo>
                  <a:lnTo>
                    <a:pt x="0" y="152"/>
                  </a:lnTo>
                  <a:lnTo>
                    <a:pt x="12" y="141"/>
                  </a:lnTo>
                  <a:lnTo>
                    <a:pt x="45" y="127"/>
                  </a:lnTo>
                  <a:lnTo>
                    <a:pt x="69" y="109"/>
                  </a:lnTo>
                  <a:lnTo>
                    <a:pt x="90" y="86"/>
                  </a:lnTo>
                  <a:lnTo>
                    <a:pt x="117" y="54"/>
                  </a:lnTo>
                  <a:lnTo>
                    <a:pt x="136" y="43"/>
                  </a:lnTo>
                  <a:lnTo>
                    <a:pt x="166" y="22"/>
                  </a:lnTo>
                  <a:lnTo>
                    <a:pt x="192" y="15"/>
                  </a:lnTo>
                  <a:lnTo>
                    <a:pt x="212" y="16"/>
                  </a:lnTo>
                  <a:lnTo>
                    <a:pt x="226" y="3"/>
                  </a:lnTo>
                  <a:lnTo>
                    <a:pt x="249" y="3"/>
                  </a:lnTo>
                  <a:lnTo>
                    <a:pt x="269" y="0"/>
                  </a:lnTo>
                  <a:lnTo>
                    <a:pt x="310" y="12"/>
                  </a:lnTo>
                  <a:lnTo>
                    <a:pt x="295" y="16"/>
                  </a:lnTo>
                  <a:lnTo>
                    <a:pt x="312"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7" name="Freeform 165">
              <a:extLst>
                <a:ext uri="{FF2B5EF4-FFF2-40B4-BE49-F238E27FC236}">
                  <a16:creationId xmlns:a16="http://schemas.microsoft.com/office/drawing/2014/main" id="{E49196E3-0687-1181-7B75-C3F4521B9A87}"/>
                </a:ext>
              </a:extLst>
            </p:cNvPr>
            <p:cNvSpPr>
              <a:spLocks/>
            </p:cNvSpPr>
            <p:nvPr/>
          </p:nvSpPr>
          <p:spPr bwMode="auto">
            <a:xfrm>
              <a:off x="8094817" y="2157478"/>
              <a:ext cx="68247" cy="20633"/>
            </a:xfrm>
            <a:custGeom>
              <a:avLst/>
              <a:gdLst>
                <a:gd name="T0" fmla="*/ 43 w 43"/>
                <a:gd name="T1" fmla="*/ 8 h 13"/>
                <a:gd name="T2" fmla="*/ 21 w 43"/>
                <a:gd name="T3" fmla="*/ 13 h 13"/>
                <a:gd name="T4" fmla="*/ 1 w 43"/>
                <a:gd name="T5" fmla="*/ 10 h 13"/>
                <a:gd name="T6" fmla="*/ 8 w 43"/>
                <a:gd name="T7" fmla="*/ 7 h 13"/>
                <a:gd name="T8" fmla="*/ 0 w 43"/>
                <a:gd name="T9" fmla="*/ 2 h 13"/>
                <a:gd name="T10" fmla="*/ 21 w 43"/>
                <a:gd name="T11" fmla="*/ 0 h 13"/>
                <a:gd name="T12" fmla="*/ 27 w 43"/>
                <a:gd name="T13" fmla="*/ 4 h 13"/>
                <a:gd name="T14" fmla="*/ 43 w 43"/>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3">
                  <a:moveTo>
                    <a:pt x="43" y="8"/>
                  </a:moveTo>
                  <a:lnTo>
                    <a:pt x="21" y="13"/>
                  </a:lnTo>
                  <a:lnTo>
                    <a:pt x="1" y="10"/>
                  </a:lnTo>
                  <a:lnTo>
                    <a:pt x="8" y="7"/>
                  </a:lnTo>
                  <a:lnTo>
                    <a:pt x="0" y="2"/>
                  </a:lnTo>
                  <a:lnTo>
                    <a:pt x="21" y="0"/>
                  </a:lnTo>
                  <a:lnTo>
                    <a:pt x="27" y="4"/>
                  </a:lnTo>
                  <a:lnTo>
                    <a:pt x="43"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8" name="Freeform 166">
              <a:extLst>
                <a:ext uri="{FF2B5EF4-FFF2-40B4-BE49-F238E27FC236}">
                  <a16:creationId xmlns:a16="http://schemas.microsoft.com/office/drawing/2014/main" id="{E4DF4ACA-4799-8607-B7EF-45E61A550C3B}"/>
                </a:ext>
              </a:extLst>
            </p:cNvPr>
            <p:cNvSpPr>
              <a:spLocks/>
            </p:cNvSpPr>
            <p:nvPr/>
          </p:nvSpPr>
          <p:spPr bwMode="auto">
            <a:xfrm>
              <a:off x="7913882" y="2122560"/>
              <a:ext cx="188871" cy="73008"/>
            </a:xfrm>
            <a:custGeom>
              <a:avLst/>
              <a:gdLst>
                <a:gd name="T0" fmla="*/ 82 w 119"/>
                <a:gd name="T1" fmla="*/ 5 h 46"/>
                <a:gd name="T2" fmla="*/ 119 w 119"/>
                <a:gd name="T3" fmla="*/ 15 h 46"/>
                <a:gd name="T4" fmla="*/ 94 w 119"/>
                <a:gd name="T5" fmla="*/ 20 h 46"/>
                <a:gd name="T6" fmla="*/ 90 w 119"/>
                <a:gd name="T7" fmla="*/ 30 h 46"/>
                <a:gd name="T8" fmla="*/ 81 w 119"/>
                <a:gd name="T9" fmla="*/ 33 h 46"/>
                <a:gd name="T10" fmla="*/ 79 w 119"/>
                <a:gd name="T11" fmla="*/ 45 h 46"/>
                <a:gd name="T12" fmla="*/ 65 w 119"/>
                <a:gd name="T13" fmla="*/ 46 h 46"/>
                <a:gd name="T14" fmla="*/ 40 w 119"/>
                <a:gd name="T15" fmla="*/ 37 h 46"/>
                <a:gd name="T16" fmla="*/ 49 w 119"/>
                <a:gd name="T17" fmla="*/ 32 h 46"/>
                <a:gd name="T18" fmla="*/ 32 w 119"/>
                <a:gd name="T19" fmla="*/ 28 h 46"/>
                <a:gd name="T20" fmla="*/ 9 w 119"/>
                <a:gd name="T21" fmla="*/ 16 h 46"/>
                <a:gd name="T22" fmla="*/ 0 w 119"/>
                <a:gd name="T23" fmla="*/ 6 h 46"/>
                <a:gd name="T24" fmla="*/ 28 w 119"/>
                <a:gd name="T25" fmla="*/ 1 h 46"/>
                <a:gd name="T26" fmla="*/ 34 w 119"/>
                <a:gd name="T27" fmla="*/ 6 h 46"/>
                <a:gd name="T28" fmla="*/ 49 w 119"/>
                <a:gd name="T29" fmla="*/ 6 h 46"/>
                <a:gd name="T30" fmla="*/ 52 w 119"/>
                <a:gd name="T31" fmla="*/ 1 h 46"/>
                <a:gd name="T32" fmla="*/ 68 w 119"/>
                <a:gd name="T33" fmla="*/ 0 h 46"/>
                <a:gd name="T34" fmla="*/ 82 w 119"/>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46">
                  <a:moveTo>
                    <a:pt x="82" y="5"/>
                  </a:moveTo>
                  <a:lnTo>
                    <a:pt x="119" y="15"/>
                  </a:lnTo>
                  <a:lnTo>
                    <a:pt x="94" y="20"/>
                  </a:lnTo>
                  <a:lnTo>
                    <a:pt x="90" y="30"/>
                  </a:lnTo>
                  <a:lnTo>
                    <a:pt x="81" y="33"/>
                  </a:lnTo>
                  <a:lnTo>
                    <a:pt x="79" y="45"/>
                  </a:lnTo>
                  <a:lnTo>
                    <a:pt x="65" y="46"/>
                  </a:lnTo>
                  <a:lnTo>
                    <a:pt x="40" y="37"/>
                  </a:lnTo>
                  <a:lnTo>
                    <a:pt x="49" y="32"/>
                  </a:lnTo>
                  <a:lnTo>
                    <a:pt x="32" y="28"/>
                  </a:lnTo>
                  <a:lnTo>
                    <a:pt x="9" y="16"/>
                  </a:lnTo>
                  <a:lnTo>
                    <a:pt x="0" y="6"/>
                  </a:lnTo>
                  <a:lnTo>
                    <a:pt x="28" y="1"/>
                  </a:lnTo>
                  <a:lnTo>
                    <a:pt x="34" y="6"/>
                  </a:lnTo>
                  <a:lnTo>
                    <a:pt x="49" y="6"/>
                  </a:lnTo>
                  <a:lnTo>
                    <a:pt x="52" y="1"/>
                  </a:lnTo>
                  <a:lnTo>
                    <a:pt x="68" y="0"/>
                  </a:lnTo>
                  <a:lnTo>
                    <a:pt x="82"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69" name="Freeform 167">
              <a:extLst>
                <a:ext uri="{FF2B5EF4-FFF2-40B4-BE49-F238E27FC236}">
                  <a16:creationId xmlns:a16="http://schemas.microsoft.com/office/drawing/2014/main" id="{5A62EBC5-3B9E-B7CB-C859-A6B3158D96AC}"/>
                </a:ext>
              </a:extLst>
            </p:cNvPr>
            <p:cNvSpPr>
              <a:spLocks/>
            </p:cNvSpPr>
            <p:nvPr/>
          </p:nvSpPr>
          <p:spPr bwMode="auto">
            <a:xfrm>
              <a:off x="8026570" y="2109864"/>
              <a:ext cx="166651" cy="26981"/>
            </a:xfrm>
            <a:custGeom>
              <a:avLst/>
              <a:gdLst>
                <a:gd name="T0" fmla="*/ 83 w 105"/>
                <a:gd name="T1" fmla="*/ 4 h 17"/>
                <a:gd name="T2" fmla="*/ 105 w 105"/>
                <a:gd name="T3" fmla="*/ 8 h 17"/>
                <a:gd name="T4" fmla="*/ 92 w 105"/>
                <a:gd name="T5" fmla="*/ 15 h 17"/>
                <a:gd name="T6" fmla="*/ 62 w 105"/>
                <a:gd name="T7" fmla="*/ 17 h 17"/>
                <a:gd name="T8" fmla="*/ 30 w 105"/>
                <a:gd name="T9" fmla="*/ 14 h 17"/>
                <a:gd name="T10" fmla="*/ 27 w 105"/>
                <a:gd name="T11" fmla="*/ 11 h 17"/>
                <a:gd name="T12" fmla="*/ 12 w 105"/>
                <a:gd name="T13" fmla="*/ 11 h 17"/>
                <a:gd name="T14" fmla="*/ 0 w 105"/>
                <a:gd name="T15" fmla="*/ 5 h 17"/>
                <a:gd name="T16" fmla="*/ 31 w 105"/>
                <a:gd name="T17" fmla="*/ 2 h 17"/>
                <a:gd name="T18" fmla="*/ 46 w 105"/>
                <a:gd name="T19" fmla="*/ 5 h 17"/>
                <a:gd name="T20" fmla="*/ 56 w 105"/>
                <a:gd name="T21" fmla="*/ 0 h 17"/>
                <a:gd name="T22" fmla="*/ 83 w 105"/>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7">
                  <a:moveTo>
                    <a:pt x="83" y="4"/>
                  </a:moveTo>
                  <a:lnTo>
                    <a:pt x="105" y="8"/>
                  </a:lnTo>
                  <a:lnTo>
                    <a:pt x="92" y="15"/>
                  </a:lnTo>
                  <a:lnTo>
                    <a:pt x="62" y="17"/>
                  </a:lnTo>
                  <a:lnTo>
                    <a:pt x="30" y="14"/>
                  </a:lnTo>
                  <a:lnTo>
                    <a:pt x="27" y="11"/>
                  </a:lnTo>
                  <a:lnTo>
                    <a:pt x="12" y="11"/>
                  </a:lnTo>
                  <a:lnTo>
                    <a:pt x="0" y="5"/>
                  </a:lnTo>
                  <a:lnTo>
                    <a:pt x="31" y="2"/>
                  </a:lnTo>
                  <a:lnTo>
                    <a:pt x="46" y="5"/>
                  </a:lnTo>
                  <a:lnTo>
                    <a:pt x="56" y="0"/>
                  </a:lnTo>
                  <a:lnTo>
                    <a:pt x="8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0" name="Freeform 168">
              <a:extLst>
                <a:ext uri="{FF2B5EF4-FFF2-40B4-BE49-F238E27FC236}">
                  <a16:creationId xmlns:a16="http://schemas.microsoft.com/office/drawing/2014/main" id="{9D043C56-29DA-C8A9-E6BB-E00340B774C8}"/>
                </a:ext>
              </a:extLst>
            </p:cNvPr>
            <p:cNvSpPr>
              <a:spLocks/>
            </p:cNvSpPr>
            <p:nvPr/>
          </p:nvSpPr>
          <p:spPr bwMode="auto">
            <a:xfrm>
              <a:off x="9796247" y="3492261"/>
              <a:ext cx="220614" cy="122209"/>
            </a:xfrm>
            <a:custGeom>
              <a:avLst/>
              <a:gdLst>
                <a:gd name="T0" fmla="*/ 134 w 139"/>
                <a:gd name="T1" fmla="*/ 49 h 77"/>
                <a:gd name="T2" fmla="*/ 134 w 139"/>
                <a:gd name="T3" fmla="*/ 57 h 77"/>
                <a:gd name="T4" fmla="*/ 139 w 139"/>
                <a:gd name="T5" fmla="*/ 69 h 77"/>
                <a:gd name="T6" fmla="*/ 138 w 139"/>
                <a:gd name="T7" fmla="*/ 77 h 77"/>
                <a:gd name="T8" fmla="*/ 125 w 139"/>
                <a:gd name="T9" fmla="*/ 77 h 77"/>
                <a:gd name="T10" fmla="*/ 104 w 139"/>
                <a:gd name="T11" fmla="*/ 72 h 77"/>
                <a:gd name="T12" fmla="*/ 91 w 139"/>
                <a:gd name="T13" fmla="*/ 71 h 77"/>
                <a:gd name="T14" fmla="*/ 80 w 139"/>
                <a:gd name="T15" fmla="*/ 61 h 77"/>
                <a:gd name="T16" fmla="*/ 57 w 139"/>
                <a:gd name="T17" fmla="*/ 58 h 77"/>
                <a:gd name="T18" fmla="*/ 34 w 139"/>
                <a:gd name="T19" fmla="*/ 48 h 77"/>
                <a:gd name="T20" fmla="*/ 17 w 139"/>
                <a:gd name="T21" fmla="*/ 39 h 77"/>
                <a:gd name="T22" fmla="*/ 0 w 139"/>
                <a:gd name="T23" fmla="*/ 31 h 77"/>
                <a:gd name="T24" fmla="*/ 3 w 139"/>
                <a:gd name="T25" fmla="*/ 14 h 77"/>
                <a:gd name="T26" fmla="*/ 11 w 139"/>
                <a:gd name="T27" fmla="*/ 5 h 77"/>
                <a:gd name="T28" fmla="*/ 17 w 139"/>
                <a:gd name="T29" fmla="*/ 0 h 77"/>
                <a:gd name="T30" fmla="*/ 31 w 139"/>
                <a:gd name="T31" fmla="*/ 6 h 77"/>
                <a:gd name="T32" fmla="*/ 50 w 139"/>
                <a:gd name="T33" fmla="*/ 19 h 77"/>
                <a:gd name="T34" fmla="*/ 60 w 139"/>
                <a:gd name="T35" fmla="*/ 21 h 77"/>
                <a:gd name="T36" fmla="*/ 67 w 139"/>
                <a:gd name="T37" fmla="*/ 31 h 77"/>
                <a:gd name="T38" fmla="*/ 80 w 139"/>
                <a:gd name="T39" fmla="*/ 34 h 77"/>
                <a:gd name="T40" fmla="*/ 95 w 139"/>
                <a:gd name="T41" fmla="*/ 43 h 77"/>
                <a:gd name="T42" fmla="*/ 114 w 139"/>
                <a:gd name="T43" fmla="*/ 47 h 77"/>
                <a:gd name="T44" fmla="*/ 134 w 139"/>
                <a:gd name="T45" fmla="*/ 49 h 77"/>
                <a:gd name="T46" fmla="*/ 134 w 139"/>
                <a:gd name="T47" fmla="*/ 4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77">
                  <a:moveTo>
                    <a:pt x="134" y="49"/>
                  </a:moveTo>
                  <a:lnTo>
                    <a:pt x="134" y="57"/>
                  </a:lnTo>
                  <a:lnTo>
                    <a:pt x="139" y="69"/>
                  </a:lnTo>
                  <a:lnTo>
                    <a:pt x="138" y="77"/>
                  </a:lnTo>
                  <a:lnTo>
                    <a:pt x="125" y="77"/>
                  </a:lnTo>
                  <a:lnTo>
                    <a:pt x="104" y="72"/>
                  </a:lnTo>
                  <a:lnTo>
                    <a:pt x="91" y="71"/>
                  </a:lnTo>
                  <a:lnTo>
                    <a:pt x="80" y="61"/>
                  </a:lnTo>
                  <a:lnTo>
                    <a:pt x="57" y="58"/>
                  </a:lnTo>
                  <a:lnTo>
                    <a:pt x="34" y="48"/>
                  </a:lnTo>
                  <a:lnTo>
                    <a:pt x="17" y="39"/>
                  </a:lnTo>
                  <a:lnTo>
                    <a:pt x="0" y="31"/>
                  </a:lnTo>
                  <a:lnTo>
                    <a:pt x="3" y="14"/>
                  </a:lnTo>
                  <a:lnTo>
                    <a:pt x="11" y="5"/>
                  </a:lnTo>
                  <a:lnTo>
                    <a:pt x="17" y="0"/>
                  </a:lnTo>
                  <a:lnTo>
                    <a:pt x="31" y="6"/>
                  </a:lnTo>
                  <a:lnTo>
                    <a:pt x="50" y="19"/>
                  </a:lnTo>
                  <a:lnTo>
                    <a:pt x="60" y="21"/>
                  </a:lnTo>
                  <a:lnTo>
                    <a:pt x="67" y="31"/>
                  </a:lnTo>
                  <a:lnTo>
                    <a:pt x="80" y="34"/>
                  </a:lnTo>
                  <a:lnTo>
                    <a:pt x="95" y="43"/>
                  </a:lnTo>
                  <a:lnTo>
                    <a:pt x="114" y="47"/>
                  </a:lnTo>
                  <a:lnTo>
                    <a:pt x="134" y="49"/>
                  </a:lnTo>
                  <a:lnTo>
                    <a:pt x="134"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1" name="Freeform 169">
              <a:extLst>
                <a:ext uri="{FF2B5EF4-FFF2-40B4-BE49-F238E27FC236}">
                  <a16:creationId xmlns:a16="http://schemas.microsoft.com/office/drawing/2014/main" id="{241187B2-CDBC-9123-4D27-896512FD3768}"/>
                </a:ext>
              </a:extLst>
            </p:cNvPr>
            <p:cNvSpPr>
              <a:spLocks/>
            </p:cNvSpPr>
            <p:nvPr/>
          </p:nvSpPr>
          <p:spPr bwMode="auto">
            <a:xfrm>
              <a:off x="9104247" y="3658912"/>
              <a:ext cx="193633" cy="250768"/>
            </a:xfrm>
            <a:custGeom>
              <a:avLst/>
              <a:gdLst>
                <a:gd name="T0" fmla="*/ 21 w 122"/>
                <a:gd name="T1" fmla="*/ 158 h 158"/>
                <a:gd name="T2" fmla="*/ 14 w 122"/>
                <a:gd name="T3" fmla="*/ 144 h 158"/>
                <a:gd name="T4" fmla="*/ 0 w 122"/>
                <a:gd name="T5" fmla="*/ 112 h 158"/>
                <a:gd name="T6" fmla="*/ 48 w 122"/>
                <a:gd name="T7" fmla="*/ 94 h 158"/>
                <a:gd name="T8" fmla="*/ 55 w 122"/>
                <a:gd name="T9" fmla="*/ 55 h 158"/>
                <a:gd name="T10" fmla="*/ 46 w 122"/>
                <a:gd name="T11" fmla="*/ 42 h 158"/>
                <a:gd name="T12" fmla="*/ 46 w 122"/>
                <a:gd name="T13" fmla="*/ 35 h 158"/>
                <a:gd name="T14" fmla="*/ 50 w 122"/>
                <a:gd name="T15" fmla="*/ 26 h 158"/>
                <a:gd name="T16" fmla="*/ 50 w 122"/>
                <a:gd name="T17" fmla="*/ 19 h 158"/>
                <a:gd name="T18" fmla="*/ 57 w 122"/>
                <a:gd name="T19" fmla="*/ 15 h 158"/>
                <a:gd name="T20" fmla="*/ 54 w 122"/>
                <a:gd name="T21" fmla="*/ 12 h 158"/>
                <a:gd name="T22" fmla="*/ 54 w 122"/>
                <a:gd name="T23" fmla="*/ 0 h 158"/>
                <a:gd name="T24" fmla="*/ 62 w 122"/>
                <a:gd name="T25" fmla="*/ 0 h 158"/>
                <a:gd name="T26" fmla="*/ 71 w 122"/>
                <a:gd name="T27" fmla="*/ 13 h 158"/>
                <a:gd name="T28" fmla="*/ 80 w 122"/>
                <a:gd name="T29" fmla="*/ 20 h 158"/>
                <a:gd name="T30" fmla="*/ 93 w 122"/>
                <a:gd name="T31" fmla="*/ 23 h 158"/>
                <a:gd name="T32" fmla="*/ 102 w 122"/>
                <a:gd name="T33" fmla="*/ 26 h 158"/>
                <a:gd name="T34" fmla="*/ 111 w 122"/>
                <a:gd name="T35" fmla="*/ 37 h 158"/>
                <a:gd name="T36" fmla="*/ 117 w 122"/>
                <a:gd name="T37" fmla="*/ 43 h 158"/>
                <a:gd name="T38" fmla="*/ 122 w 122"/>
                <a:gd name="T39" fmla="*/ 46 h 158"/>
                <a:gd name="T40" fmla="*/ 122 w 122"/>
                <a:gd name="T41" fmla="*/ 49 h 158"/>
                <a:gd name="T42" fmla="*/ 118 w 122"/>
                <a:gd name="T43" fmla="*/ 61 h 158"/>
                <a:gd name="T44" fmla="*/ 116 w 122"/>
                <a:gd name="T45" fmla="*/ 66 h 158"/>
                <a:gd name="T46" fmla="*/ 109 w 122"/>
                <a:gd name="T47" fmla="*/ 72 h 158"/>
                <a:gd name="T48" fmla="*/ 104 w 122"/>
                <a:gd name="T49" fmla="*/ 86 h 158"/>
                <a:gd name="T50" fmla="*/ 97 w 122"/>
                <a:gd name="T51" fmla="*/ 84 h 158"/>
                <a:gd name="T52" fmla="*/ 94 w 122"/>
                <a:gd name="T53" fmla="*/ 89 h 158"/>
                <a:gd name="T54" fmla="*/ 91 w 122"/>
                <a:gd name="T55" fmla="*/ 98 h 158"/>
                <a:gd name="T56" fmla="*/ 95 w 122"/>
                <a:gd name="T57" fmla="*/ 112 h 158"/>
                <a:gd name="T58" fmla="*/ 94 w 122"/>
                <a:gd name="T59" fmla="*/ 114 h 158"/>
                <a:gd name="T60" fmla="*/ 86 w 122"/>
                <a:gd name="T61" fmla="*/ 114 h 158"/>
                <a:gd name="T62" fmla="*/ 77 w 122"/>
                <a:gd name="T63" fmla="*/ 120 h 158"/>
                <a:gd name="T64" fmla="*/ 75 w 122"/>
                <a:gd name="T65" fmla="*/ 130 h 158"/>
                <a:gd name="T66" fmla="*/ 72 w 122"/>
                <a:gd name="T67" fmla="*/ 134 h 158"/>
                <a:gd name="T68" fmla="*/ 62 w 122"/>
                <a:gd name="T69" fmla="*/ 134 h 158"/>
                <a:gd name="T70" fmla="*/ 56 w 122"/>
                <a:gd name="T71" fmla="*/ 138 h 158"/>
                <a:gd name="T72" fmla="*/ 56 w 122"/>
                <a:gd name="T73" fmla="*/ 146 h 158"/>
                <a:gd name="T74" fmla="*/ 48 w 122"/>
                <a:gd name="T75" fmla="*/ 152 h 158"/>
                <a:gd name="T76" fmla="*/ 40 w 122"/>
                <a:gd name="T77" fmla="*/ 150 h 158"/>
                <a:gd name="T78" fmla="*/ 28 w 122"/>
                <a:gd name="T79" fmla="*/ 156 h 158"/>
                <a:gd name="T80" fmla="*/ 21 w 122"/>
                <a:gd name="T8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58">
                  <a:moveTo>
                    <a:pt x="21" y="158"/>
                  </a:moveTo>
                  <a:lnTo>
                    <a:pt x="14" y="144"/>
                  </a:lnTo>
                  <a:lnTo>
                    <a:pt x="0" y="112"/>
                  </a:lnTo>
                  <a:lnTo>
                    <a:pt x="48" y="94"/>
                  </a:lnTo>
                  <a:lnTo>
                    <a:pt x="55" y="55"/>
                  </a:lnTo>
                  <a:lnTo>
                    <a:pt x="46" y="42"/>
                  </a:lnTo>
                  <a:lnTo>
                    <a:pt x="46" y="35"/>
                  </a:lnTo>
                  <a:lnTo>
                    <a:pt x="50" y="26"/>
                  </a:lnTo>
                  <a:lnTo>
                    <a:pt x="50" y="19"/>
                  </a:lnTo>
                  <a:lnTo>
                    <a:pt x="57" y="15"/>
                  </a:lnTo>
                  <a:lnTo>
                    <a:pt x="54" y="12"/>
                  </a:lnTo>
                  <a:lnTo>
                    <a:pt x="54" y="0"/>
                  </a:lnTo>
                  <a:lnTo>
                    <a:pt x="62" y="0"/>
                  </a:lnTo>
                  <a:lnTo>
                    <a:pt x="71" y="13"/>
                  </a:lnTo>
                  <a:lnTo>
                    <a:pt x="80" y="20"/>
                  </a:lnTo>
                  <a:lnTo>
                    <a:pt x="93" y="23"/>
                  </a:lnTo>
                  <a:lnTo>
                    <a:pt x="102" y="26"/>
                  </a:lnTo>
                  <a:lnTo>
                    <a:pt x="111" y="37"/>
                  </a:lnTo>
                  <a:lnTo>
                    <a:pt x="117" y="43"/>
                  </a:lnTo>
                  <a:lnTo>
                    <a:pt x="122" y="46"/>
                  </a:lnTo>
                  <a:lnTo>
                    <a:pt x="122" y="49"/>
                  </a:lnTo>
                  <a:lnTo>
                    <a:pt x="118" y="61"/>
                  </a:lnTo>
                  <a:lnTo>
                    <a:pt x="116" y="66"/>
                  </a:lnTo>
                  <a:lnTo>
                    <a:pt x="109" y="72"/>
                  </a:lnTo>
                  <a:lnTo>
                    <a:pt x="104" y="86"/>
                  </a:lnTo>
                  <a:lnTo>
                    <a:pt x="97" y="84"/>
                  </a:lnTo>
                  <a:lnTo>
                    <a:pt x="94" y="89"/>
                  </a:lnTo>
                  <a:lnTo>
                    <a:pt x="91" y="98"/>
                  </a:lnTo>
                  <a:lnTo>
                    <a:pt x="95" y="112"/>
                  </a:lnTo>
                  <a:lnTo>
                    <a:pt x="94" y="114"/>
                  </a:lnTo>
                  <a:lnTo>
                    <a:pt x="86" y="114"/>
                  </a:lnTo>
                  <a:lnTo>
                    <a:pt x="77" y="120"/>
                  </a:lnTo>
                  <a:lnTo>
                    <a:pt x="75" y="130"/>
                  </a:lnTo>
                  <a:lnTo>
                    <a:pt x="72" y="134"/>
                  </a:lnTo>
                  <a:lnTo>
                    <a:pt x="62" y="134"/>
                  </a:lnTo>
                  <a:lnTo>
                    <a:pt x="56" y="138"/>
                  </a:lnTo>
                  <a:lnTo>
                    <a:pt x="56" y="146"/>
                  </a:lnTo>
                  <a:lnTo>
                    <a:pt x="48" y="152"/>
                  </a:lnTo>
                  <a:lnTo>
                    <a:pt x="40" y="150"/>
                  </a:lnTo>
                  <a:lnTo>
                    <a:pt x="28" y="156"/>
                  </a:lnTo>
                  <a:lnTo>
                    <a:pt x="21" y="15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2" name="Freeform 170">
              <a:extLst>
                <a:ext uri="{FF2B5EF4-FFF2-40B4-BE49-F238E27FC236}">
                  <a16:creationId xmlns:a16="http://schemas.microsoft.com/office/drawing/2014/main" id="{ABF17A49-A39B-E79C-F743-B576C21D90BC}"/>
                </a:ext>
              </a:extLst>
            </p:cNvPr>
            <p:cNvSpPr>
              <a:spLocks/>
            </p:cNvSpPr>
            <p:nvPr/>
          </p:nvSpPr>
          <p:spPr bwMode="auto">
            <a:xfrm>
              <a:off x="9189953" y="3614472"/>
              <a:ext cx="9523" cy="20633"/>
            </a:xfrm>
            <a:custGeom>
              <a:avLst/>
              <a:gdLst>
                <a:gd name="T0" fmla="*/ 4 w 6"/>
                <a:gd name="T1" fmla="*/ 13 h 13"/>
                <a:gd name="T2" fmla="*/ 0 w 6"/>
                <a:gd name="T3" fmla="*/ 6 h 13"/>
                <a:gd name="T4" fmla="*/ 4 w 6"/>
                <a:gd name="T5" fmla="*/ 0 h 13"/>
                <a:gd name="T6" fmla="*/ 6 w 6"/>
                <a:gd name="T7" fmla="*/ 2 h 13"/>
                <a:gd name="T8" fmla="*/ 6 w 6"/>
                <a:gd name="T9" fmla="*/ 9 h 13"/>
                <a:gd name="T10" fmla="*/ 4 w 6"/>
                <a:gd name="T11" fmla="*/ 13 h 13"/>
              </a:gdLst>
              <a:ahLst/>
              <a:cxnLst>
                <a:cxn ang="0">
                  <a:pos x="T0" y="T1"/>
                </a:cxn>
                <a:cxn ang="0">
                  <a:pos x="T2" y="T3"/>
                </a:cxn>
                <a:cxn ang="0">
                  <a:pos x="T4" y="T5"/>
                </a:cxn>
                <a:cxn ang="0">
                  <a:pos x="T6" y="T7"/>
                </a:cxn>
                <a:cxn ang="0">
                  <a:pos x="T8" y="T9"/>
                </a:cxn>
                <a:cxn ang="0">
                  <a:pos x="T10" y="T11"/>
                </a:cxn>
              </a:cxnLst>
              <a:rect l="0" t="0" r="r" b="b"/>
              <a:pathLst>
                <a:path w="6" h="13">
                  <a:moveTo>
                    <a:pt x="4" y="13"/>
                  </a:moveTo>
                  <a:lnTo>
                    <a:pt x="0" y="6"/>
                  </a:lnTo>
                  <a:lnTo>
                    <a:pt x="4" y="0"/>
                  </a:lnTo>
                  <a:lnTo>
                    <a:pt x="6" y="2"/>
                  </a:lnTo>
                  <a:lnTo>
                    <a:pt x="6" y="9"/>
                  </a:lnTo>
                  <a:lnTo>
                    <a:pt x="4" y="1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3" name="Freeform 171">
              <a:extLst>
                <a:ext uri="{FF2B5EF4-FFF2-40B4-BE49-F238E27FC236}">
                  <a16:creationId xmlns:a16="http://schemas.microsoft.com/office/drawing/2014/main" id="{32EC1545-5027-808F-B012-5A50EC106CA4}"/>
                </a:ext>
              </a:extLst>
            </p:cNvPr>
            <p:cNvSpPr>
              <a:spLocks/>
            </p:cNvSpPr>
            <p:nvPr/>
          </p:nvSpPr>
          <p:spPr bwMode="auto">
            <a:xfrm>
              <a:off x="9297880" y="3290696"/>
              <a:ext cx="393615" cy="404720"/>
            </a:xfrm>
            <a:custGeom>
              <a:avLst/>
              <a:gdLst>
                <a:gd name="T0" fmla="*/ 237 w 248"/>
                <a:gd name="T1" fmla="*/ 47 h 255"/>
                <a:gd name="T2" fmla="*/ 194 w 248"/>
                <a:gd name="T3" fmla="*/ 45 h 255"/>
                <a:gd name="T4" fmla="*/ 199 w 248"/>
                <a:gd name="T5" fmla="*/ 70 h 255"/>
                <a:gd name="T6" fmla="*/ 223 w 248"/>
                <a:gd name="T7" fmla="*/ 92 h 255"/>
                <a:gd name="T8" fmla="*/ 214 w 248"/>
                <a:gd name="T9" fmla="*/ 117 h 255"/>
                <a:gd name="T10" fmla="*/ 196 w 248"/>
                <a:gd name="T11" fmla="*/ 155 h 255"/>
                <a:gd name="T12" fmla="*/ 163 w 248"/>
                <a:gd name="T13" fmla="*/ 173 h 255"/>
                <a:gd name="T14" fmla="*/ 160 w 248"/>
                <a:gd name="T15" fmla="*/ 202 h 255"/>
                <a:gd name="T16" fmla="*/ 175 w 248"/>
                <a:gd name="T17" fmla="*/ 227 h 255"/>
                <a:gd name="T18" fmla="*/ 145 w 248"/>
                <a:gd name="T19" fmla="*/ 243 h 255"/>
                <a:gd name="T20" fmla="*/ 123 w 248"/>
                <a:gd name="T21" fmla="*/ 250 h 255"/>
                <a:gd name="T22" fmla="*/ 102 w 248"/>
                <a:gd name="T23" fmla="*/ 222 h 255"/>
                <a:gd name="T24" fmla="*/ 46 w 248"/>
                <a:gd name="T25" fmla="*/ 227 h 255"/>
                <a:gd name="T26" fmla="*/ 26 w 248"/>
                <a:gd name="T27" fmla="*/ 207 h 255"/>
                <a:gd name="T28" fmla="*/ 46 w 248"/>
                <a:gd name="T29" fmla="*/ 188 h 255"/>
                <a:gd name="T30" fmla="*/ 35 w 248"/>
                <a:gd name="T31" fmla="*/ 169 h 255"/>
                <a:gd name="T32" fmla="*/ 9 w 248"/>
                <a:gd name="T33" fmla="*/ 149 h 255"/>
                <a:gd name="T34" fmla="*/ 29 w 248"/>
                <a:gd name="T35" fmla="*/ 148 h 255"/>
                <a:gd name="T36" fmla="*/ 54 w 248"/>
                <a:gd name="T37" fmla="*/ 148 h 255"/>
                <a:gd name="T38" fmla="*/ 69 w 248"/>
                <a:gd name="T39" fmla="*/ 145 h 255"/>
                <a:gd name="T40" fmla="*/ 86 w 248"/>
                <a:gd name="T41" fmla="*/ 121 h 255"/>
                <a:gd name="T42" fmla="*/ 105 w 248"/>
                <a:gd name="T43" fmla="*/ 110 h 255"/>
                <a:gd name="T44" fmla="*/ 117 w 248"/>
                <a:gd name="T45" fmla="*/ 103 h 255"/>
                <a:gd name="T46" fmla="*/ 129 w 248"/>
                <a:gd name="T47" fmla="*/ 99 h 255"/>
                <a:gd name="T48" fmla="*/ 129 w 248"/>
                <a:gd name="T49" fmla="*/ 76 h 255"/>
                <a:gd name="T50" fmla="*/ 129 w 248"/>
                <a:gd name="T51" fmla="*/ 59 h 255"/>
                <a:gd name="T52" fmla="*/ 148 w 248"/>
                <a:gd name="T53" fmla="*/ 53 h 255"/>
                <a:gd name="T54" fmla="*/ 151 w 248"/>
                <a:gd name="T55" fmla="*/ 37 h 255"/>
                <a:gd name="T56" fmla="*/ 141 w 248"/>
                <a:gd name="T57" fmla="*/ 20 h 255"/>
                <a:gd name="T58" fmla="*/ 164 w 248"/>
                <a:gd name="T59" fmla="*/ 7 h 255"/>
                <a:gd name="T60" fmla="*/ 188 w 248"/>
                <a:gd name="T61" fmla="*/ 2 h 255"/>
                <a:gd name="T62" fmla="*/ 211 w 248"/>
                <a:gd name="T63" fmla="*/ 9 h 255"/>
                <a:gd name="T64" fmla="*/ 248 w 248"/>
                <a:gd name="T65" fmla="*/ 3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255">
                  <a:moveTo>
                    <a:pt x="248" y="31"/>
                  </a:moveTo>
                  <a:lnTo>
                    <a:pt x="237" y="47"/>
                  </a:lnTo>
                  <a:lnTo>
                    <a:pt x="220" y="50"/>
                  </a:lnTo>
                  <a:lnTo>
                    <a:pt x="194" y="45"/>
                  </a:lnTo>
                  <a:lnTo>
                    <a:pt x="188" y="53"/>
                  </a:lnTo>
                  <a:lnTo>
                    <a:pt x="199" y="70"/>
                  </a:lnTo>
                  <a:lnTo>
                    <a:pt x="207" y="83"/>
                  </a:lnTo>
                  <a:lnTo>
                    <a:pt x="223" y="92"/>
                  </a:lnTo>
                  <a:lnTo>
                    <a:pt x="211" y="103"/>
                  </a:lnTo>
                  <a:lnTo>
                    <a:pt x="214" y="117"/>
                  </a:lnTo>
                  <a:lnTo>
                    <a:pt x="203" y="136"/>
                  </a:lnTo>
                  <a:lnTo>
                    <a:pt x="196" y="155"/>
                  </a:lnTo>
                  <a:lnTo>
                    <a:pt x="183" y="175"/>
                  </a:lnTo>
                  <a:lnTo>
                    <a:pt x="163" y="173"/>
                  </a:lnTo>
                  <a:lnTo>
                    <a:pt x="149" y="194"/>
                  </a:lnTo>
                  <a:lnTo>
                    <a:pt x="160" y="202"/>
                  </a:lnTo>
                  <a:lnTo>
                    <a:pt x="165" y="217"/>
                  </a:lnTo>
                  <a:lnTo>
                    <a:pt x="175" y="227"/>
                  </a:lnTo>
                  <a:lnTo>
                    <a:pt x="180" y="243"/>
                  </a:lnTo>
                  <a:lnTo>
                    <a:pt x="145" y="243"/>
                  </a:lnTo>
                  <a:lnTo>
                    <a:pt x="135" y="255"/>
                  </a:lnTo>
                  <a:lnTo>
                    <a:pt x="123" y="250"/>
                  </a:lnTo>
                  <a:lnTo>
                    <a:pt x="116" y="237"/>
                  </a:lnTo>
                  <a:lnTo>
                    <a:pt x="102" y="222"/>
                  </a:lnTo>
                  <a:lnTo>
                    <a:pt x="72" y="226"/>
                  </a:lnTo>
                  <a:lnTo>
                    <a:pt x="46" y="227"/>
                  </a:lnTo>
                  <a:lnTo>
                    <a:pt x="23" y="229"/>
                  </a:lnTo>
                  <a:lnTo>
                    <a:pt x="26" y="207"/>
                  </a:lnTo>
                  <a:lnTo>
                    <a:pt x="49" y="197"/>
                  </a:lnTo>
                  <a:lnTo>
                    <a:pt x="46" y="188"/>
                  </a:lnTo>
                  <a:lnTo>
                    <a:pt x="37" y="185"/>
                  </a:lnTo>
                  <a:lnTo>
                    <a:pt x="35" y="169"/>
                  </a:lnTo>
                  <a:lnTo>
                    <a:pt x="18" y="160"/>
                  </a:lnTo>
                  <a:lnTo>
                    <a:pt x="9" y="149"/>
                  </a:lnTo>
                  <a:lnTo>
                    <a:pt x="0" y="138"/>
                  </a:lnTo>
                  <a:lnTo>
                    <a:pt x="29" y="148"/>
                  </a:lnTo>
                  <a:lnTo>
                    <a:pt x="44" y="145"/>
                  </a:lnTo>
                  <a:lnTo>
                    <a:pt x="54" y="148"/>
                  </a:lnTo>
                  <a:lnTo>
                    <a:pt x="57" y="144"/>
                  </a:lnTo>
                  <a:lnTo>
                    <a:pt x="69" y="145"/>
                  </a:lnTo>
                  <a:lnTo>
                    <a:pt x="88" y="138"/>
                  </a:lnTo>
                  <a:lnTo>
                    <a:pt x="86" y="121"/>
                  </a:lnTo>
                  <a:lnTo>
                    <a:pt x="92" y="110"/>
                  </a:lnTo>
                  <a:lnTo>
                    <a:pt x="105" y="110"/>
                  </a:lnTo>
                  <a:lnTo>
                    <a:pt x="106" y="105"/>
                  </a:lnTo>
                  <a:lnTo>
                    <a:pt x="117" y="103"/>
                  </a:lnTo>
                  <a:lnTo>
                    <a:pt x="123" y="104"/>
                  </a:lnTo>
                  <a:lnTo>
                    <a:pt x="129" y="99"/>
                  </a:lnTo>
                  <a:lnTo>
                    <a:pt x="126" y="87"/>
                  </a:lnTo>
                  <a:lnTo>
                    <a:pt x="129" y="76"/>
                  </a:lnTo>
                  <a:lnTo>
                    <a:pt x="139" y="71"/>
                  </a:lnTo>
                  <a:lnTo>
                    <a:pt x="129" y="59"/>
                  </a:lnTo>
                  <a:lnTo>
                    <a:pt x="145" y="59"/>
                  </a:lnTo>
                  <a:lnTo>
                    <a:pt x="148" y="53"/>
                  </a:lnTo>
                  <a:lnTo>
                    <a:pt x="146" y="45"/>
                  </a:lnTo>
                  <a:lnTo>
                    <a:pt x="151" y="37"/>
                  </a:lnTo>
                  <a:lnTo>
                    <a:pt x="147" y="28"/>
                  </a:lnTo>
                  <a:lnTo>
                    <a:pt x="141" y="20"/>
                  </a:lnTo>
                  <a:lnTo>
                    <a:pt x="149" y="12"/>
                  </a:lnTo>
                  <a:lnTo>
                    <a:pt x="164" y="7"/>
                  </a:lnTo>
                  <a:lnTo>
                    <a:pt x="182" y="5"/>
                  </a:lnTo>
                  <a:lnTo>
                    <a:pt x="188" y="2"/>
                  </a:lnTo>
                  <a:lnTo>
                    <a:pt x="197" y="0"/>
                  </a:lnTo>
                  <a:lnTo>
                    <a:pt x="211" y="9"/>
                  </a:lnTo>
                  <a:lnTo>
                    <a:pt x="220" y="24"/>
                  </a:lnTo>
                  <a:lnTo>
                    <a:pt x="248" y="31"/>
                  </a:lnTo>
                  <a:lnTo>
                    <a:pt x="248" y="3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4" name="Freeform 172">
              <a:extLst>
                <a:ext uri="{FF2B5EF4-FFF2-40B4-BE49-F238E27FC236}">
                  <a16:creationId xmlns:a16="http://schemas.microsoft.com/office/drawing/2014/main" id="{50669EF7-5C36-49B2-7750-96C03670FB79}"/>
                </a:ext>
              </a:extLst>
            </p:cNvPr>
            <p:cNvSpPr>
              <a:spLocks/>
            </p:cNvSpPr>
            <p:nvPr/>
          </p:nvSpPr>
          <p:spPr bwMode="auto">
            <a:xfrm>
              <a:off x="5536324" y="4120769"/>
              <a:ext cx="150779" cy="73008"/>
            </a:xfrm>
            <a:custGeom>
              <a:avLst/>
              <a:gdLst>
                <a:gd name="T0" fmla="*/ 94 w 95"/>
                <a:gd name="T1" fmla="*/ 18 h 46"/>
                <a:gd name="T2" fmla="*/ 92 w 95"/>
                <a:gd name="T3" fmla="*/ 21 h 46"/>
                <a:gd name="T4" fmla="*/ 95 w 95"/>
                <a:gd name="T5" fmla="*/ 32 h 46"/>
                <a:gd name="T6" fmla="*/ 92 w 95"/>
                <a:gd name="T7" fmla="*/ 38 h 46"/>
                <a:gd name="T8" fmla="*/ 86 w 95"/>
                <a:gd name="T9" fmla="*/ 36 h 46"/>
                <a:gd name="T10" fmla="*/ 84 w 95"/>
                <a:gd name="T11" fmla="*/ 46 h 46"/>
                <a:gd name="T12" fmla="*/ 78 w 95"/>
                <a:gd name="T13" fmla="*/ 40 h 46"/>
                <a:gd name="T14" fmla="*/ 75 w 95"/>
                <a:gd name="T15" fmla="*/ 29 h 46"/>
                <a:gd name="T16" fmla="*/ 80 w 95"/>
                <a:gd name="T17" fmla="*/ 25 h 46"/>
                <a:gd name="T18" fmla="*/ 75 w 95"/>
                <a:gd name="T19" fmla="*/ 24 h 46"/>
                <a:gd name="T20" fmla="*/ 73 w 95"/>
                <a:gd name="T21" fmla="*/ 18 h 46"/>
                <a:gd name="T22" fmla="*/ 65 w 95"/>
                <a:gd name="T23" fmla="*/ 12 h 46"/>
                <a:gd name="T24" fmla="*/ 58 w 95"/>
                <a:gd name="T25" fmla="*/ 13 h 46"/>
                <a:gd name="T26" fmla="*/ 54 w 95"/>
                <a:gd name="T27" fmla="*/ 20 h 46"/>
                <a:gd name="T28" fmla="*/ 47 w 95"/>
                <a:gd name="T29" fmla="*/ 24 h 46"/>
                <a:gd name="T30" fmla="*/ 43 w 95"/>
                <a:gd name="T31" fmla="*/ 25 h 46"/>
                <a:gd name="T32" fmla="*/ 41 w 95"/>
                <a:gd name="T33" fmla="*/ 29 h 46"/>
                <a:gd name="T34" fmla="*/ 49 w 95"/>
                <a:gd name="T35" fmla="*/ 40 h 46"/>
                <a:gd name="T36" fmla="*/ 44 w 95"/>
                <a:gd name="T37" fmla="*/ 42 h 46"/>
                <a:gd name="T38" fmla="*/ 41 w 95"/>
                <a:gd name="T39" fmla="*/ 44 h 46"/>
                <a:gd name="T40" fmla="*/ 34 w 95"/>
                <a:gd name="T41" fmla="*/ 46 h 46"/>
                <a:gd name="T42" fmla="*/ 31 w 95"/>
                <a:gd name="T43" fmla="*/ 34 h 46"/>
                <a:gd name="T44" fmla="*/ 29 w 95"/>
                <a:gd name="T45" fmla="*/ 38 h 46"/>
                <a:gd name="T46" fmla="*/ 24 w 95"/>
                <a:gd name="T47" fmla="*/ 36 h 46"/>
                <a:gd name="T48" fmla="*/ 21 w 95"/>
                <a:gd name="T49" fmla="*/ 29 h 46"/>
                <a:gd name="T50" fmla="*/ 14 w 95"/>
                <a:gd name="T51" fmla="*/ 27 h 46"/>
                <a:gd name="T52" fmla="*/ 9 w 95"/>
                <a:gd name="T53" fmla="*/ 25 h 46"/>
                <a:gd name="T54" fmla="*/ 2 w 95"/>
                <a:gd name="T55" fmla="*/ 25 h 46"/>
                <a:gd name="T56" fmla="*/ 1 w 95"/>
                <a:gd name="T57" fmla="*/ 29 h 46"/>
                <a:gd name="T58" fmla="*/ 0 w 95"/>
                <a:gd name="T59" fmla="*/ 26 h 46"/>
                <a:gd name="T60" fmla="*/ 1 w 95"/>
                <a:gd name="T61" fmla="*/ 23 h 46"/>
                <a:gd name="T62" fmla="*/ 3 w 95"/>
                <a:gd name="T63" fmla="*/ 19 h 46"/>
                <a:gd name="T64" fmla="*/ 2 w 95"/>
                <a:gd name="T65" fmla="*/ 15 h 46"/>
                <a:gd name="T66" fmla="*/ 4 w 95"/>
                <a:gd name="T67" fmla="*/ 13 h 46"/>
                <a:gd name="T68" fmla="*/ 1 w 95"/>
                <a:gd name="T69" fmla="*/ 10 h 46"/>
                <a:gd name="T70" fmla="*/ 1 w 95"/>
                <a:gd name="T71" fmla="*/ 3 h 46"/>
                <a:gd name="T72" fmla="*/ 8 w 95"/>
                <a:gd name="T73" fmla="*/ 1 h 46"/>
                <a:gd name="T74" fmla="*/ 14 w 95"/>
                <a:gd name="T75" fmla="*/ 8 h 46"/>
                <a:gd name="T76" fmla="*/ 13 w 95"/>
                <a:gd name="T77" fmla="*/ 12 h 46"/>
                <a:gd name="T78" fmla="*/ 20 w 95"/>
                <a:gd name="T79" fmla="*/ 13 h 46"/>
                <a:gd name="T80" fmla="*/ 21 w 95"/>
                <a:gd name="T81" fmla="*/ 11 h 46"/>
                <a:gd name="T82" fmla="*/ 26 w 95"/>
                <a:gd name="T83" fmla="*/ 16 h 46"/>
                <a:gd name="T84" fmla="*/ 34 w 95"/>
                <a:gd name="T85" fmla="*/ 15 h 46"/>
                <a:gd name="T86" fmla="*/ 41 w 95"/>
                <a:gd name="T87" fmla="*/ 9 h 46"/>
                <a:gd name="T88" fmla="*/ 52 w 95"/>
                <a:gd name="T89" fmla="*/ 6 h 46"/>
                <a:gd name="T90" fmla="*/ 58 w 95"/>
                <a:gd name="T91" fmla="*/ 0 h 46"/>
                <a:gd name="T92" fmla="*/ 67 w 95"/>
                <a:gd name="T93" fmla="*/ 1 h 46"/>
                <a:gd name="T94" fmla="*/ 66 w 95"/>
                <a:gd name="T95" fmla="*/ 3 h 46"/>
                <a:gd name="T96" fmla="*/ 75 w 95"/>
                <a:gd name="T97" fmla="*/ 4 h 46"/>
                <a:gd name="T98" fmla="*/ 83 w 95"/>
                <a:gd name="T99" fmla="*/ 7 h 46"/>
                <a:gd name="T100" fmla="*/ 88 w 95"/>
                <a:gd name="T101" fmla="*/ 13 h 46"/>
                <a:gd name="T102" fmla="*/ 94 w 95"/>
                <a:gd name="T103" fmla="*/ 18 h 46"/>
                <a:gd name="T104" fmla="*/ 94 w 95"/>
                <a:gd name="T10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46">
                  <a:moveTo>
                    <a:pt x="94" y="18"/>
                  </a:moveTo>
                  <a:lnTo>
                    <a:pt x="92" y="21"/>
                  </a:lnTo>
                  <a:lnTo>
                    <a:pt x="95" y="32"/>
                  </a:lnTo>
                  <a:lnTo>
                    <a:pt x="92" y="38"/>
                  </a:lnTo>
                  <a:lnTo>
                    <a:pt x="86" y="36"/>
                  </a:lnTo>
                  <a:lnTo>
                    <a:pt x="84" y="46"/>
                  </a:lnTo>
                  <a:lnTo>
                    <a:pt x="78" y="40"/>
                  </a:lnTo>
                  <a:lnTo>
                    <a:pt x="75" y="29"/>
                  </a:lnTo>
                  <a:lnTo>
                    <a:pt x="80" y="25"/>
                  </a:lnTo>
                  <a:lnTo>
                    <a:pt x="75" y="24"/>
                  </a:lnTo>
                  <a:lnTo>
                    <a:pt x="73" y="18"/>
                  </a:lnTo>
                  <a:lnTo>
                    <a:pt x="65" y="12"/>
                  </a:lnTo>
                  <a:lnTo>
                    <a:pt x="58" y="13"/>
                  </a:lnTo>
                  <a:lnTo>
                    <a:pt x="54" y="20"/>
                  </a:lnTo>
                  <a:lnTo>
                    <a:pt x="47" y="24"/>
                  </a:lnTo>
                  <a:lnTo>
                    <a:pt x="43" y="25"/>
                  </a:lnTo>
                  <a:lnTo>
                    <a:pt x="41" y="29"/>
                  </a:lnTo>
                  <a:lnTo>
                    <a:pt x="49" y="40"/>
                  </a:lnTo>
                  <a:lnTo>
                    <a:pt x="44" y="42"/>
                  </a:lnTo>
                  <a:lnTo>
                    <a:pt x="41" y="44"/>
                  </a:lnTo>
                  <a:lnTo>
                    <a:pt x="34" y="46"/>
                  </a:lnTo>
                  <a:lnTo>
                    <a:pt x="31" y="34"/>
                  </a:lnTo>
                  <a:lnTo>
                    <a:pt x="29" y="38"/>
                  </a:lnTo>
                  <a:lnTo>
                    <a:pt x="24" y="36"/>
                  </a:lnTo>
                  <a:lnTo>
                    <a:pt x="21" y="29"/>
                  </a:lnTo>
                  <a:lnTo>
                    <a:pt x="14" y="27"/>
                  </a:lnTo>
                  <a:lnTo>
                    <a:pt x="9" y="25"/>
                  </a:lnTo>
                  <a:lnTo>
                    <a:pt x="2" y="25"/>
                  </a:lnTo>
                  <a:lnTo>
                    <a:pt x="1" y="29"/>
                  </a:lnTo>
                  <a:lnTo>
                    <a:pt x="0" y="26"/>
                  </a:lnTo>
                  <a:lnTo>
                    <a:pt x="1" y="23"/>
                  </a:lnTo>
                  <a:lnTo>
                    <a:pt x="3" y="19"/>
                  </a:lnTo>
                  <a:lnTo>
                    <a:pt x="2" y="15"/>
                  </a:lnTo>
                  <a:lnTo>
                    <a:pt x="4" y="13"/>
                  </a:lnTo>
                  <a:lnTo>
                    <a:pt x="1" y="10"/>
                  </a:lnTo>
                  <a:lnTo>
                    <a:pt x="1" y="3"/>
                  </a:lnTo>
                  <a:lnTo>
                    <a:pt x="8" y="1"/>
                  </a:lnTo>
                  <a:lnTo>
                    <a:pt x="14" y="8"/>
                  </a:lnTo>
                  <a:lnTo>
                    <a:pt x="13" y="12"/>
                  </a:lnTo>
                  <a:lnTo>
                    <a:pt x="20" y="13"/>
                  </a:lnTo>
                  <a:lnTo>
                    <a:pt x="21" y="11"/>
                  </a:lnTo>
                  <a:lnTo>
                    <a:pt x="26" y="16"/>
                  </a:lnTo>
                  <a:lnTo>
                    <a:pt x="34" y="15"/>
                  </a:lnTo>
                  <a:lnTo>
                    <a:pt x="41" y="9"/>
                  </a:lnTo>
                  <a:lnTo>
                    <a:pt x="52" y="6"/>
                  </a:lnTo>
                  <a:lnTo>
                    <a:pt x="58" y="0"/>
                  </a:lnTo>
                  <a:lnTo>
                    <a:pt x="67" y="1"/>
                  </a:lnTo>
                  <a:lnTo>
                    <a:pt x="66" y="3"/>
                  </a:lnTo>
                  <a:lnTo>
                    <a:pt x="75" y="4"/>
                  </a:lnTo>
                  <a:lnTo>
                    <a:pt x="83" y="7"/>
                  </a:lnTo>
                  <a:lnTo>
                    <a:pt x="88" y="13"/>
                  </a:lnTo>
                  <a:lnTo>
                    <a:pt x="94" y="18"/>
                  </a:lnTo>
                  <a:lnTo>
                    <a:pt x="94"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5" name="Freeform 173">
              <a:extLst>
                <a:ext uri="{FF2B5EF4-FFF2-40B4-BE49-F238E27FC236}">
                  <a16:creationId xmlns:a16="http://schemas.microsoft.com/office/drawing/2014/main" id="{FA03E0DB-DA14-0F6E-2D5C-14FC8CAC5039}"/>
                </a:ext>
              </a:extLst>
            </p:cNvPr>
            <p:cNvSpPr>
              <a:spLocks/>
            </p:cNvSpPr>
            <p:nvPr/>
          </p:nvSpPr>
          <p:spPr bwMode="auto">
            <a:xfrm>
              <a:off x="5572829" y="4412803"/>
              <a:ext cx="350760" cy="552325"/>
            </a:xfrm>
            <a:custGeom>
              <a:avLst/>
              <a:gdLst>
                <a:gd name="T0" fmla="*/ 178 w 221"/>
                <a:gd name="T1" fmla="*/ 79 h 348"/>
                <a:gd name="T2" fmla="*/ 162 w 221"/>
                <a:gd name="T3" fmla="*/ 86 h 348"/>
                <a:gd name="T4" fmla="*/ 143 w 221"/>
                <a:gd name="T5" fmla="*/ 108 h 348"/>
                <a:gd name="T6" fmla="*/ 140 w 221"/>
                <a:gd name="T7" fmla="*/ 125 h 348"/>
                <a:gd name="T8" fmla="*/ 131 w 221"/>
                <a:gd name="T9" fmla="*/ 139 h 348"/>
                <a:gd name="T10" fmla="*/ 134 w 221"/>
                <a:gd name="T11" fmla="*/ 159 h 348"/>
                <a:gd name="T12" fmla="*/ 141 w 221"/>
                <a:gd name="T13" fmla="*/ 179 h 348"/>
                <a:gd name="T14" fmla="*/ 159 w 221"/>
                <a:gd name="T15" fmla="*/ 191 h 348"/>
                <a:gd name="T16" fmla="*/ 187 w 221"/>
                <a:gd name="T17" fmla="*/ 179 h 348"/>
                <a:gd name="T18" fmla="*/ 195 w 221"/>
                <a:gd name="T19" fmla="*/ 211 h 348"/>
                <a:gd name="T20" fmla="*/ 220 w 221"/>
                <a:gd name="T21" fmla="*/ 238 h 348"/>
                <a:gd name="T22" fmla="*/ 217 w 221"/>
                <a:gd name="T23" fmla="*/ 258 h 348"/>
                <a:gd name="T24" fmla="*/ 212 w 221"/>
                <a:gd name="T25" fmla="*/ 283 h 348"/>
                <a:gd name="T26" fmla="*/ 213 w 221"/>
                <a:gd name="T27" fmla="*/ 297 h 348"/>
                <a:gd name="T28" fmla="*/ 213 w 221"/>
                <a:gd name="T29" fmla="*/ 334 h 348"/>
                <a:gd name="T30" fmla="*/ 201 w 221"/>
                <a:gd name="T31" fmla="*/ 348 h 348"/>
                <a:gd name="T32" fmla="*/ 181 w 221"/>
                <a:gd name="T33" fmla="*/ 329 h 348"/>
                <a:gd name="T34" fmla="*/ 115 w 221"/>
                <a:gd name="T35" fmla="*/ 289 h 348"/>
                <a:gd name="T36" fmla="*/ 93 w 221"/>
                <a:gd name="T37" fmla="*/ 262 h 348"/>
                <a:gd name="T38" fmla="*/ 79 w 221"/>
                <a:gd name="T39" fmla="*/ 231 h 348"/>
                <a:gd name="T40" fmla="*/ 43 w 221"/>
                <a:gd name="T41" fmla="*/ 159 h 348"/>
                <a:gd name="T42" fmla="*/ 29 w 221"/>
                <a:gd name="T43" fmla="*/ 136 h 348"/>
                <a:gd name="T44" fmla="*/ 4 w 221"/>
                <a:gd name="T45" fmla="*/ 116 h 348"/>
                <a:gd name="T46" fmla="*/ 0 w 221"/>
                <a:gd name="T47" fmla="*/ 89 h 348"/>
                <a:gd name="T48" fmla="*/ 18 w 221"/>
                <a:gd name="T49" fmla="*/ 64 h 348"/>
                <a:gd name="T50" fmla="*/ 15 w 221"/>
                <a:gd name="T51" fmla="*/ 77 h 348"/>
                <a:gd name="T52" fmla="*/ 23 w 221"/>
                <a:gd name="T53" fmla="*/ 82 h 348"/>
                <a:gd name="T54" fmla="*/ 38 w 221"/>
                <a:gd name="T55" fmla="*/ 94 h 348"/>
                <a:gd name="T56" fmla="*/ 49 w 221"/>
                <a:gd name="T57" fmla="*/ 73 h 348"/>
                <a:gd name="T58" fmla="*/ 79 w 221"/>
                <a:gd name="T59" fmla="*/ 48 h 348"/>
                <a:gd name="T60" fmla="*/ 102 w 221"/>
                <a:gd name="T61" fmla="*/ 17 h 348"/>
                <a:gd name="T62" fmla="*/ 104 w 221"/>
                <a:gd name="T63" fmla="*/ 0 h 348"/>
                <a:gd name="T64" fmla="*/ 120 w 221"/>
                <a:gd name="T65" fmla="*/ 18 h 348"/>
                <a:gd name="T66" fmla="*/ 139 w 221"/>
                <a:gd name="T67" fmla="*/ 42 h 348"/>
                <a:gd name="T68" fmla="*/ 160 w 221"/>
                <a:gd name="T69" fmla="*/ 40 h 348"/>
                <a:gd name="T70" fmla="*/ 177 w 221"/>
                <a:gd name="T71" fmla="*/ 42 h 348"/>
                <a:gd name="T72" fmla="*/ 180 w 221"/>
                <a:gd name="T73" fmla="*/ 71 h 348"/>
                <a:gd name="T74" fmla="*/ 193 w 221"/>
                <a:gd name="T75" fmla="*/ 8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348">
                  <a:moveTo>
                    <a:pt x="193" y="81"/>
                  </a:moveTo>
                  <a:lnTo>
                    <a:pt x="178" y="79"/>
                  </a:lnTo>
                  <a:lnTo>
                    <a:pt x="175" y="82"/>
                  </a:lnTo>
                  <a:lnTo>
                    <a:pt x="162" y="86"/>
                  </a:lnTo>
                  <a:lnTo>
                    <a:pt x="143" y="99"/>
                  </a:lnTo>
                  <a:lnTo>
                    <a:pt x="143" y="108"/>
                  </a:lnTo>
                  <a:lnTo>
                    <a:pt x="138" y="115"/>
                  </a:lnTo>
                  <a:lnTo>
                    <a:pt x="140" y="125"/>
                  </a:lnTo>
                  <a:lnTo>
                    <a:pt x="130" y="131"/>
                  </a:lnTo>
                  <a:lnTo>
                    <a:pt x="131" y="139"/>
                  </a:lnTo>
                  <a:lnTo>
                    <a:pt x="126" y="142"/>
                  </a:lnTo>
                  <a:lnTo>
                    <a:pt x="134" y="159"/>
                  </a:lnTo>
                  <a:lnTo>
                    <a:pt x="144" y="171"/>
                  </a:lnTo>
                  <a:lnTo>
                    <a:pt x="141" y="179"/>
                  </a:lnTo>
                  <a:lnTo>
                    <a:pt x="152" y="180"/>
                  </a:lnTo>
                  <a:lnTo>
                    <a:pt x="159" y="191"/>
                  </a:lnTo>
                  <a:lnTo>
                    <a:pt x="174" y="191"/>
                  </a:lnTo>
                  <a:lnTo>
                    <a:pt x="187" y="179"/>
                  </a:lnTo>
                  <a:lnTo>
                    <a:pt x="187" y="208"/>
                  </a:lnTo>
                  <a:lnTo>
                    <a:pt x="195" y="211"/>
                  </a:lnTo>
                  <a:lnTo>
                    <a:pt x="204" y="207"/>
                  </a:lnTo>
                  <a:lnTo>
                    <a:pt x="220" y="238"/>
                  </a:lnTo>
                  <a:lnTo>
                    <a:pt x="217" y="244"/>
                  </a:lnTo>
                  <a:lnTo>
                    <a:pt x="217" y="258"/>
                  </a:lnTo>
                  <a:lnTo>
                    <a:pt x="218" y="274"/>
                  </a:lnTo>
                  <a:lnTo>
                    <a:pt x="212" y="283"/>
                  </a:lnTo>
                  <a:lnTo>
                    <a:pt x="216" y="291"/>
                  </a:lnTo>
                  <a:lnTo>
                    <a:pt x="213" y="297"/>
                  </a:lnTo>
                  <a:lnTo>
                    <a:pt x="221" y="313"/>
                  </a:lnTo>
                  <a:lnTo>
                    <a:pt x="213" y="334"/>
                  </a:lnTo>
                  <a:lnTo>
                    <a:pt x="209" y="343"/>
                  </a:lnTo>
                  <a:lnTo>
                    <a:pt x="201" y="348"/>
                  </a:lnTo>
                  <a:lnTo>
                    <a:pt x="184" y="337"/>
                  </a:lnTo>
                  <a:lnTo>
                    <a:pt x="181" y="329"/>
                  </a:lnTo>
                  <a:lnTo>
                    <a:pt x="147" y="311"/>
                  </a:lnTo>
                  <a:lnTo>
                    <a:pt x="115" y="289"/>
                  </a:lnTo>
                  <a:lnTo>
                    <a:pt x="101" y="278"/>
                  </a:lnTo>
                  <a:lnTo>
                    <a:pt x="93" y="262"/>
                  </a:lnTo>
                  <a:lnTo>
                    <a:pt x="95" y="257"/>
                  </a:lnTo>
                  <a:lnTo>
                    <a:pt x="79" y="231"/>
                  </a:lnTo>
                  <a:lnTo>
                    <a:pt x="61" y="197"/>
                  </a:lnTo>
                  <a:lnTo>
                    <a:pt x="43" y="159"/>
                  </a:lnTo>
                  <a:lnTo>
                    <a:pt x="35" y="150"/>
                  </a:lnTo>
                  <a:lnTo>
                    <a:pt x="29" y="136"/>
                  </a:lnTo>
                  <a:lnTo>
                    <a:pt x="16" y="123"/>
                  </a:lnTo>
                  <a:lnTo>
                    <a:pt x="4" y="116"/>
                  </a:lnTo>
                  <a:lnTo>
                    <a:pt x="9" y="108"/>
                  </a:lnTo>
                  <a:lnTo>
                    <a:pt x="0" y="89"/>
                  </a:lnTo>
                  <a:lnTo>
                    <a:pt x="5" y="76"/>
                  </a:lnTo>
                  <a:lnTo>
                    <a:pt x="18" y="64"/>
                  </a:lnTo>
                  <a:lnTo>
                    <a:pt x="20" y="72"/>
                  </a:lnTo>
                  <a:lnTo>
                    <a:pt x="15" y="77"/>
                  </a:lnTo>
                  <a:lnTo>
                    <a:pt x="16" y="83"/>
                  </a:lnTo>
                  <a:lnTo>
                    <a:pt x="23" y="82"/>
                  </a:lnTo>
                  <a:lnTo>
                    <a:pt x="30" y="84"/>
                  </a:lnTo>
                  <a:lnTo>
                    <a:pt x="38" y="94"/>
                  </a:lnTo>
                  <a:lnTo>
                    <a:pt x="46" y="85"/>
                  </a:lnTo>
                  <a:lnTo>
                    <a:pt x="49" y="73"/>
                  </a:lnTo>
                  <a:lnTo>
                    <a:pt x="59" y="56"/>
                  </a:lnTo>
                  <a:lnTo>
                    <a:pt x="79" y="48"/>
                  </a:lnTo>
                  <a:lnTo>
                    <a:pt x="97" y="28"/>
                  </a:lnTo>
                  <a:lnTo>
                    <a:pt x="102" y="17"/>
                  </a:lnTo>
                  <a:lnTo>
                    <a:pt x="100" y="2"/>
                  </a:lnTo>
                  <a:lnTo>
                    <a:pt x="104" y="0"/>
                  </a:lnTo>
                  <a:lnTo>
                    <a:pt x="115" y="9"/>
                  </a:lnTo>
                  <a:lnTo>
                    <a:pt x="120" y="18"/>
                  </a:lnTo>
                  <a:lnTo>
                    <a:pt x="129" y="23"/>
                  </a:lnTo>
                  <a:lnTo>
                    <a:pt x="139" y="42"/>
                  </a:lnTo>
                  <a:lnTo>
                    <a:pt x="152" y="45"/>
                  </a:lnTo>
                  <a:lnTo>
                    <a:pt x="160" y="40"/>
                  </a:lnTo>
                  <a:lnTo>
                    <a:pt x="166" y="44"/>
                  </a:lnTo>
                  <a:lnTo>
                    <a:pt x="177" y="42"/>
                  </a:lnTo>
                  <a:lnTo>
                    <a:pt x="190" y="51"/>
                  </a:lnTo>
                  <a:lnTo>
                    <a:pt x="180" y="71"/>
                  </a:lnTo>
                  <a:lnTo>
                    <a:pt x="184" y="71"/>
                  </a:lnTo>
                  <a:lnTo>
                    <a:pt x="193" y="81"/>
                  </a:lnTo>
                  <a:lnTo>
                    <a:pt x="193" y="8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6" name="Freeform 174">
              <a:extLst>
                <a:ext uri="{FF2B5EF4-FFF2-40B4-BE49-F238E27FC236}">
                  <a16:creationId xmlns:a16="http://schemas.microsoft.com/office/drawing/2014/main" id="{252C2299-9A8E-703F-19D8-B64981A86A7C}"/>
                </a:ext>
              </a:extLst>
            </p:cNvPr>
            <p:cNvSpPr>
              <a:spLocks/>
            </p:cNvSpPr>
            <p:nvPr/>
          </p:nvSpPr>
          <p:spPr bwMode="auto">
            <a:xfrm>
              <a:off x="10981852" y="4117594"/>
              <a:ext cx="122210" cy="125383"/>
            </a:xfrm>
            <a:custGeom>
              <a:avLst/>
              <a:gdLst>
                <a:gd name="T0" fmla="*/ 72 w 77"/>
                <a:gd name="T1" fmla="*/ 25 h 79"/>
                <a:gd name="T2" fmla="*/ 75 w 77"/>
                <a:gd name="T3" fmla="*/ 37 h 79"/>
                <a:gd name="T4" fmla="*/ 77 w 77"/>
                <a:gd name="T5" fmla="*/ 48 h 79"/>
                <a:gd name="T6" fmla="*/ 72 w 77"/>
                <a:gd name="T7" fmla="*/ 66 h 79"/>
                <a:gd name="T8" fmla="*/ 65 w 77"/>
                <a:gd name="T9" fmla="*/ 46 h 79"/>
                <a:gd name="T10" fmla="*/ 57 w 77"/>
                <a:gd name="T11" fmla="*/ 56 h 79"/>
                <a:gd name="T12" fmla="*/ 63 w 77"/>
                <a:gd name="T13" fmla="*/ 70 h 79"/>
                <a:gd name="T14" fmla="*/ 60 w 77"/>
                <a:gd name="T15" fmla="*/ 79 h 79"/>
                <a:gd name="T16" fmla="*/ 39 w 77"/>
                <a:gd name="T17" fmla="*/ 68 h 79"/>
                <a:gd name="T18" fmla="*/ 34 w 77"/>
                <a:gd name="T19" fmla="*/ 54 h 79"/>
                <a:gd name="T20" fmla="*/ 38 w 77"/>
                <a:gd name="T21" fmla="*/ 45 h 79"/>
                <a:gd name="T22" fmla="*/ 26 w 77"/>
                <a:gd name="T23" fmla="*/ 36 h 79"/>
                <a:gd name="T24" fmla="*/ 22 w 77"/>
                <a:gd name="T25" fmla="*/ 44 h 79"/>
                <a:gd name="T26" fmla="*/ 14 w 77"/>
                <a:gd name="T27" fmla="*/ 43 h 79"/>
                <a:gd name="T28" fmla="*/ 3 w 77"/>
                <a:gd name="T29" fmla="*/ 54 h 79"/>
                <a:gd name="T30" fmla="*/ 0 w 77"/>
                <a:gd name="T31" fmla="*/ 48 h 79"/>
                <a:gd name="T32" fmla="*/ 5 w 77"/>
                <a:gd name="T33" fmla="*/ 32 h 79"/>
                <a:gd name="T34" fmla="*/ 14 w 77"/>
                <a:gd name="T35" fmla="*/ 27 h 79"/>
                <a:gd name="T36" fmla="*/ 23 w 77"/>
                <a:gd name="T37" fmla="*/ 20 h 79"/>
                <a:gd name="T38" fmla="*/ 30 w 77"/>
                <a:gd name="T39" fmla="*/ 28 h 79"/>
                <a:gd name="T40" fmla="*/ 43 w 77"/>
                <a:gd name="T41" fmla="*/ 23 h 79"/>
                <a:gd name="T42" fmla="*/ 44 w 77"/>
                <a:gd name="T43" fmla="*/ 14 h 79"/>
                <a:gd name="T44" fmla="*/ 56 w 77"/>
                <a:gd name="T45" fmla="*/ 14 h 79"/>
                <a:gd name="T46" fmla="*/ 54 w 77"/>
                <a:gd name="T47" fmla="*/ 0 h 79"/>
                <a:gd name="T48" fmla="*/ 68 w 77"/>
                <a:gd name="T49" fmla="*/ 8 h 79"/>
                <a:gd name="T50" fmla="*/ 71 w 77"/>
                <a:gd name="T51" fmla="*/ 18 h 79"/>
                <a:gd name="T52" fmla="*/ 72 w 77"/>
                <a:gd name="T53" fmla="*/ 2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 h="79">
                  <a:moveTo>
                    <a:pt x="72" y="25"/>
                  </a:moveTo>
                  <a:lnTo>
                    <a:pt x="75" y="37"/>
                  </a:lnTo>
                  <a:lnTo>
                    <a:pt x="77" y="48"/>
                  </a:lnTo>
                  <a:lnTo>
                    <a:pt x="72" y="66"/>
                  </a:lnTo>
                  <a:lnTo>
                    <a:pt x="65" y="46"/>
                  </a:lnTo>
                  <a:lnTo>
                    <a:pt x="57" y="56"/>
                  </a:lnTo>
                  <a:lnTo>
                    <a:pt x="63" y="70"/>
                  </a:lnTo>
                  <a:lnTo>
                    <a:pt x="60" y="79"/>
                  </a:lnTo>
                  <a:lnTo>
                    <a:pt x="39" y="68"/>
                  </a:lnTo>
                  <a:lnTo>
                    <a:pt x="34" y="54"/>
                  </a:lnTo>
                  <a:lnTo>
                    <a:pt x="38" y="45"/>
                  </a:lnTo>
                  <a:lnTo>
                    <a:pt x="26" y="36"/>
                  </a:lnTo>
                  <a:lnTo>
                    <a:pt x="22" y="44"/>
                  </a:lnTo>
                  <a:lnTo>
                    <a:pt x="14" y="43"/>
                  </a:lnTo>
                  <a:lnTo>
                    <a:pt x="3" y="54"/>
                  </a:lnTo>
                  <a:lnTo>
                    <a:pt x="0" y="48"/>
                  </a:lnTo>
                  <a:lnTo>
                    <a:pt x="5" y="32"/>
                  </a:lnTo>
                  <a:lnTo>
                    <a:pt x="14" y="27"/>
                  </a:lnTo>
                  <a:lnTo>
                    <a:pt x="23" y="20"/>
                  </a:lnTo>
                  <a:lnTo>
                    <a:pt x="30" y="28"/>
                  </a:lnTo>
                  <a:lnTo>
                    <a:pt x="43" y="23"/>
                  </a:lnTo>
                  <a:lnTo>
                    <a:pt x="44" y="14"/>
                  </a:lnTo>
                  <a:lnTo>
                    <a:pt x="56" y="14"/>
                  </a:lnTo>
                  <a:lnTo>
                    <a:pt x="54" y="0"/>
                  </a:lnTo>
                  <a:lnTo>
                    <a:pt x="68" y="8"/>
                  </a:lnTo>
                  <a:lnTo>
                    <a:pt x="71" y="18"/>
                  </a:lnTo>
                  <a:lnTo>
                    <a:pt x="72"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7" name="Freeform 175">
              <a:extLst>
                <a:ext uri="{FF2B5EF4-FFF2-40B4-BE49-F238E27FC236}">
                  <a16:creationId xmlns:a16="http://schemas.microsoft.com/office/drawing/2014/main" id="{95442399-062A-925C-40CA-7061187CE047}"/>
                </a:ext>
              </a:extLst>
            </p:cNvPr>
            <p:cNvSpPr>
              <a:spLocks/>
            </p:cNvSpPr>
            <p:nvPr/>
          </p:nvSpPr>
          <p:spPr bwMode="auto">
            <a:xfrm>
              <a:off x="10986613" y="4071568"/>
              <a:ext cx="41266" cy="68247"/>
            </a:xfrm>
            <a:custGeom>
              <a:avLst/>
              <a:gdLst>
                <a:gd name="T0" fmla="*/ 26 w 26"/>
                <a:gd name="T1" fmla="*/ 18 h 43"/>
                <a:gd name="T2" fmla="*/ 20 w 26"/>
                <a:gd name="T3" fmla="*/ 25 h 43"/>
                <a:gd name="T4" fmla="*/ 17 w 26"/>
                <a:gd name="T5" fmla="*/ 37 h 43"/>
                <a:gd name="T6" fmla="*/ 11 w 26"/>
                <a:gd name="T7" fmla="*/ 43 h 43"/>
                <a:gd name="T8" fmla="*/ 0 w 26"/>
                <a:gd name="T9" fmla="*/ 29 h 43"/>
                <a:gd name="T10" fmla="*/ 3 w 26"/>
                <a:gd name="T11" fmla="*/ 24 h 43"/>
                <a:gd name="T12" fmla="*/ 7 w 26"/>
                <a:gd name="T13" fmla="*/ 19 h 43"/>
                <a:gd name="T14" fmla="*/ 8 w 26"/>
                <a:gd name="T15" fmla="*/ 7 h 43"/>
                <a:gd name="T16" fmla="*/ 17 w 26"/>
                <a:gd name="T17" fmla="*/ 6 h 43"/>
                <a:gd name="T18" fmla="*/ 15 w 26"/>
                <a:gd name="T19" fmla="*/ 19 h 43"/>
                <a:gd name="T20" fmla="*/ 26 w 26"/>
                <a:gd name="T21" fmla="*/ 0 h 43"/>
                <a:gd name="T22" fmla="*/ 26 w 26"/>
                <a:gd name="T23"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3">
                  <a:moveTo>
                    <a:pt x="26" y="18"/>
                  </a:moveTo>
                  <a:lnTo>
                    <a:pt x="20" y="25"/>
                  </a:lnTo>
                  <a:lnTo>
                    <a:pt x="17" y="37"/>
                  </a:lnTo>
                  <a:lnTo>
                    <a:pt x="11" y="43"/>
                  </a:lnTo>
                  <a:lnTo>
                    <a:pt x="0" y="29"/>
                  </a:lnTo>
                  <a:lnTo>
                    <a:pt x="3" y="24"/>
                  </a:lnTo>
                  <a:lnTo>
                    <a:pt x="7" y="19"/>
                  </a:lnTo>
                  <a:lnTo>
                    <a:pt x="8" y="7"/>
                  </a:lnTo>
                  <a:lnTo>
                    <a:pt x="17" y="6"/>
                  </a:lnTo>
                  <a:lnTo>
                    <a:pt x="15" y="19"/>
                  </a:lnTo>
                  <a:lnTo>
                    <a:pt x="26" y="0"/>
                  </a:lnTo>
                  <a:lnTo>
                    <a:pt x="26" y="1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8" name="Freeform 176">
              <a:extLst>
                <a:ext uri="{FF2B5EF4-FFF2-40B4-BE49-F238E27FC236}">
                  <a16:creationId xmlns:a16="http://schemas.microsoft.com/office/drawing/2014/main" id="{CC874B5D-ECB4-C251-98D9-64D5FE834E4B}"/>
                </a:ext>
              </a:extLst>
            </p:cNvPr>
            <p:cNvSpPr>
              <a:spLocks/>
            </p:cNvSpPr>
            <p:nvPr/>
          </p:nvSpPr>
          <p:spPr bwMode="auto">
            <a:xfrm>
              <a:off x="10851704" y="4066806"/>
              <a:ext cx="61898" cy="92054"/>
            </a:xfrm>
            <a:custGeom>
              <a:avLst/>
              <a:gdLst>
                <a:gd name="T0" fmla="*/ 21 w 39"/>
                <a:gd name="T1" fmla="*/ 40 h 58"/>
                <a:gd name="T2" fmla="*/ 0 w 39"/>
                <a:gd name="T3" fmla="*/ 58 h 58"/>
                <a:gd name="T4" fmla="*/ 8 w 39"/>
                <a:gd name="T5" fmla="*/ 44 h 58"/>
                <a:gd name="T6" fmla="*/ 19 w 39"/>
                <a:gd name="T7" fmla="*/ 32 h 58"/>
                <a:gd name="T8" fmla="*/ 28 w 39"/>
                <a:gd name="T9" fmla="*/ 20 h 58"/>
                <a:gd name="T10" fmla="*/ 34 w 39"/>
                <a:gd name="T11" fmla="*/ 0 h 58"/>
                <a:gd name="T12" fmla="*/ 39 w 39"/>
                <a:gd name="T13" fmla="*/ 16 h 58"/>
                <a:gd name="T14" fmla="*/ 28 w 39"/>
                <a:gd name="T15" fmla="*/ 26 h 58"/>
                <a:gd name="T16" fmla="*/ 21 w 39"/>
                <a:gd name="T17"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8">
                  <a:moveTo>
                    <a:pt x="21" y="40"/>
                  </a:moveTo>
                  <a:lnTo>
                    <a:pt x="0" y="58"/>
                  </a:lnTo>
                  <a:lnTo>
                    <a:pt x="8" y="44"/>
                  </a:lnTo>
                  <a:lnTo>
                    <a:pt x="19" y="32"/>
                  </a:lnTo>
                  <a:lnTo>
                    <a:pt x="28" y="20"/>
                  </a:lnTo>
                  <a:lnTo>
                    <a:pt x="34" y="0"/>
                  </a:lnTo>
                  <a:lnTo>
                    <a:pt x="39" y="16"/>
                  </a:lnTo>
                  <a:lnTo>
                    <a:pt x="28" y="26"/>
                  </a:lnTo>
                  <a:lnTo>
                    <a:pt x="21" y="4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79" name="Freeform 177">
              <a:extLst>
                <a:ext uri="{FF2B5EF4-FFF2-40B4-BE49-F238E27FC236}">
                  <a16:creationId xmlns:a16="http://schemas.microsoft.com/office/drawing/2014/main" id="{F565A775-2C8B-BF3B-CD00-F02C5A00B73D}"/>
                </a:ext>
              </a:extLst>
            </p:cNvPr>
            <p:cNvSpPr>
              <a:spLocks/>
            </p:cNvSpPr>
            <p:nvPr/>
          </p:nvSpPr>
          <p:spPr bwMode="auto">
            <a:xfrm>
              <a:off x="10967567" y="4052523"/>
              <a:ext cx="34918" cy="42852"/>
            </a:xfrm>
            <a:custGeom>
              <a:avLst/>
              <a:gdLst>
                <a:gd name="T0" fmla="*/ 0 w 22"/>
                <a:gd name="T1" fmla="*/ 0 h 27"/>
                <a:gd name="T2" fmla="*/ 11 w 22"/>
                <a:gd name="T3" fmla="*/ 6 h 27"/>
                <a:gd name="T4" fmla="*/ 21 w 22"/>
                <a:gd name="T5" fmla="*/ 6 h 27"/>
                <a:gd name="T6" fmla="*/ 22 w 22"/>
                <a:gd name="T7" fmla="*/ 13 h 27"/>
                <a:gd name="T8" fmla="*/ 15 w 22"/>
                <a:gd name="T9" fmla="*/ 22 h 27"/>
                <a:gd name="T10" fmla="*/ 5 w 22"/>
                <a:gd name="T11" fmla="*/ 27 h 27"/>
                <a:gd name="T12" fmla="*/ 3 w 22"/>
                <a:gd name="T13" fmla="*/ 18 h 27"/>
                <a:gd name="T14" fmla="*/ 3 w 22"/>
                <a:gd name="T15" fmla="*/ 9 h 27"/>
                <a:gd name="T16" fmla="*/ 0 w 22"/>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0" y="0"/>
                  </a:moveTo>
                  <a:lnTo>
                    <a:pt x="11" y="6"/>
                  </a:lnTo>
                  <a:lnTo>
                    <a:pt x="21" y="6"/>
                  </a:lnTo>
                  <a:lnTo>
                    <a:pt x="22" y="13"/>
                  </a:lnTo>
                  <a:lnTo>
                    <a:pt x="15" y="22"/>
                  </a:lnTo>
                  <a:lnTo>
                    <a:pt x="5" y="27"/>
                  </a:lnTo>
                  <a:lnTo>
                    <a:pt x="3" y="18"/>
                  </a:lnTo>
                  <a:lnTo>
                    <a:pt x="3" y="9"/>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0" name="Freeform 178">
              <a:extLst>
                <a:ext uri="{FF2B5EF4-FFF2-40B4-BE49-F238E27FC236}">
                  <a16:creationId xmlns:a16="http://schemas.microsoft.com/office/drawing/2014/main" id="{9AC585D6-22B5-906B-CC35-6CB465562A1F}"/>
                </a:ext>
              </a:extLst>
            </p:cNvPr>
            <p:cNvSpPr>
              <a:spLocks/>
            </p:cNvSpPr>
            <p:nvPr/>
          </p:nvSpPr>
          <p:spPr bwMode="auto">
            <a:xfrm>
              <a:off x="11027878" y="4031889"/>
              <a:ext cx="44440" cy="73008"/>
            </a:xfrm>
            <a:custGeom>
              <a:avLst/>
              <a:gdLst>
                <a:gd name="T0" fmla="*/ 22 w 28"/>
                <a:gd name="T1" fmla="*/ 8 h 46"/>
                <a:gd name="T2" fmla="*/ 28 w 28"/>
                <a:gd name="T3" fmla="*/ 29 h 46"/>
                <a:gd name="T4" fmla="*/ 15 w 28"/>
                <a:gd name="T5" fmla="*/ 24 h 46"/>
                <a:gd name="T6" fmla="*/ 17 w 28"/>
                <a:gd name="T7" fmla="*/ 31 h 46"/>
                <a:gd name="T8" fmla="*/ 22 w 28"/>
                <a:gd name="T9" fmla="*/ 42 h 46"/>
                <a:gd name="T10" fmla="*/ 14 w 28"/>
                <a:gd name="T11" fmla="*/ 46 h 46"/>
                <a:gd name="T12" fmla="*/ 12 w 28"/>
                <a:gd name="T13" fmla="*/ 33 h 46"/>
                <a:gd name="T14" fmla="*/ 7 w 28"/>
                <a:gd name="T15" fmla="*/ 32 h 46"/>
                <a:gd name="T16" fmla="*/ 3 w 28"/>
                <a:gd name="T17" fmla="*/ 20 h 46"/>
                <a:gd name="T18" fmla="*/ 13 w 28"/>
                <a:gd name="T19" fmla="*/ 22 h 46"/>
                <a:gd name="T20" fmla="*/ 12 w 28"/>
                <a:gd name="T21" fmla="*/ 14 h 46"/>
                <a:gd name="T22" fmla="*/ 0 w 28"/>
                <a:gd name="T23" fmla="*/ 0 h 46"/>
                <a:gd name="T24" fmla="*/ 17 w 28"/>
                <a:gd name="T25" fmla="*/ 0 h 46"/>
                <a:gd name="T26" fmla="*/ 22 w 28"/>
                <a:gd name="T2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6">
                  <a:moveTo>
                    <a:pt x="22" y="8"/>
                  </a:moveTo>
                  <a:lnTo>
                    <a:pt x="28" y="29"/>
                  </a:lnTo>
                  <a:lnTo>
                    <a:pt x="15" y="24"/>
                  </a:lnTo>
                  <a:lnTo>
                    <a:pt x="17" y="31"/>
                  </a:lnTo>
                  <a:lnTo>
                    <a:pt x="22" y="42"/>
                  </a:lnTo>
                  <a:lnTo>
                    <a:pt x="14" y="46"/>
                  </a:lnTo>
                  <a:lnTo>
                    <a:pt x="12" y="33"/>
                  </a:lnTo>
                  <a:lnTo>
                    <a:pt x="7" y="32"/>
                  </a:lnTo>
                  <a:lnTo>
                    <a:pt x="3" y="20"/>
                  </a:lnTo>
                  <a:lnTo>
                    <a:pt x="13" y="22"/>
                  </a:lnTo>
                  <a:lnTo>
                    <a:pt x="12" y="14"/>
                  </a:lnTo>
                  <a:lnTo>
                    <a:pt x="0" y="0"/>
                  </a:lnTo>
                  <a:lnTo>
                    <a:pt x="17" y="0"/>
                  </a:lnTo>
                  <a:lnTo>
                    <a:pt x="2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1" name="Freeform 179">
              <a:extLst>
                <a:ext uri="{FF2B5EF4-FFF2-40B4-BE49-F238E27FC236}">
                  <a16:creationId xmlns:a16="http://schemas.microsoft.com/office/drawing/2014/main" id="{38757939-BE3F-FC2D-970E-CAA7CC98B103}"/>
                </a:ext>
              </a:extLst>
            </p:cNvPr>
            <p:cNvSpPr>
              <a:spLocks/>
            </p:cNvSpPr>
            <p:nvPr/>
          </p:nvSpPr>
          <p:spPr bwMode="auto">
            <a:xfrm>
              <a:off x="10919952" y="4004909"/>
              <a:ext cx="34918" cy="38091"/>
            </a:xfrm>
            <a:custGeom>
              <a:avLst/>
              <a:gdLst>
                <a:gd name="T0" fmla="*/ 22 w 22"/>
                <a:gd name="T1" fmla="*/ 8 h 24"/>
                <a:gd name="T2" fmla="*/ 19 w 22"/>
                <a:gd name="T3" fmla="*/ 24 h 24"/>
                <a:gd name="T4" fmla="*/ 10 w 22"/>
                <a:gd name="T5" fmla="*/ 14 h 24"/>
                <a:gd name="T6" fmla="*/ 0 w 22"/>
                <a:gd name="T7" fmla="*/ 0 h 24"/>
                <a:gd name="T8" fmla="*/ 15 w 22"/>
                <a:gd name="T9" fmla="*/ 0 h 24"/>
                <a:gd name="T10" fmla="*/ 22 w 22"/>
                <a:gd name="T11" fmla="*/ 8 h 24"/>
              </a:gdLst>
              <a:ahLst/>
              <a:cxnLst>
                <a:cxn ang="0">
                  <a:pos x="T0" y="T1"/>
                </a:cxn>
                <a:cxn ang="0">
                  <a:pos x="T2" y="T3"/>
                </a:cxn>
                <a:cxn ang="0">
                  <a:pos x="T4" y="T5"/>
                </a:cxn>
                <a:cxn ang="0">
                  <a:pos x="T6" y="T7"/>
                </a:cxn>
                <a:cxn ang="0">
                  <a:pos x="T8" y="T9"/>
                </a:cxn>
                <a:cxn ang="0">
                  <a:pos x="T10" y="T11"/>
                </a:cxn>
              </a:cxnLst>
              <a:rect l="0" t="0" r="r" b="b"/>
              <a:pathLst>
                <a:path w="22" h="24">
                  <a:moveTo>
                    <a:pt x="22" y="8"/>
                  </a:moveTo>
                  <a:lnTo>
                    <a:pt x="19" y="24"/>
                  </a:lnTo>
                  <a:lnTo>
                    <a:pt x="10" y="14"/>
                  </a:lnTo>
                  <a:lnTo>
                    <a:pt x="0" y="0"/>
                  </a:lnTo>
                  <a:lnTo>
                    <a:pt x="15" y="0"/>
                  </a:lnTo>
                  <a:lnTo>
                    <a:pt x="22"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2" name="Freeform 180">
              <a:extLst>
                <a:ext uri="{FF2B5EF4-FFF2-40B4-BE49-F238E27FC236}">
                  <a16:creationId xmlns:a16="http://schemas.microsoft.com/office/drawing/2014/main" id="{EF52962F-C2D1-8BE2-0557-0BEC37E6FEFE}"/>
                </a:ext>
              </a:extLst>
            </p:cNvPr>
            <p:cNvSpPr>
              <a:spLocks/>
            </p:cNvSpPr>
            <p:nvPr/>
          </p:nvSpPr>
          <p:spPr bwMode="auto">
            <a:xfrm>
              <a:off x="10896145" y="3852543"/>
              <a:ext cx="128559" cy="179346"/>
            </a:xfrm>
            <a:custGeom>
              <a:avLst/>
              <a:gdLst>
                <a:gd name="T0" fmla="*/ 17 w 81"/>
                <a:gd name="T1" fmla="*/ 0 h 113"/>
                <a:gd name="T2" fmla="*/ 28 w 81"/>
                <a:gd name="T3" fmla="*/ 6 h 113"/>
                <a:gd name="T4" fmla="*/ 33 w 81"/>
                <a:gd name="T5" fmla="*/ 1 h 113"/>
                <a:gd name="T6" fmla="*/ 35 w 81"/>
                <a:gd name="T7" fmla="*/ 5 h 113"/>
                <a:gd name="T8" fmla="*/ 34 w 81"/>
                <a:gd name="T9" fmla="*/ 13 h 113"/>
                <a:gd name="T10" fmla="*/ 42 w 81"/>
                <a:gd name="T11" fmla="*/ 27 h 113"/>
                <a:gd name="T12" fmla="*/ 40 w 81"/>
                <a:gd name="T13" fmla="*/ 43 h 113"/>
                <a:gd name="T14" fmla="*/ 31 w 81"/>
                <a:gd name="T15" fmla="*/ 49 h 113"/>
                <a:gd name="T16" fmla="*/ 31 w 81"/>
                <a:gd name="T17" fmla="*/ 64 h 113"/>
                <a:gd name="T18" fmla="*/ 37 w 81"/>
                <a:gd name="T19" fmla="*/ 79 h 113"/>
                <a:gd name="T20" fmla="*/ 45 w 81"/>
                <a:gd name="T21" fmla="*/ 81 h 113"/>
                <a:gd name="T22" fmla="*/ 53 w 81"/>
                <a:gd name="T23" fmla="*/ 79 h 113"/>
                <a:gd name="T24" fmla="*/ 75 w 81"/>
                <a:gd name="T25" fmla="*/ 90 h 113"/>
                <a:gd name="T26" fmla="*/ 74 w 81"/>
                <a:gd name="T27" fmla="*/ 100 h 113"/>
                <a:gd name="T28" fmla="*/ 81 w 81"/>
                <a:gd name="T29" fmla="*/ 105 h 113"/>
                <a:gd name="T30" fmla="*/ 80 w 81"/>
                <a:gd name="T31" fmla="*/ 113 h 113"/>
                <a:gd name="T32" fmla="*/ 66 w 81"/>
                <a:gd name="T33" fmla="*/ 104 h 113"/>
                <a:gd name="T34" fmla="*/ 59 w 81"/>
                <a:gd name="T35" fmla="*/ 94 h 113"/>
                <a:gd name="T36" fmla="*/ 55 w 81"/>
                <a:gd name="T37" fmla="*/ 101 h 113"/>
                <a:gd name="T38" fmla="*/ 43 w 81"/>
                <a:gd name="T39" fmla="*/ 90 h 113"/>
                <a:gd name="T40" fmla="*/ 28 w 81"/>
                <a:gd name="T41" fmla="*/ 93 h 113"/>
                <a:gd name="T42" fmla="*/ 20 w 81"/>
                <a:gd name="T43" fmla="*/ 89 h 113"/>
                <a:gd name="T44" fmla="*/ 20 w 81"/>
                <a:gd name="T45" fmla="*/ 81 h 113"/>
                <a:gd name="T46" fmla="*/ 24 w 81"/>
                <a:gd name="T47" fmla="*/ 76 h 113"/>
                <a:gd name="T48" fmla="*/ 18 w 81"/>
                <a:gd name="T49" fmla="*/ 71 h 113"/>
                <a:gd name="T50" fmla="*/ 17 w 81"/>
                <a:gd name="T51" fmla="*/ 78 h 113"/>
                <a:gd name="T52" fmla="*/ 8 w 81"/>
                <a:gd name="T53" fmla="*/ 67 h 113"/>
                <a:gd name="T54" fmla="*/ 3 w 81"/>
                <a:gd name="T55" fmla="*/ 59 h 113"/>
                <a:gd name="T56" fmla="*/ 0 w 81"/>
                <a:gd name="T57" fmla="*/ 41 h 113"/>
                <a:gd name="T58" fmla="*/ 8 w 81"/>
                <a:gd name="T59" fmla="*/ 47 h 113"/>
                <a:gd name="T60" fmla="*/ 5 w 81"/>
                <a:gd name="T61" fmla="*/ 17 h 113"/>
                <a:gd name="T62" fmla="*/ 7 w 81"/>
                <a:gd name="T63" fmla="*/ 0 h 113"/>
                <a:gd name="T64" fmla="*/ 17 w 81"/>
                <a:gd name="T6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 h="113">
                  <a:moveTo>
                    <a:pt x="17" y="0"/>
                  </a:moveTo>
                  <a:lnTo>
                    <a:pt x="28" y="6"/>
                  </a:lnTo>
                  <a:lnTo>
                    <a:pt x="33" y="1"/>
                  </a:lnTo>
                  <a:lnTo>
                    <a:pt x="35" y="5"/>
                  </a:lnTo>
                  <a:lnTo>
                    <a:pt x="34" y="13"/>
                  </a:lnTo>
                  <a:lnTo>
                    <a:pt x="42" y="27"/>
                  </a:lnTo>
                  <a:lnTo>
                    <a:pt x="40" y="43"/>
                  </a:lnTo>
                  <a:lnTo>
                    <a:pt x="31" y="49"/>
                  </a:lnTo>
                  <a:lnTo>
                    <a:pt x="31" y="64"/>
                  </a:lnTo>
                  <a:lnTo>
                    <a:pt x="37" y="79"/>
                  </a:lnTo>
                  <a:lnTo>
                    <a:pt x="45" y="81"/>
                  </a:lnTo>
                  <a:lnTo>
                    <a:pt x="53" y="79"/>
                  </a:lnTo>
                  <a:lnTo>
                    <a:pt x="75" y="90"/>
                  </a:lnTo>
                  <a:lnTo>
                    <a:pt x="74" y="100"/>
                  </a:lnTo>
                  <a:lnTo>
                    <a:pt x="81" y="105"/>
                  </a:lnTo>
                  <a:lnTo>
                    <a:pt x="80" y="113"/>
                  </a:lnTo>
                  <a:lnTo>
                    <a:pt x="66" y="104"/>
                  </a:lnTo>
                  <a:lnTo>
                    <a:pt x="59" y="94"/>
                  </a:lnTo>
                  <a:lnTo>
                    <a:pt x="55" y="101"/>
                  </a:lnTo>
                  <a:lnTo>
                    <a:pt x="43" y="90"/>
                  </a:lnTo>
                  <a:lnTo>
                    <a:pt x="28" y="93"/>
                  </a:lnTo>
                  <a:lnTo>
                    <a:pt x="20" y="89"/>
                  </a:lnTo>
                  <a:lnTo>
                    <a:pt x="20" y="81"/>
                  </a:lnTo>
                  <a:lnTo>
                    <a:pt x="24" y="76"/>
                  </a:lnTo>
                  <a:lnTo>
                    <a:pt x="18" y="71"/>
                  </a:lnTo>
                  <a:lnTo>
                    <a:pt x="17" y="78"/>
                  </a:lnTo>
                  <a:lnTo>
                    <a:pt x="8" y="67"/>
                  </a:lnTo>
                  <a:lnTo>
                    <a:pt x="3" y="59"/>
                  </a:lnTo>
                  <a:lnTo>
                    <a:pt x="0" y="41"/>
                  </a:lnTo>
                  <a:lnTo>
                    <a:pt x="8" y="47"/>
                  </a:lnTo>
                  <a:lnTo>
                    <a:pt x="5" y="17"/>
                  </a:lnTo>
                  <a:lnTo>
                    <a:pt x="7" y="0"/>
                  </a:lnTo>
                  <a:lnTo>
                    <a:pt x="17"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3" name="Freeform 181">
              <a:extLst>
                <a:ext uri="{FF2B5EF4-FFF2-40B4-BE49-F238E27FC236}">
                  <a16:creationId xmlns:a16="http://schemas.microsoft.com/office/drawing/2014/main" id="{3D7BE798-B623-CD00-D901-9D099F91B46C}"/>
                </a:ext>
              </a:extLst>
            </p:cNvPr>
            <p:cNvSpPr>
              <a:spLocks/>
            </p:cNvSpPr>
            <p:nvPr/>
          </p:nvSpPr>
          <p:spPr bwMode="auto">
            <a:xfrm>
              <a:off x="11684960" y="4536600"/>
              <a:ext cx="111101" cy="65073"/>
            </a:xfrm>
            <a:custGeom>
              <a:avLst/>
              <a:gdLst>
                <a:gd name="T0" fmla="*/ 62 w 70"/>
                <a:gd name="T1" fmla="*/ 25 h 41"/>
                <a:gd name="T2" fmla="*/ 53 w 70"/>
                <a:gd name="T3" fmla="*/ 27 h 41"/>
                <a:gd name="T4" fmla="*/ 50 w 70"/>
                <a:gd name="T5" fmla="*/ 32 h 41"/>
                <a:gd name="T6" fmla="*/ 41 w 70"/>
                <a:gd name="T7" fmla="*/ 37 h 41"/>
                <a:gd name="T8" fmla="*/ 32 w 70"/>
                <a:gd name="T9" fmla="*/ 41 h 41"/>
                <a:gd name="T10" fmla="*/ 23 w 70"/>
                <a:gd name="T11" fmla="*/ 41 h 41"/>
                <a:gd name="T12" fmla="*/ 10 w 70"/>
                <a:gd name="T13" fmla="*/ 36 h 41"/>
                <a:gd name="T14" fmla="*/ 0 w 70"/>
                <a:gd name="T15" fmla="*/ 30 h 41"/>
                <a:gd name="T16" fmla="*/ 2 w 70"/>
                <a:gd name="T17" fmla="*/ 24 h 41"/>
                <a:gd name="T18" fmla="*/ 17 w 70"/>
                <a:gd name="T19" fmla="*/ 27 h 41"/>
                <a:gd name="T20" fmla="*/ 26 w 70"/>
                <a:gd name="T21" fmla="*/ 26 h 41"/>
                <a:gd name="T22" fmla="*/ 29 w 70"/>
                <a:gd name="T23" fmla="*/ 16 h 41"/>
                <a:gd name="T24" fmla="*/ 32 w 70"/>
                <a:gd name="T25" fmla="*/ 16 h 41"/>
                <a:gd name="T26" fmla="*/ 33 w 70"/>
                <a:gd name="T27" fmla="*/ 26 h 41"/>
                <a:gd name="T28" fmla="*/ 42 w 70"/>
                <a:gd name="T29" fmla="*/ 25 h 41"/>
                <a:gd name="T30" fmla="*/ 47 w 70"/>
                <a:gd name="T31" fmla="*/ 19 h 41"/>
                <a:gd name="T32" fmla="*/ 57 w 70"/>
                <a:gd name="T33" fmla="*/ 12 h 41"/>
                <a:gd name="T34" fmla="*/ 56 w 70"/>
                <a:gd name="T35" fmla="*/ 0 h 41"/>
                <a:gd name="T36" fmla="*/ 66 w 70"/>
                <a:gd name="T37" fmla="*/ 0 h 41"/>
                <a:gd name="T38" fmla="*/ 70 w 70"/>
                <a:gd name="T39" fmla="*/ 3 h 41"/>
                <a:gd name="T40" fmla="*/ 68 w 70"/>
                <a:gd name="T41" fmla="*/ 13 h 41"/>
                <a:gd name="T42" fmla="*/ 62 w 70"/>
                <a:gd name="T4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41">
                  <a:moveTo>
                    <a:pt x="62" y="25"/>
                  </a:moveTo>
                  <a:lnTo>
                    <a:pt x="53" y="27"/>
                  </a:lnTo>
                  <a:lnTo>
                    <a:pt x="50" y="32"/>
                  </a:lnTo>
                  <a:lnTo>
                    <a:pt x="41" y="37"/>
                  </a:lnTo>
                  <a:lnTo>
                    <a:pt x="32" y="41"/>
                  </a:lnTo>
                  <a:lnTo>
                    <a:pt x="23" y="41"/>
                  </a:lnTo>
                  <a:lnTo>
                    <a:pt x="10" y="36"/>
                  </a:lnTo>
                  <a:lnTo>
                    <a:pt x="0" y="30"/>
                  </a:lnTo>
                  <a:lnTo>
                    <a:pt x="2" y="24"/>
                  </a:lnTo>
                  <a:lnTo>
                    <a:pt x="17" y="27"/>
                  </a:lnTo>
                  <a:lnTo>
                    <a:pt x="26" y="26"/>
                  </a:lnTo>
                  <a:lnTo>
                    <a:pt x="29" y="16"/>
                  </a:lnTo>
                  <a:lnTo>
                    <a:pt x="32" y="16"/>
                  </a:lnTo>
                  <a:lnTo>
                    <a:pt x="33" y="26"/>
                  </a:lnTo>
                  <a:lnTo>
                    <a:pt x="42" y="25"/>
                  </a:lnTo>
                  <a:lnTo>
                    <a:pt x="47" y="19"/>
                  </a:lnTo>
                  <a:lnTo>
                    <a:pt x="57" y="12"/>
                  </a:lnTo>
                  <a:lnTo>
                    <a:pt x="56" y="0"/>
                  </a:lnTo>
                  <a:lnTo>
                    <a:pt x="66" y="0"/>
                  </a:lnTo>
                  <a:lnTo>
                    <a:pt x="70" y="3"/>
                  </a:lnTo>
                  <a:lnTo>
                    <a:pt x="68" y="13"/>
                  </a:lnTo>
                  <a:lnTo>
                    <a:pt x="62"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4" name="Freeform 182">
              <a:extLst>
                <a:ext uri="{FF2B5EF4-FFF2-40B4-BE49-F238E27FC236}">
                  <a16:creationId xmlns:a16="http://schemas.microsoft.com/office/drawing/2014/main" id="{493A6C2F-FE28-5F47-51EF-146C30F9856D}"/>
                </a:ext>
              </a:extLst>
            </p:cNvPr>
            <p:cNvSpPr>
              <a:spLocks/>
            </p:cNvSpPr>
            <p:nvPr/>
          </p:nvSpPr>
          <p:spPr bwMode="auto">
            <a:xfrm>
              <a:off x="11483393" y="4488985"/>
              <a:ext cx="255532" cy="244419"/>
            </a:xfrm>
            <a:custGeom>
              <a:avLst/>
              <a:gdLst>
                <a:gd name="T0" fmla="*/ 0 w 161"/>
                <a:gd name="T1" fmla="*/ 125 h 154"/>
                <a:gd name="T2" fmla="*/ 5 w 161"/>
                <a:gd name="T3" fmla="*/ 63 h 154"/>
                <a:gd name="T4" fmla="*/ 8 w 161"/>
                <a:gd name="T5" fmla="*/ 0 h 154"/>
                <a:gd name="T6" fmla="*/ 36 w 161"/>
                <a:gd name="T7" fmla="*/ 14 h 154"/>
                <a:gd name="T8" fmla="*/ 67 w 161"/>
                <a:gd name="T9" fmla="*/ 24 h 154"/>
                <a:gd name="T10" fmla="*/ 77 w 161"/>
                <a:gd name="T11" fmla="*/ 34 h 154"/>
                <a:gd name="T12" fmla="*/ 86 w 161"/>
                <a:gd name="T13" fmla="*/ 43 h 154"/>
                <a:gd name="T14" fmla="*/ 89 w 161"/>
                <a:gd name="T15" fmla="*/ 55 h 154"/>
                <a:gd name="T16" fmla="*/ 116 w 161"/>
                <a:gd name="T17" fmla="*/ 67 h 154"/>
                <a:gd name="T18" fmla="*/ 119 w 161"/>
                <a:gd name="T19" fmla="*/ 77 h 154"/>
                <a:gd name="T20" fmla="*/ 103 w 161"/>
                <a:gd name="T21" fmla="*/ 79 h 154"/>
                <a:gd name="T22" fmla="*/ 106 w 161"/>
                <a:gd name="T23" fmla="*/ 91 h 154"/>
                <a:gd name="T24" fmla="*/ 120 w 161"/>
                <a:gd name="T25" fmla="*/ 104 h 154"/>
                <a:gd name="T26" fmla="*/ 129 w 161"/>
                <a:gd name="T27" fmla="*/ 124 h 154"/>
                <a:gd name="T28" fmla="*/ 139 w 161"/>
                <a:gd name="T29" fmla="*/ 123 h 154"/>
                <a:gd name="T30" fmla="*/ 137 w 161"/>
                <a:gd name="T31" fmla="*/ 132 h 154"/>
                <a:gd name="T32" fmla="*/ 150 w 161"/>
                <a:gd name="T33" fmla="*/ 135 h 154"/>
                <a:gd name="T34" fmla="*/ 144 w 161"/>
                <a:gd name="T35" fmla="*/ 139 h 154"/>
                <a:gd name="T36" fmla="*/ 161 w 161"/>
                <a:gd name="T37" fmla="*/ 147 h 154"/>
                <a:gd name="T38" fmla="*/ 159 w 161"/>
                <a:gd name="T39" fmla="*/ 152 h 154"/>
                <a:gd name="T40" fmla="*/ 147 w 161"/>
                <a:gd name="T41" fmla="*/ 154 h 154"/>
                <a:gd name="T42" fmla="*/ 144 w 161"/>
                <a:gd name="T43" fmla="*/ 149 h 154"/>
                <a:gd name="T44" fmla="*/ 130 w 161"/>
                <a:gd name="T45" fmla="*/ 146 h 154"/>
                <a:gd name="T46" fmla="*/ 113 w 161"/>
                <a:gd name="T47" fmla="*/ 144 h 154"/>
                <a:gd name="T48" fmla="*/ 101 w 161"/>
                <a:gd name="T49" fmla="*/ 131 h 154"/>
                <a:gd name="T50" fmla="*/ 93 w 161"/>
                <a:gd name="T51" fmla="*/ 121 h 154"/>
                <a:gd name="T52" fmla="*/ 86 w 161"/>
                <a:gd name="T53" fmla="*/ 104 h 154"/>
                <a:gd name="T54" fmla="*/ 65 w 161"/>
                <a:gd name="T55" fmla="*/ 96 h 154"/>
                <a:gd name="T56" fmla="*/ 50 w 161"/>
                <a:gd name="T57" fmla="*/ 101 h 154"/>
                <a:gd name="T58" fmla="*/ 39 w 161"/>
                <a:gd name="T59" fmla="*/ 108 h 154"/>
                <a:gd name="T60" fmla="*/ 40 w 161"/>
                <a:gd name="T61" fmla="*/ 122 h 154"/>
                <a:gd name="T62" fmla="*/ 26 w 161"/>
                <a:gd name="T63" fmla="*/ 129 h 154"/>
                <a:gd name="T64" fmla="*/ 18 w 161"/>
                <a:gd name="T65" fmla="*/ 125 h 154"/>
                <a:gd name="T66" fmla="*/ 0 w 161"/>
                <a:gd name="T67"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154">
                  <a:moveTo>
                    <a:pt x="0" y="125"/>
                  </a:moveTo>
                  <a:lnTo>
                    <a:pt x="5" y="63"/>
                  </a:lnTo>
                  <a:lnTo>
                    <a:pt x="8" y="0"/>
                  </a:lnTo>
                  <a:lnTo>
                    <a:pt x="36" y="14"/>
                  </a:lnTo>
                  <a:lnTo>
                    <a:pt x="67" y="24"/>
                  </a:lnTo>
                  <a:lnTo>
                    <a:pt x="77" y="34"/>
                  </a:lnTo>
                  <a:lnTo>
                    <a:pt x="86" y="43"/>
                  </a:lnTo>
                  <a:lnTo>
                    <a:pt x="89" y="55"/>
                  </a:lnTo>
                  <a:lnTo>
                    <a:pt x="116" y="67"/>
                  </a:lnTo>
                  <a:lnTo>
                    <a:pt x="119" y="77"/>
                  </a:lnTo>
                  <a:lnTo>
                    <a:pt x="103" y="79"/>
                  </a:lnTo>
                  <a:lnTo>
                    <a:pt x="106" y="91"/>
                  </a:lnTo>
                  <a:lnTo>
                    <a:pt x="120" y="104"/>
                  </a:lnTo>
                  <a:lnTo>
                    <a:pt x="129" y="124"/>
                  </a:lnTo>
                  <a:lnTo>
                    <a:pt x="139" y="123"/>
                  </a:lnTo>
                  <a:lnTo>
                    <a:pt x="137" y="132"/>
                  </a:lnTo>
                  <a:lnTo>
                    <a:pt x="150" y="135"/>
                  </a:lnTo>
                  <a:lnTo>
                    <a:pt x="144" y="139"/>
                  </a:lnTo>
                  <a:lnTo>
                    <a:pt x="161" y="147"/>
                  </a:lnTo>
                  <a:lnTo>
                    <a:pt x="159" y="152"/>
                  </a:lnTo>
                  <a:lnTo>
                    <a:pt x="147" y="154"/>
                  </a:lnTo>
                  <a:lnTo>
                    <a:pt x="144" y="149"/>
                  </a:lnTo>
                  <a:lnTo>
                    <a:pt x="130" y="146"/>
                  </a:lnTo>
                  <a:lnTo>
                    <a:pt x="113" y="144"/>
                  </a:lnTo>
                  <a:lnTo>
                    <a:pt x="101" y="131"/>
                  </a:lnTo>
                  <a:lnTo>
                    <a:pt x="93" y="121"/>
                  </a:lnTo>
                  <a:lnTo>
                    <a:pt x="86" y="104"/>
                  </a:lnTo>
                  <a:lnTo>
                    <a:pt x="65" y="96"/>
                  </a:lnTo>
                  <a:lnTo>
                    <a:pt x="50" y="101"/>
                  </a:lnTo>
                  <a:lnTo>
                    <a:pt x="39" y="108"/>
                  </a:lnTo>
                  <a:lnTo>
                    <a:pt x="40" y="122"/>
                  </a:lnTo>
                  <a:lnTo>
                    <a:pt x="26" y="129"/>
                  </a:lnTo>
                  <a:lnTo>
                    <a:pt x="18" y="125"/>
                  </a:lnTo>
                  <a:lnTo>
                    <a:pt x="0" y="1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5" name="Freeform 183">
              <a:extLst>
                <a:ext uri="{FF2B5EF4-FFF2-40B4-BE49-F238E27FC236}">
                  <a16:creationId xmlns:a16="http://schemas.microsoft.com/office/drawing/2014/main" id="{4B9D8FA7-A9B1-436B-DCD0-6BD9C359B21D}"/>
                </a:ext>
              </a:extLst>
            </p:cNvPr>
            <p:cNvSpPr>
              <a:spLocks/>
            </p:cNvSpPr>
            <p:nvPr/>
          </p:nvSpPr>
          <p:spPr bwMode="auto">
            <a:xfrm>
              <a:off x="11753208" y="4487399"/>
              <a:ext cx="61898" cy="68247"/>
            </a:xfrm>
            <a:custGeom>
              <a:avLst/>
              <a:gdLst>
                <a:gd name="T0" fmla="*/ 39 w 39"/>
                <a:gd name="T1" fmla="*/ 38 h 43"/>
                <a:gd name="T2" fmla="*/ 34 w 39"/>
                <a:gd name="T3" fmla="*/ 43 h 43"/>
                <a:gd name="T4" fmla="*/ 32 w 39"/>
                <a:gd name="T5" fmla="*/ 31 h 43"/>
                <a:gd name="T6" fmla="*/ 28 w 39"/>
                <a:gd name="T7" fmla="*/ 24 h 43"/>
                <a:gd name="T8" fmla="*/ 21 w 39"/>
                <a:gd name="T9" fmla="*/ 18 h 43"/>
                <a:gd name="T10" fmla="*/ 12 w 39"/>
                <a:gd name="T11" fmla="*/ 10 h 43"/>
                <a:gd name="T12" fmla="*/ 0 w 39"/>
                <a:gd name="T13" fmla="*/ 4 h 43"/>
                <a:gd name="T14" fmla="*/ 4 w 39"/>
                <a:gd name="T15" fmla="*/ 0 h 43"/>
                <a:gd name="T16" fmla="*/ 13 w 39"/>
                <a:gd name="T17" fmla="*/ 5 h 43"/>
                <a:gd name="T18" fmla="*/ 19 w 39"/>
                <a:gd name="T19" fmla="*/ 9 h 43"/>
                <a:gd name="T20" fmla="*/ 26 w 39"/>
                <a:gd name="T21" fmla="*/ 13 h 43"/>
                <a:gd name="T22" fmla="*/ 32 w 39"/>
                <a:gd name="T23" fmla="*/ 21 h 43"/>
                <a:gd name="T24" fmla="*/ 39 w 39"/>
                <a:gd name="T25" fmla="*/ 28 h 43"/>
                <a:gd name="T26" fmla="*/ 39 w 39"/>
                <a:gd name="T2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3">
                  <a:moveTo>
                    <a:pt x="39" y="38"/>
                  </a:moveTo>
                  <a:lnTo>
                    <a:pt x="34" y="43"/>
                  </a:lnTo>
                  <a:lnTo>
                    <a:pt x="32" y="31"/>
                  </a:lnTo>
                  <a:lnTo>
                    <a:pt x="28" y="24"/>
                  </a:lnTo>
                  <a:lnTo>
                    <a:pt x="21" y="18"/>
                  </a:lnTo>
                  <a:lnTo>
                    <a:pt x="12" y="10"/>
                  </a:lnTo>
                  <a:lnTo>
                    <a:pt x="0" y="4"/>
                  </a:lnTo>
                  <a:lnTo>
                    <a:pt x="4" y="0"/>
                  </a:lnTo>
                  <a:lnTo>
                    <a:pt x="13" y="5"/>
                  </a:lnTo>
                  <a:lnTo>
                    <a:pt x="19" y="9"/>
                  </a:lnTo>
                  <a:lnTo>
                    <a:pt x="26" y="13"/>
                  </a:lnTo>
                  <a:lnTo>
                    <a:pt x="32" y="21"/>
                  </a:lnTo>
                  <a:lnTo>
                    <a:pt x="39" y="28"/>
                  </a:lnTo>
                  <a:lnTo>
                    <a:pt x="39" y="3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6" name="Freeform 184">
              <a:extLst>
                <a:ext uri="{FF2B5EF4-FFF2-40B4-BE49-F238E27FC236}">
                  <a16:creationId xmlns:a16="http://schemas.microsoft.com/office/drawing/2014/main" id="{27A3DFDB-E6C7-694F-C213-62B7E21240D3}"/>
                </a:ext>
              </a:extLst>
            </p:cNvPr>
            <p:cNvSpPr>
              <a:spLocks/>
            </p:cNvSpPr>
            <p:nvPr/>
          </p:nvSpPr>
          <p:spPr bwMode="auto">
            <a:xfrm>
              <a:off x="8058313" y="2766940"/>
              <a:ext cx="234899" cy="168237"/>
            </a:xfrm>
            <a:custGeom>
              <a:avLst/>
              <a:gdLst>
                <a:gd name="T0" fmla="*/ 77 w 148"/>
                <a:gd name="T1" fmla="*/ 8 h 106"/>
                <a:gd name="T2" fmla="*/ 94 w 148"/>
                <a:gd name="T3" fmla="*/ 10 h 106"/>
                <a:gd name="T4" fmla="*/ 120 w 148"/>
                <a:gd name="T5" fmla="*/ 10 h 106"/>
                <a:gd name="T6" fmla="*/ 127 w 148"/>
                <a:gd name="T7" fmla="*/ 11 h 106"/>
                <a:gd name="T8" fmla="*/ 131 w 148"/>
                <a:gd name="T9" fmla="*/ 17 h 106"/>
                <a:gd name="T10" fmla="*/ 133 w 148"/>
                <a:gd name="T11" fmla="*/ 26 h 106"/>
                <a:gd name="T12" fmla="*/ 138 w 148"/>
                <a:gd name="T13" fmla="*/ 32 h 106"/>
                <a:gd name="T14" fmla="*/ 140 w 148"/>
                <a:gd name="T15" fmla="*/ 40 h 106"/>
                <a:gd name="T16" fmla="*/ 131 w 148"/>
                <a:gd name="T17" fmla="*/ 43 h 106"/>
                <a:gd name="T18" fmla="*/ 137 w 148"/>
                <a:gd name="T19" fmla="*/ 51 h 106"/>
                <a:gd name="T20" fmla="*/ 138 w 148"/>
                <a:gd name="T21" fmla="*/ 60 h 106"/>
                <a:gd name="T22" fmla="*/ 148 w 148"/>
                <a:gd name="T23" fmla="*/ 76 h 106"/>
                <a:gd name="T24" fmla="*/ 147 w 148"/>
                <a:gd name="T25" fmla="*/ 81 h 106"/>
                <a:gd name="T26" fmla="*/ 140 w 148"/>
                <a:gd name="T27" fmla="*/ 83 h 106"/>
                <a:gd name="T28" fmla="*/ 128 w 148"/>
                <a:gd name="T29" fmla="*/ 98 h 106"/>
                <a:gd name="T30" fmla="*/ 134 w 148"/>
                <a:gd name="T31" fmla="*/ 106 h 106"/>
                <a:gd name="T32" fmla="*/ 130 w 148"/>
                <a:gd name="T33" fmla="*/ 106 h 106"/>
                <a:gd name="T34" fmla="*/ 115 w 148"/>
                <a:gd name="T35" fmla="*/ 98 h 106"/>
                <a:gd name="T36" fmla="*/ 105 w 148"/>
                <a:gd name="T37" fmla="*/ 101 h 106"/>
                <a:gd name="T38" fmla="*/ 98 w 148"/>
                <a:gd name="T39" fmla="*/ 99 h 106"/>
                <a:gd name="T40" fmla="*/ 90 w 148"/>
                <a:gd name="T41" fmla="*/ 103 h 106"/>
                <a:gd name="T42" fmla="*/ 82 w 148"/>
                <a:gd name="T43" fmla="*/ 97 h 106"/>
                <a:gd name="T44" fmla="*/ 76 w 148"/>
                <a:gd name="T45" fmla="*/ 99 h 106"/>
                <a:gd name="T46" fmla="*/ 75 w 148"/>
                <a:gd name="T47" fmla="*/ 98 h 106"/>
                <a:gd name="T48" fmla="*/ 68 w 148"/>
                <a:gd name="T49" fmla="*/ 88 h 106"/>
                <a:gd name="T50" fmla="*/ 57 w 148"/>
                <a:gd name="T51" fmla="*/ 88 h 106"/>
                <a:gd name="T52" fmla="*/ 54 w 148"/>
                <a:gd name="T53" fmla="*/ 82 h 106"/>
                <a:gd name="T54" fmla="*/ 44 w 148"/>
                <a:gd name="T55" fmla="*/ 80 h 106"/>
                <a:gd name="T56" fmla="*/ 43 w 148"/>
                <a:gd name="T57" fmla="*/ 85 h 106"/>
                <a:gd name="T58" fmla="*/ 34 w 148"/>
                <a:gd name="T59" fmla="*/ 81 h 106"/>
                <a:gd name="T60" fmla="*/ 35 w 148"/>
                <a:gd name="T61" fmla="*/ 76 h 106"/>
                <a:gd name="T62" fmla="*/ 24 w 148"/>
                <a:gd name="T63" fmla="*/ 74 h 106"/>
                <a:gd name="T64" fmla="*/ 17 w 148"/>
                <a:gd name="T65" fmla="*/ 68 h 106"/>
                <a:gd name="T66" fmla="*/ 9 w 148"/>
                <a:gd name="T67" fmla="*/ 57 h 106"/>
                <a:gd name="T68" fmla="*/ 10 w 148"/>
                <a:gd name="T69" fmla="*/ 50 h 106"/>
                <a:gd name="T70" fmla="*/ 6 w 148"/>
                <a:gd name="T71" fmla="*/ 40 h 106"/>
                <a:gd name="T72" fmla="*/ 0 w 148"/>
                <a:gd name="T73" fmla="*/ 34 h 106"/>
                <a:gd name="T74" fmla="*/ 3 w 148"/>
                <a:gd name="T75" fmla="*/ 29 h 106"/>
                <a:gd name="T76" fmla="*/ 0 w 148"/>
                <a:gd name="T77" fmla="*/ 20 h 106"/>
                <a:gd name="T78" fmla="*/ 9 w 148"/>
                <a:gd name="T79" fmla="*/ 14 h 106"/>
                <a:gd name="T80" fmla="*/ 29 w 148"/>
                <a:gd name="T81" fmla="*/ 6 h 106"/>
                <a:gd name="T82" fmla="*/ 47 w 148"/>
                <a:gd name="T83" fmla="*/ 0 h 106"/>
                <a:gd name="T84" fmla="*/ 61 w 148"/>
                <a:gd name="T85" fmla="*/ 3 h 106"/>
                <a:gd name="T86" fmla="*/ 63 w 148"/>
                <a:gd name="T87" fmla="*/ 8 h 106"/>
                <a:gd name="T88" fmla="*/ 77 w 148"/>
                <a:gd name="T89" fmla="*/ 8 h 106"/>
                <a:gd name="T90" fmla="*/ 77 w 148"/>
                <a:gd name="T91"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06">
                  <a:moveTo>
                    <a:pt x="77" y="8"/>
                  </a:moveTo>
                  <a:lnTo>
                    <a:pt x="94" y="10"/>
                  </a:lnTo>
                  <a:lnTo>
                    <a:pt x="120" y="10"/>
                  </a:lnTo>
                  <a:lnTo>
                    <a:pt x="127" y="11"/>
                  </a:lnTo>
                  <a:lnTo>
                    <a:pt x="131" y="17"/>
                  </a:lnTo>
                  <a:lnTo>
                    <a:pt x="133" y="26"/>
                  </a:lnTo>
                  <a:lnTo>
                    <a:pt x="138" y="32"/>
                  </a:lnTo>
                  <a:lnTo>
                    <a:pt x="140" y="40"/>
                  </a:lnTo>
                  <a:lnTo>
                    <a:pt x="131" y="43"/>
                  </a:lnTo>
                  <a:lnTo>
                    <a:pt x="137" y="51"/>
                  </a:lnTo>
                  <a:lnTo>
                    <a:pt x="138" y="60"/>
                  </a:lnTo>
                  <a:lnTo>
                    <a:pt x="148" y="76"/>
                  </a:lnTo>
                  <a:lnTo>
                    <a:pt x="147" y="81"/>
                  </a:lnTo>
                  <a:lnTo>
                    <a:pt x="140" y="83"/>
                  </a:lnTo>
                  <a:lnTo>
                    <a:pt x="128" y="98"/>
                  </a:lnTo>
                  <a:lnTo>
                    <a:pt x="134" y="106"/>
                  </a:lnTo>
                  <a:lnTo>
                    <a:pt x="130" y="106"/>
                  </a:lnTo>
                  <a:lnTo>
                    <a:pt x="115" y="98"/>
                  </a:lnTo>
                  <a:lnTo>
                    <a:pt x="105" y="101"/>
                  </a:lnTo>
                  <a:lnTo>
                    <a:pt x="98" y="99"/>
                  </a:lnTo>
                  <a:lnTo>
                    <a:pt x="90" y="103"/>
                  </a:lnTo>
                  <a:lnTo>
                    <a:pt x="82" y="97"/>
                  </a:lnTo>
                  <a:lnTo>
                    <a:pt x="76" y="99"/>
                  </a:lnTo>
                  <a:lnTo>
                    <a:pt x="75" y="98"/>
                  </a:lnTo>
                  <a:lnTo>
                    <a:pt x="68" y="88"/>
                  </a:lnTo>
                  <a:lnTo>
                    <a:pt x="57" y="88"/>
                  </a:lnTo>
                  <a:lnTo>
                    <a:pt x="54" y="82"/>
                  </a:lnTo>
                  <a:lnTo>
                    <a:pt x="44" y="80"/>
                  </a:lnTo>
                  <a:lnTo>
                    <a:pt x="43" y="85"/>
                  </a:lnTo>
                  <a:lnTo>
                    <a:pt x="34" y="81"/>
                  </a:lnTo>
                  <a:lnTo>
                    <a:pt x="35" y="76"/>
                  </a:lnTo>
                  <a:lnTo>
                    <a:pt x="24" y="74"/>
                  </a:lnTo>
                  <a:lnTo>
                    <a:pt x="17" y="68"/>
                  </a:lnTo>
                  <a:lnTo>
                    <a:pt x="9" y="57"/>
                  </a:lnTo>
                  <a:lnTo>
                    <a:pt x="10" y="50"/>
                  </a:lnTo>
                  <a:lnTo>
                    <a:pt x="6" y="40"/>
                  </a:lnTo>
                  <a:lnTo>
                    <a:pt x="0" y="34"/>
                  </a:lnTo>
                  <a:lnTo>
                    <a:pt x="3" y="29"/>
                  </a:lnTo>
                  <a:lnTo>
                    <a:pt x="0" y="20"/>
                  </a:lnTo>
                  <a:lnTo>
                    <a:pt x="9" y="14"/>
                  </a:lnTo>
                  <a:lnTo>
                    <a:pt x="29" y="6"/>
                  </a:lnTo>
                  <a:lnTo>
                    <a:pt x="47" y="0"/>
                  </a:lnTo>
                  <a:lnTo>
                    <a:pt x="61" y="3"/>
                  </a:lnTo>
                  <a:lnTo>
                    <a:pt x="63" y="8"/>
                  </a:lnTo>
                  <a:lnTo>
                    <a:pt x="77" y="8"/>
                  </a:lnTo>
                  <a:lnTo>
                    <a:pt x="77"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7" name="Freeform 185">
              <a:extLst>
                <a:ext uri="{FF2B5EF4-FFF2-40B4-BE49-F238E27FC236}">
                  <a16:creationId xmlns:a16="http://schemas.microsoft.com/office/drawing/2014/main" id="{7E74BAAF-B814-0131-CA0F-497CB19E9EF5}"/>
                </a:ext>
              </a:extLst>
            </p:cNvPr>
            <p:cNvSpPr>
              <a:spLocks/>
            </p:cNvSpPr>
            <p:nvPr/>
          </p:nvSpPr>
          <p:spPr bwMode="auto">
            <a:xfrm>
              <a:off x="10792979" y="3114522"/>
              <a:ext cx="120623" cy="160300"/>
            </a:xfrm>
            <a:custGeom>
              <a:avLst/>
              <a:gdLst>
                <a:gd name="T0" fmla="*/ 72 w 76"/>
                <a:gd name="T1" fmla="*/ 12 h 101"/>
                <a:gd name="T2" fmla="*/ 76 w 76"/>
                <a:gd name="T3" fmla="*/ 15 h 101"/>
                <a:gd name="T4" fmla="*/ 70 w 76"/>
                <a:gd name="T5" fmla="*/ 13 h 101"/>
                <a:gd name="T6" fmla="*/ 67 w 76"/>
                <a:gd name="T7" fmla="*/ 20 h 101"/>
                <a:gd name="T8" fmla="*/ 66 w 76"/>
                <a:gd name="T9" fmla="*/ 26 h 101"/>
                <a:gd name="T10" fmla="*/ 74 w 76"/>
                <a:gd name="T11" fmla="*/ 40 h 101"/>
                <a:gd name="T12" fmla="*/ 68 w 76"/>
                <a:gd name="T13" fmla="*/ 44 h 101"/>
                <a:gd name="T14" fmla="*/ 68 w 76"/>
                <a:gd name="T15" fmla="*/ 47 h 101"/>
                <a:gd name="T16" fmla="*/ 65 w 76"/>
                <a:gd name="T17" fmla="*/ 53 h 101"/>
                <a:gd name="T18" fmla="*/ 56 w 76"/>
                <a:gd name="T19" fmla="*/ 56 h 101"/>
                <a:gd name="T20" fmla="*/ 52 w 76"/>
                <a:gd name="T21" fmla="*/ 61 h 101"/>
                <a:gd name="T22" fmla="*/ 56 w 76"/>
                <a:gd name="T23" fmla="*/ 69 h 101"/>
                <a:gd name="T24" fmla="*/ 55 w 76"/>
                <a:gd name="T25" fmla="*/ 71 h 101"/>
                <a:gd name="T26" fmla="*/ 63 w 76"/>
                <a:gd name="T27" fmla="*/ 75 h 101"/>
                <a:gd name="T28" fmla="*/ 76 w 76"/>
                <a:gd name="T29" fmla="*/ 83 h 101"/>
                <a:gd name="T30" fmla="*/ 76 w 76"/>
                <a:gd name="T31" fmla="*/ 87 h 101"/>
                <a:gd name="T32" fmla="*/ 70 w 76"/>
                <a:gd name="T33" fmla="*/ 89 h 101"/>
                <a:gd name="T34" fmla="*/ 59 w 76"/>
                <a:gd name="T35" fmla="*/ 89 h 101"/>
                <a:gd name="T36" fmla="*/ 58 w 76"/>
                <a:gd name="T37" fmla="*/ 98 h 101"/>
                <a:gd name="T38" fmla="*/ 51 w 76"/>
                <a:gd name="T39" fmla="*/ 98 h 101"/>
                <a:gd name="T40" fmla="*/ 51 w 76"/>
                <a:gd name="T41" fmla="*/ 99 h 101"/>
                <a:gd name="T42" fmla="*/ 41 w 76"/>
                <a:gd name="T43" fmla="*/ 95 h 101"/>
                <a:gd name="T44" fmla="*/ 40 w 76"/>
                <a:gd name="T45" fmla="*/ 99 h 101"/>
                <a:gd name="T46" fmla="*/ 36 w 76"/>
                <a:gd name="T47" fmla="*/ 101 h 101"/>
                <a:gd name="T48" fmla="*/ 34 w 76"/>
                <a:gd name="T49" fmla="*/ 97 h 101"/>
                <a:gd name="T50" fmla="*/ 30 w 76"/>
                <a:gd name="T51" fmla="*/ 95 h 101"/>
                <a:gd name="T52" fmla="*/ 24 w 76"/>
                <a:gd name="T53" fmla="*/ 92 h 101"/>
                <a:gd name="T54" fmla="*/ 24 w 76"/>
                <a:gd name="T55" fmla="*/ 84 h 101"/>
                <a:gd name="T56" fmla="*/ 27 w 76"/>
                <a:gd name="T57" fmla="*/ 81 h 101"/>
                <a:gd name="T58" fmla="*/ 24 w 76"/>
                <a:gd name="T59" fmla="*/ 78 h 101"/>
                <a:gd name="T60" fmla="*/ 22 w 76"/>
                <a:gd name="T61" fmla="*/ 68 h 101"/>
                <a:gd name="T62" fmla="*/ 20 w 76"/>
                <a:gd name="T63" fmla="*/ 65 h 101"/>
                <a:gd name="T64" fmla="*/ 10 w 76"/>
                <a:gd name="T65" fmla="*/ 63 h 101"/>
                <a:gd name="T66" fmla="*/ 0 w 76"/>
                <a:gd name="T67" fmla="*/ 58 h 101"/>
                <a:gd name="T68" fmla="*/ 6 w 76"/>
                <a:gd name="T69" fmla="*/ 46 h 101"/>
                <a:gd name="T70" fmla="*/ 18 w 76"/>
                <a:gd name="T71" fmla="*/ 35 h 101"/>
                <a:gd name="T72" fmla="*/ 21 w 76"/>
                <a:gd name="T73" fmla="*/ 22 h 101"/>
                <a:gd name="T74" fmla="*/ 31 w 76"/>
                <a:gd name="T75" fmla="*/ 28 h 101"/>
                <a:gd name="T76" fmla="*/ 45 w 76"/>
                <a:gd name="T77" fmla="*/ 29 h 101"/>
                <a:gd name="T78" fmla="*/ 37 w 76"/>
                <a:gd name="T79" fmla="*/ 19 h 101"/>
                <a:gd name="T80" fmla="*/ 56 w 76"/>
                <a:gd name="T81" fmla="*/ 11 h 101"/>
                <a:gd name="T82" fmla="*/ 56 w 76"/>
                <a:gd name="T83" fmla="*/ 0 h 101"/>
                <a:gd name="T84" fmla="*/ 72 w 76"/>
                <a:gd name="T85" fmla="*/ 12 h 101"/>
                <a:gd name="T86" fmla="*/ 72 w 76"/>
                <a:gd name="T8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01">
                  <a:moveTo>
                    <a:pt x="72" y="12"/>
                  </a:moveTo>
                  <a:lnTo>
                    <a:pt x="76" y="15"/>
                  </a:lnTo>
                  <a:lnTo>
                    <a:pt x="70" y="13"/>
                  </a:lnTo>
                  <a:lnTo>
                    <a:pt x="67" y="20"/>
                  </a:lnTo>
                  <a:lnTo>
                    <a:pt x="66" y="26"/>
                  </a:lnTo>
                  <a:lnTo>
                    <a:pt x="74" y="40"/>
                  </a:lnTo>
                  <a:lnTo>
                    <a:pt x="68" y="44"/>
                  </a:lnTo>
                  <a:lnTo>
                    <a:pt x="68" y="47"/>
                  </a:lnTo>
                  <a:lnTo>
                    <a:pt x="65" y="53"/>
                  </a:lnTo>
                  <a:lnTo>
                    <a:pt x="56" y="56"/>
                  </a:lnTo>
                  <a:lnTo>
                    <a:pt x="52" y="61"/>
                  </a:lnTo>
                  <a:lnTo>
                    <a:pt x="56" y="69"/>
                  </a:lnTo>
                  <a:lnTo>
                    <a:pt x="55" y="71"/>
                  </a:lnTo>
                  <a:lnTo>
                    <a:pt x="63" y="75"/>
                  </a:lnTo>
                  <a:lnTo>
                    <a:pt x="76" y="83"/>
                  </a:lnTo>
                  <a:lnTo>
                    <a:pt x="76" y="87"/>
                  </a:lnTo>
                  <a:lnTo>
                    <a:pt x="70" y="89"/>
                  </a:lnTo>
                  <a:lnTo>
                    <a:pt x="59" y="89"/>
                  </a:lnTo>
                  <a:lnTo>
                    <a:pt x="58" y="98"/>
                  </a:lnTo>
                  <a:lnTo>
                    <a:pt x="51" y="98"/>
                  </a:lnTo>
                  <a:lnTo>
                    <a:pt x="51" y="99"/>
                  </a:lnTo>
                  <a:lnTo>
                    <a:pt x="41" y="95"/>
                  </a:lnTo>
                  <a:lnTo>
                    <a:pt x="40" y="99"/>
                  </a:lnTo>
                  <a:lnTo>
                    <a:pt x="36" y="101"/>
                  </a:lnTo>
                  <a:lnTo>
                    <a:pt x="34" y="97"/>
                  </a:lnTo>
                  <a:lnTo>
                    <a:pt x="30" y="95"/>
                  </a:lnTo>
                  <a:lnTo>
                    <a:pt x="24" y="92"/>
                  </a:lnTo>
                  <a:lnTo>
                    <a:pt x="24" y="84"/>
                  </a:lnTo>
                  <a:lnTo>
                    <a:pt x="27" y="81"/>
                  </a:lnTo>
                  <a:lnTo>
                    <a:pt x="24" y="78"/>
                  </a:lnTo>
                  <a:lnTo>
                    <a:pt x="22" y="68"/>
                  </a:lnTo>
                  <a:lnTo>
                    <a:pt x="20" y="65"/>
                  </a:lnTo>
                  <a:lnTo>
                    <a:pt x="10" y="63"/>
                  </a:lnTo>
                  <a:lnTo>
                    <a:pt x="0" y="58"/>
                  </a:lnTo>
                  <a:lnTo>
                    <a:pt x="6" y="46"/>
                  </a:lnTo>
                  <a:lnTo>
                    <a:pt x="18" y="35"/>
                  </a:lnTo>
                  <a:lnTo>
                    <a:pt x="21" y="22"/>
                  </a:lnTo>
                  <a:lnTo>
                    <a:pt x="31" y="28"/>
                  </a:lnTo>
                  <a:lnTo>
                    <a:pt x="45" y="29"/>
                  </a:lnTo>
                  <a:lnTo>
                    <a:pt x="37" y="19"/>
                  </a:lnTo>
                  <a:lnTo>
                    <a:pt x="56" y="11"/>
                  </a:lnTo>
                  <a:lnTo>
                    <a:pt x="56" y="0"/>
                  </a:lnTo>
                  <a:lnTo>
                    <a:pt x="72" y="12"/>
                  </a:lnTo>
                  <a:lnTo>
                    <a:pt x="72" y="12"/>
                  </a:lnTo>
                  <a:close/>
                </a:path>
              </a:pathLst>
            </a:custGeom>
            <a:solidFill>
              <a:schemeClr val="bg1">
                <a:lumMod val="85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8" name="Freeform 186">
              <a:extLst>
                <a:ext uri="{FF2B5EF4-FFF2-40B4-BE49-F238E27FC236}">
                  <a16:creationId xmlns:a16="http://schemas.microsoft.com/office/drawing/2014/main" id="{E11F6006-7907-2FAF-3825-DF168839D6BF}"/>
                </a:ext>
              </a:extLst>
            </p:cNvPr>
            <p:cNvSpPr>
              <a:spLocks/>
            </p:cNvSpPr>
            <p:nvPr/>
          </p:nvSpPr>
          <p:spPr bwMode="auto">
            <a:xfrm>
              <a:off x="6104526" y="4995283"/>
              <a:ext cx="225376" cy="247593"/>
            </a:xfrm>
            <a:custGeom>
              <a:avLst/>
              <a:gdLst>
                <a:gd name="T0" fmla="*/ 71 w 142"/>
                <a:gd name="T1" fmla="*/ 16 h 156"/>
                <a:gd name="T2" fmla="*/ 77 w 142"/>
                <a:gd name="T3" fmla="*/ 27 h 156"/>
                <a:gd name="T4" fmla="*/ 79 w 142"/>
                <a:gd name="T5" fmla="*/ 52 h 156"/>
                <a:gd name="T6" fmla="*/ 96 w 142"/>
                <a:gd name="T7" fmla="*/ 56 h 156"/>
                <a:gd name="T8" fmla="*/ 102 w 142"/>
                <a:gd name="T9" fmla="*/ 52 h 156"/>
                <a:gd name="T10" fmla="*/ 114 w 142"/>
                <a:gd name="T11" fmla="*/ 58 h 156"/>
                <a:gd name="T12" fmla="*/ 117 w 142"/>
                <a:gd name="T13" fmla="*/ 63 h 156"/>
                <a:gd name="T14" fmla="*/ 121 w 142"/>
                <a:gd name="T15" fmla="*/ 81 h 156"/>
                <a:gd name="T16" fmla="*/ 123 w 142"/>
                <a:gd name="T17" fmla="*/ 87 h 156"/>
                <a:gd name="T18" fmla="*/ 129 w 142"/>
                <a:gd name="T19" fmla="*/ 89 h 156"/>
                <a:gd name="T20" fmla="*/ 135 w 142"/>
                <a:gd name="T21" fmla="*/ 86 h 156"/>
                <a:gd name="T22" fmla="*/ 142 w 142"/>
                <a:gd name="T23" fmla="*/ 89 h 156"/>
                <a:gd name="T24" fmla="*/ 142 w 142"/>
                <a:gd name="T25" fmla="*/ 99 h 156"/>
                <a:gd name="T26" fmla="*/ 142 w 142"/>
                <a:gd name="T27" fmla="*/ 111 h 156"/>
                <a:gd name="T28" fmla="*/ 139 w 142"/>
                <a:gd name="T29" fmla="*/ 121 h 156"/>
                <a:gd name="T30" fmla="*/ 139 w 142"/>
                <a:gd name="T31" fmla="*/ 138 h 156"/>
                <a:gd name="T32" fmla="*/ 126 w 142"/>
                <a:gd name="T33" fmla="*/ 153 h 156"/>
                <a:gd name="T34" fmla="*/ 113 w 142"/>
                <a:gd name="T35" fmla="*/ 156 h 156"/>
                <a:gd name="T36" fmla="*/ 95 w 142"/>
                <a:gd name="T37" fmla="*/ 153 h 156"/>
                <a:gd name="T38" fmla="*/ 77 w 142"/>
                <a:gd name="T39" fmla="*/ 148 h 156"/>
                <a:gd name="T40" fmla="*/ 90 w 142"/>
                <a:gd name="T41" fmla="*/ 119 h 156"/>
                <a:gd name="T42" fmla="*/ 87 w 142"/>
                <a:gd name="T43" fmla="*/ 111 h 156"/>
                <a:gd name="T44" fmla="*/ 69 w 142"/>
                <a:gd name="T45" fmla="*/ 104 h 156"/>
                <a:gd name="T46" fmla="*/ 48 w 142"/>
                <a:gd name="T47" fmla="*/ 89 h 156"/>
                <a:gd name="T48" fmla="*/ 34 w 142"/>
                <a:gd name="T49" fmla="*/ 86 h 156"/>
                <a:gd name="T50" fmla="*/ 0 w 142"/>
                <a:gd name="T51" fmla="*/ 55 h 156"/>
                <a:gd name="T52" fmla="*/ 5 w 142"/>
                <a:gd name="T53" fmla="*/ 32 h 156"/>
                <a:gd name="T54" fmla="*/ 5 w 142"/>
                <a:gd name="T55" fmla="*/ 22 h 156"/>
                <a:gd name="T56" fmla="*/ 11 w 142"/>
                <a:gd name="T57" fmla="*/ 6 h 156"/>
                <a:gd name="T58" fmla="*/ 39 w 142"/>
                <a:gd name="T59" fmla="*/ 0 h 156"/>
                <a:gd name="T60" fmla="*/ 54 w 142"/>
                <a:gd name="T61" fmla="*/ 0 h 156"/>
                <a:gd name="T62" fmla="*/ 71 w 142"/>
                <a:gd name="T63" fmla="*/ 10 h 156"/>
                <a:gd name="T64" fmla="*/ 71 w 142"/>
                <a:gd name="T65" fmla="*/ 16 h 156"/>
                <a:gd name="T66" fmla="*/ 71 w 142"/>
                <a:gd name="T67" fmla="*/ 1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56">
                  <a:moveTo>
                    <a:pt x="71" y="16"/>
                  </a:moveTo>
                  <a:lnTo>
                    <a:pt x="77" y="27"/>
                  </a:lnTo>
                  <a:lnTo>
                    <a:pt x="79" y="52"/>
                  </a:lnTo>
                  <a:lnTo>
                    <a:pt x="96" y="56"/>
                  </a:lnTo>
                  <a:lnTo>
                    <a:pt x="102" y="52"/>
                  </a:lnTo>
                  <a:lnTo>
                    <a:pt x="114" y="58"/>
                  </a:lnTo>
                  <a:lnTo>
                    <a:pt x="117" y="63"/>
                  </a:lnTo>
                  <a:lnTo>
                    <a:pt x="121" y="81"/>
                  </a:lnTo>
                  <a:lnTo>
                    <a:pt x="123" y="87"/>
                  </a:lnTo>
                  <a:lnTo>
                    <a:pt x="129" y="89"/>
                  </a:lnTo>
                  <a:lnTo>
                    <a:pt x="135" y="86"/>
                  </a:lnTo>
                  <a:lnTo>
                    <a:pt x="142" y="89"/>
                  </a:lnTo>
                  <a:lnTo>
                    <a:pt x="142" y="99"/>
                  </a:lnTo>
                  <a:lnTo>
                    <a:pt x="142" y="111"/>
                  </a:lnTo>
                  <a:lnTo>
                    <a:pt x="139" y="121"/>
                  </a:lnTo>
                  <a:lnTo>
                    <a:pt x="139" y="138"/>
                  </a:lnTo>
                  <a:lnTo>
                    <a:pt x="126" y="153"/>
                  </a:lnTo>
                  <a:lnTo>
                    <a:pt x="113" y="156"/>
                  </a:lnTo>
                  <a:lnTo>
                    <a:pt x="95" y="153"/>
                  </a:lnTo>
                  <a:lnTo>
                    <a:pt x="77" y="148"/>
                  </a:lnTo>
                  <a:lnTo>
                    <a:pt x="90" y="119"/>
                  </a:lnTo>
                  <a:lnTo>
                    <a:pt x="87" y="111"/>
                  </a:lnTo>
                  <a:lnTo>
                    <a:pt x="69" y="104"/>
                  </a:lnTo>
                  <a:lnTo>
                    <a:pt x="48" y="89"/>
                  </a:lnTo>
                  <a:lnTo>
                    <a:pt x="34" y="86"/>
                  </a:lnTo>
                  <a:lnTo>
                    <a:pt x="0" y="55"/>
                  </a:lnTo>
                  <a:lnTo>
                    <a:pt x="5" y="32"/>
                  </a:lnTo>
                  <a:lnTo>
                    <a:pt x="5" y="22"/>
                  </a:lnTo>
                  <a:lnTo>
                    <a:pt x="11" y="6"/>
                  </a:lnTo>
                  <a:lnTo>
                    <a:pt x="39" y="0"/>
                  </a:lnTo>
                  <a:lnTo>
                    <a:pt x="54" y="0"/>
                  </a:lnTo>
                  <a:lnTo>
                    <a:pt x="71" y="10"/>
                  </a:lnTo>
                  <a:lnTo>
                    <a:pt x="71" y="16"/>
                  </a:lnTo>
                  <a:lnTo>
                    <a:pt x="71"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89" name="Freeform 187">
              <a:extLst>
                <a:ext uri="{FF2B5EF4-FFF2-40B4-BE49-F238E27FC236}">
                  <a16:creationId xmlns:a16="http://schemas.microsoft.com/office/drawing/2014/main" id="{86ED7081-1566-AA7F-BF33-572E9C7B4D46}"/>
                </a:ext>
              </a:extLst>
            </p:cNvPr>
            <p:cNvSpPr>
              <a:spLocks/>
            </p:cNvSpPr>
            <p:nvPr/>
          </p:nvSpPr>
          <p:spPr bwMode="auto">
            <a:xfrm>
              <a:off x="8628101" y="3428776"/>
              <a:ext cx="15872" cy="36503"/>
            </a:xfrm>
            <a:custGeom>
              <a:avLst/>
              <a:gdLst>
                <a:gd name="T0" fmla="*/ 9 w 10"/>
                <a:gd name="T1" fmla="*/ 3 h 23"/>
                <a:gd name="T2" fmla="*/ 10 w 10"/>
                <a:gd name="T3" fmla="*/ 14 h 23"/>
                <a:gd name="T4" fmla="*/ 8 w 10"/>
                <a:gd name="T5" fmla="*/ 20 h 23"/>
                <a:gd name="T6" fmla="*/ 0 w 10"/>
                <a:gd name="T7" fmla="*/ 23 h 23"/>
                <a:gd name="T8" fmla="*/ 1 w 10"/>
                <a:gd name="T9" fmla="*/ 17 h 23"/>
                <a:gd name="T10" fmla="*/ 5 w 10"/>
                <a:gd name="T11" fmla="*/ 15 h 23"/>
                <a:gd name="T12" fmla="*/ 0 w 10"/>
                <a:gd name="T13" fmla="*/ 13 h 23"/>
                <a:gd name="T14" fmla="*/ 3 w 10"/>
                <a:gd name="T15" fmla="*/ 0 h 23"/>
                <a:gd name="T16" fmla="*/ 9 w 10"/>
                <a:gd name="T17" fmla="*/ 3 h 23"/>
                <a:gd name="T18" fmla="*/ 9 w 10"/>
                <a:gd name="T1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3">
                  <a:moveTo>
                    <a:pt x="9" y="3"/>
                  </a:moveTo>
                  <a:lnTo>
                    <a:pt x="10" y="14"/>
                  </a:lnTo>
                  <a:lnTo>
                    <a:pt x="8" y="20"/>
                  </a:lnTo>
                  <a:lnTo>
                    <a:pt x="0" y="23"/>
                  </a:lnTo>
                  <a:lnTo>
                    <a:pt x="1" y="17"/>
                  </a:lnTo>
                  <a:lnTo>
                    <a:pt x="5" y="15"/>
                  </a:lnTo>
                  <a:lnTo>
                    <a:pt x="0" y="13"/>
                  </a:lnTo>
                  <a:lnTo>
                    <a:pt x="3" y="0"/>
                  </a:lnTo>
                  <a:lnTo>
                    <a:pt x="9" y="3"/>
                  </a:lnTo>
                  <a:lnTo>
                    <a:pt x="9"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0" name="Freeform 188">
              <a:extLst>
                <a:ext uri="{FF2B5EF4-FFF2-40B4-BE49-F238E27FC236}">
                  <a16:creationId xmlns:a16="http://schemas.microsoft.com/office/drawing/2014/main" id="{DD9FC591-D66B-85C8-0E74-A6B365BB9CD2}"/>
                </a:ext>
              </a:extLst>
            </p:cNvPr>
            <p:cNvSpPr>
              <a:spLocks/>
            </p:cNvSpPr>
            <p:nvPr/>
          </p:nvSpPr>
          <p:spPr bwMode="auto">
            <a:xfrm>
              <a:off x="9053458" y="3623994"/>
              <a:ext cx="23807" cy="46027"/>
            </a:xfrm>
            <a:custGeom>
              <a:avLst/>
              <a:gdLst>
                <a:gd name="T0" fmla="*/ 12 w 15"/>
                <a:gd name="T1" fmla="*/ 28 h 29"/>
                <a:gd name="T2" fmla="*/ 8 w 15"/>
                <a:gd name="T3" fmla="*/ 29 h 29"/>
                <a:gd name="T4" fmla="*/ 3 w 15"/>
                <a:gd name="T5" fmla="*/ 25 h 29"/>
                <a:gd name="T6" fmla="*/ 0 w 15"/>
                <a:gd name="T7" fmla="*/ 11 h 29"/>
                <a:gd name="T8" fmla="*/ 3 w 15"/>
                <a:gd name="T9" fmla="*/ 2 h 29"/>
                <a:gd name="T10" fmla="*/ 8 w 15"/>
                <a:gd name="T11" fmla="*/ 0 h 29"/>
                <a:gd name="T12" fmla="*/ 14 w 15"/>
                <a:gd name="T13" fmla="*/ 5 h 29"/>
                <a:gd name="T14" fmla="*/ 15 w 15"/>
                <a:gd name="T15" fmla="*/ 17 h 29"/>
                <a:gd name="T16" fmla="*/ 12 w 15"/>
                <a:gd name="T17" fmla="*/ 28 h 29"/>
                <a:gd name="T18" fmla="*/ 12 w 15"/>
                <a:gd name="T19"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9">
                  <a:moveTo>
                    <a:pt x="12" y="28"/>
                  </a:moveTo>
                  <a:lnTo>
                    <a:pt x="8" y="29"/>
                  </a:lnTo>
                  <a:lnTo>
                    <a:pt x="3" y="25"/>
                  </a:lnTo>
                  <a:lnTo>
                    <a:pt x="0" y="11"/>
                  </a:lnTo>
                  <a:lnTo>
                    <a:pt x="3" y="2"/>
                  </a:lnTo>
                  <a:lnTo>
                    <a:pt x="8" y="0"/>
                  </a:lnTo>
                  <a:lnTo>
                    <a:pt x="14" y="5"/>
                  </a:lnTo>
                  <a:lnTo>
                    <a:pt x="15" y="17"/>
                  </a:lnTo>
                  <a:lnTo>
                    <a:pt x="12" y="28"/>
                  </a:lnTo>
                  <a:lnTo>
                    <a:pt x="12" y="2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1" name="Freeform 189">
              <a:extLst>
                <a:ext uri="{FF2B5EF4-FFF2-40B4-BE49-F238E27FC236}">
                  <a16:creationId xmlns:a16="http://schemas.microsoft.com/office/drawing/2014/main" id="{04D3746E-90AB-5A37-59C6-76337F2E9B59}"/>
                </a:ext>
              </a:extLst>
            </p:cNvPr>
            <p:cNvSpPr>
              <a:spLocks/>
            </p:cNvSpPr>
            <p:nvPr/>
          </p:nvSpPr>
          <p:spPr bwMode="auto">
            <a:xfrm>
              <a:off x="8220203" y="2958983"/>
              <a:ext cx="226963" cy="134906"/>
            </a:xfrm>
            <a:custGeom>
              <a:avLst/>
              <a:gdLst>
                <a:gd name="T0" fmla="*/ 90 w 143"/>
                <a:gd name="T1" fmla="*/ 0 h 85"/>
                <a:gd name="T2" fmla="*/ 95 w 143"/>
                <a:gd name="T3" fmla="*/ 2 h 85"/>
                <a:gd name="T4" fmla="*/ 100 w 143"/>
                <a:gd name="T5" fmla="*/ 7 h 85"/>
                <a:gd name="T6" fmla="*/ 106 w 143"/>
                <a:gd name="T7" fmla="*/ 16 h 85"/>
                <a:gd name="T8" fmla="*/ 116 w 143"/>
                <a:gd name="T9" fmla="*/ 27 h 85"/>
                <a:gd name="T10" fmla="*/ 118 w 143"/>
                <a:gd name="T11" fmla="*/ 35 h 85"/>
                <a:gd name="T12" fmla="*/ 117 w 143"/>
                <a:gd name="T13" fmla="*/ 43 h 85"/>
                <a:gd name="T14" fmla="*/ 121 w 143"/>
                <a:gd name="T15" fmla="*/ 51 h 85"/>
                <a:gd name="T16" fmla="*/ 128 w 143"/>
                <a:gd name="T17" fmla="*/ 55 h 85"/>
                <a:gd name="T18" fmla="*/ 135 w 143"/>
                <a:gd name="T19" fmla="*/ 52 h 85"/>
                <a:gd name="T20" fmla="*/ 142 w 143"/>
                <a:gd name="T21" fmla="*/ 55 h 85"/>
                <a:gd name="T22" fmla="*/ 143 w 143"/>
                <a:gd name="T23" fmla="*/ 60 h 85"/>
                <a:gd name="T24" fmla="*/ 136 w 143"/>
                <a:gd name="T25" fmla="*/ 64 h 85"/>
                <a:gd name="T26" fmla="*/ 132 w 143"/>
                <a:gd name="T27" fmla="*/ 62 h 85"/>
                <a:gd name="T28" fmla="*/ 130 w 143"/>
                <a:gd name="T29" fmla="*/ 85 h 85"/>
                <a:gd name="T30" fmla="*/ 121 w 143"/>
                <a:gd name="T31" fmla="*/ 83 h 85"/>
                <a:gd name="T32" fmla="*/ 109 w 143"/>
                <a:gd name="T33" fmla="*/ 76 h 85"/>
                <a:gd name="T34" fmla="*/ 92 w 143"/>
                <a:gd name="T35" fmla="*/ 80 h 85"/>
                <a:gd name="T36" fmla="*/ 85 w 143"/>
                <a:gd name="T37" fmla="*/ 85 h 85"/>
                <a:gd name="T38" fmla="*/ 63 w 143"/>
                <a:gd name="T39" fmla="*/ 84 h 85"/>
                <a:gd name="T40" fmla="*/ 51 w 143"/>
                <a:gd name="T41" fmla="*/ 82 h 85"/>
                <a:gd name="T42" fmla="*/ 45 w 143"/>
                <a:gd name="T43" fmla="*/ 82 h 85"/>
                <a:gd name="T44" fmla="*/ 40 w 143"/>
                <a:gd name="T45" fmla="*/ 75 h 85"/>
                <a:gd name="T46" fmla="*/ 37 w 143"/>
                <a:gd name="T47" fmla="*/ 71 h 85"/>
                <a:gd name="T48" fmla="*/ 40 w 143"/>
                <a:gd name="T49" fmla="*/ 68 h 85"/>
                <a:gd name="T50" fmla="*/ 36 w 143"/>
                <a:gd name="T51" fmla="*/ 66 h 85"/>
                <a:gd name="T52" fmla="*/ 32 w 143"/>
                <a:gd name="T53" fmla="*/ 70 h 85"/>
                <a:gd name="T54" fmla="*/ 22 w 143"/>
                <a:gd name="T55" fmla="*/ 65 h 85"/>
                <a:gd name="T56" fmla="*/ 21 w 143"/>
                <a:gd name="T57" fmla="*/ 57 h 85"/>
                <a:gd name="T58" fmla="*/ 11 w 143"/>
                <a:gd name="T59" fmla="*/ 53 h 85"/>
                <a:gd name="T60" fmla="*/ 9 w 143"/>
                <a:gd name="T61" fmla="*/ 47 h 85"/>
                <a:gd name="T62" fmla="*/ 0 w 143"/>
                <a:gd name="T63" fmla="*/ 39 h 85"/>
                <a:gd name="T64" fmla="*/ 11 w 143"/>
                <a:gd name="T65" fmla="*/ 36 h 85"/>
                <a:gd name="T66" fmla="*/ 19 w 143"/>
                <a:gd name="T67" fmla="*/ 23 h 85"/>
                <a:gd name="T68" fmla="*/ 24 w 143"/>
                <a:gd name="T69" fmla="*/ 10 h 85"/>
                <a:gd name="T70" fmla="*/ 33 w 143"/>
                <a:gd name="T71" fmla="*/ 7 h 85"/>
                <a:gd name="T72" fmla="*/ 39 w 143"/>
                <a:gd name="T73" fmla="*/ 3 h 85"/>
                <a:gd name="T74" fmla="*/ 49 w 143"/>
                <a:gd name="T75" fmla="*/ 5 h 85"/>
                <a:gd name="T76" fmla="*/ 58 w 143"/>
                <a:gd name="T77" fmla="*/ 5 h 85"/>
                <a:gd name="T78" fmla="*/ 65 w 143"/>
                <a:gd name="T79" fmla="*/ 10 h 85"/>
                <a:gd name="T80" fmla="*/ 70 w 143"/>
                <a:gd name="T81" fmla="*/ 7 h 85"/>
                <a:gd name="T82" fmla="*/ 81 w 143"/>
                <a:gd name="T83" fmla="*/ 5 h 85"/>
                <a:gd name="T84" fmla="*/ 83 w 143"/>
                <a:gd name="T85" fmla="*/ 0 h 85"/>
                <a:gd name="T86" fmla="*/ 90 w 143"/>
                <a:gd name="T87" fmla="*/ 0 h 85"/>
                <a:gd name="T88" fmla="*/ 90 w 143"/>
                <a:gd name="T8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85">
                  <a:moveTo>
                    <a:pt x="90" y="0"/>
                  </a:moveTo>
                  <a:lnTo>
                    <a:pt x="95" y="2"/>
                  </a:lnTo>
                  <a:lnTo>
                    <a:pt x="100" y="7"/>
                  </a:lnTo>
                  <a:lnTo>
                    <a:pt x="106" y="16"/>
                  </a:lnTo>
                  <a:lnTo>
                    <a:pt x="116" y="27"/>
                  </a:lnTo>
                  <a:lnTo>
                    <a:pt x="118" y="35"/>
                  </a:lnTo>
                  <a:lnTo>
                    <a:pt x="117" y="43"/>
                  </a:lnTo>
                  <a:lnTo>
                    <a:pt x="121" y="51"/>
                  </a:lnTo>
                  <a:lnTo>
                    <a:pt x="128" y="55"/>
                  </a:lnTo>
                  <a:lnTo>
                    <a:pt x="135" y="52"/>
                  </a:lnTo>
                  <a:lnTo>
                    <a:pt x="142" y="55"/>
                  </a:lnTo>
                  <a:lnTo>
                    <a:pt x="143" y="60"/>
                  </a:lnTo>
                  <a:lnTo>
                    <a:pt x="136" y="64"/>
                  </a:lnTo>
                  <a:lnTo>
                    <a:pt x="132" y="62"/>
                  </a:lnTo>
                  <a:lnTo>
                    <a:pt x="130" y="85"/>
                  </a:lnTo>
                  <a:lnTo>
                    <a:pt x="121" y="83"/>
                  </a:lnTo>
                  <a:lnTo>
                    <a:pt x="109" y="76"/>
                  </a:lnTo>
                  <a:lnTo>
                    <a:pt x="92" y="80"/>
                  </a:lnTo>
                  <a:lnTo>
                    <a:pt x="85" y="85"/>
                  </a:lnTo>
                  <a:lnTo>
                    <a:pt x="63" y="84"/>
                  </a:lnTo>
                  <a:lnTo>
                    <a:pt x="51" y="82"/>
                  </a:lnTo>
                  <a:lnTo>
                    <a:pt x="45" y="82"/>
                  </a:lnTo>
                  <a:lnTo>
                    <a:pt x="40" y="75"/>
                  </a:lnTo>
                  <a:lnTo>
                    <a:pt x="37" y="71"/>
                  </a:lnTo>
                  <a:lnTo>
                    <a:pt x="40" y="68"/>
                  </a:lnTo>
                  <a:lnTo>
                    <a:pt x="36" y="66"/>
                  </a:lnTo>
                  <a:lnTo>
                    <a:pt x="32" y="70"/>
                  </a:lnTo>
                  <a:lnTo>
                    <a:pt x="22" y="65"/>
                  </a:lnTo>
                  <a:lnTo>
                    <a:pt x="21" y="57"/>
                  </a:lnTo>
                  <a:lnTo>
                    <a:pt x="11" y="53"/>
                  </a:lnTo>
                  <a:lnTo>
                    <a:pt x="9" y="47"/>
                  </a:lnTo>
                  <a:lnTo>
                    <a:pt x="0" y="39"/>
                  </a:lnTo>
                  <a:lnTo>
                    <a:pt x="11" y="36"/>
                  </a:lnTo>
                  <a:lnTo>
                    <a:pt x="19" y="23"/>
                  </a:lnTo>
                  <a:lnTo>
                    <a:pt x="24" y="10"/>
                  </a:lnTo>
                  <a:lnTo>
                    <a:pt x="33" y="7"/>
                  </a:lnTo>
                  <a:lnTo>
                    <a:pt x="39" y="3"/>
                  </a:lnTo>
                  <a:lnTo>
                    <a:pt x="49" y="5"/>
                  </a:lnTo>
                  <a:lnTo>
                    <a:pt x="58" y="5"/>
                  </a:lnTo>
                  <a:lnTo>
                    <a:pt x="65" y="10"/>
                  </a:lnTo>
                  <a:lnTo>
                    <a:pt x="70" y="7"/>
                  </a:lnTo>
                  <a:lnTo>
                    <a:pt x="81" y="5"/>
                  </a:lnTo>
                  <a:lnTo>
                    <a:pt x="83" y="0"/>
                  </a:lnTo>
                  <a:lnTo>
                    <a:pt x="90" y="0"/>
                  </a:lnTo>
                  <a:lnTo>
                    <a:pt x="9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2" name="Freeform 190">
              <a:extLst>
                <a:ext uri="{FF2B5EF4-FFF2-40B4-BE49-F238E27FC236}">
                  <a16:creationId xmlns:a16="http://schemas.microsoft.com/office/drawing/2014/main" id="{4CD7ABAA-30BB-9CAE-663B-D65F5B26D72F}"/>
                </a:ext>
              </a:extLst>
            </p:cNvPr>
            <p:cNvSpPr>
              <a:spLocks/>
            </p:cNvSpPr>
            <p:nvPr/>
          </p:nvSpPr>
          <p:spPr bwMode="auto">
            <a:xfrm>
              <a:off x="8512240" y="4444546"/>
              <a:ext cx="49201" cy="53963"/>
            </a:xfrm>
            <a:custGeom>
              <a:avLst/>
              <a:gdLst>
                <a:gd name="T0" fmla="*/ 24 w 31"/>
                <a:gd name="T1" fmla="*/ 0 h 34"/>
                <a:gd name="T2" fmla="*/ 31 w 31"/>
                <a:gd name="T3" fmla="*/ 11 h 34"/>
                <a:gd name="T4" fmla="*/ 30 w 31"/>
                <a:gd name="T5" fmla="*/ 22 h 34"/>
                <a:gd name="T6" fmla="*/ 25 w 31"/>
                <a:gd name="T7" fmla="*/ 25 h 34"/>
                <a:gd name="T8" fmla="*/ 16 w 31"/>
                <a:gd name="T9" fmla="*/ 24 h 34"/>
                <a:gd name="T10" fmla="*/ 11 w 31"/>
                <a:gd name="T11" fmla="*/ 34 h 34"/>
                <a:gd name="T12" fmla="*/ 0 w 31"/>
                <a:gd name="T13" fmla="*/ 33 h 34"/>
                <a:gd name="T14" fmla="*/ 2 w 31"/>
                <a:gd name="T15" fmla="*/ 22 h 34"/>
                <a:gd name="T16" fmla="*/ 5 w 31"/>
                <a:gd name="T17" fmla="*/ 21 h 34"/>
                <a:gd name="T18" fmla="*/ 5 w 31"/>
                <a:gd name="T19" fmla="*/ 10 h 34"/>
                <a:gd name="T20" fmla="*/ 10 w 31"/>
                <a:gd name="T21" fmla="*/ 5 h 34"/>
                <a:gd name="T22" fmla="*/ 14 w 31"/>
                <a:gd name="T23" fmla="*/ 6 h 34"/>
                <a:gd name="T24" fmla="*/ 24 w 31"/>
                <a:gd name="T25" fmla="*/ 0 h 34"/>
                <a:gd name="T26" fmla="*/ 24 w 31"/>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4">
                  <a:moveTo>
                    <a:pt x="24" y="0"/>
                  </a:moveTo>
                  <a:lnTo>
                    <a:pt x="31" y="11"/>
                  </a:lnTo>
                  <a:lnTo>
                    <a:pt x="30" y="22"/>
                  </a:lnTo>
                  <a:lnTo>
                    <a:pt x="25" y="25"/>
                  </a:lnTo>
                  <a:lnTo>
                    <a:pt x="16" y="24"/>
                  </a:lnTo>
                  <a:lnTo>
                    <a:pt x="11" y="34"/>
                  </a:lnTo>
                  <a:lnTo>
                    <a:pt x="0" y="33"/>
                  </a:lnTo>
                  <a:lnTo>
                    <a:pt x="2" y="22"/>
                  </a:lnTo>
                  <a:lnTo>
                    <a:pt x="5" y="21"/>
                  </a:lnTo>
                  <a:lnTo>
                    <a:pt x="5" y="10"/>
                  </a:lnTo>
                  <a:lnTo>
                    <a:pt x="10" y="5"/>
                  </a:lnTo>
                  <a:lnTo>
                    <a:pt x="14" y="6"/>
                  </a:lnTo>
                  <a:lnTo>
                    <a:pt x="24" y="0"/>
                  </a:lnTo>
                  <a:lnTo>
                    <a:pt x="2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3" name="Freeform 191">
              <a:extLst>
                <a:ext uri="{FF2B5EF4-FFF2-40B4-BE49-F238E27FC236}">
                  <a16:creationId xmlns:a16="http://schemas.microsoft.com/office/drawing/2014/main" id="{430A44BC-29EB-204F-B32F-EEE3E5447E66}"/>
                </a:ext>
              </a:extLst>
            </p:cNvPr>
            <p:cNvSpPr>
              <a:spLocks/>
            </p:cNvSpPr>
            <p:nvPr/>
          </p:nvSpPr>
          <p:spPr bwMode="auto">
            <a:xfrm>
              <a:off x="7293304" y="3576381"/>
              <a:ext cx="223788" cy="201566"/>
            </a:xfrm>
            <a:custGeom>
              <a:avLst/>
              <a:gdLst>
                <a:gd name="T0" fmla="*/ 141 w 141"/>
                <a:gd name="T1" fmla="*/ 0 h 127"/>
                <a:gd name="T2" fmla="*/ 140 w 141"/>
                <a:gd name="T3" fmla="*/ 1 h 127"/>
                <a:gd name="T4" fmla="*/ 140 w 141"/>
                <a:gd name="T5" fmla="*/ 5 h 127"/>
                <a:gd name="T6" fmla="*/ 140 w 141"/>
                <a:gd name="T7" fmla="*/ 34 h 127"/>
                <a:gd name="T8" fmla="*/ 86 w 141"/>
                <a:gd name="T9" fmla="*/ 32 h 127"/>
                <a:gd name="T10" fmla="*/ 86 w 141"/>
                <a:gd name="T11" fmla="*/ 81 h 127"/>
                <a:gd name="T12" fmla="*/ 70 w 141"/>
                <a:gd name="T13" fmla="*/ 83 h 127"/>
                <a:gd name="T14" fmla="*/ 66 w 141"/>
                <a:gd name="T15" fmla="*/ 92 h 127"/>
                <a:gd name="T16" fmla="*/ 69 w 141"/>
                <a:gd name="T17" fmla="*/ 121 h 127"/>
                <a:gd name="T18" fmla="*/ 4 w 141"/>
                <a:gd name="T19" fmla="*/ 121 h 127"/>
                <a:gd name="T20" fmla="*/ 0 w 141"/>
                <a:gd name="T21" fmla="*/ 127 h 127"/>
                <a:gd name="T22" fmla="*/ 1 w 141"/>
                <a:gd name="T23" fmla="*/ 118 h 127"/>
                <a:gd name="T24" fmla="*/ 2 w 141"/>
                <a:gd name="T25" fmla="*/ 118 h 127"/>
                <a:gd name="T26" fmla="*/ 39 w 141"/>
                <a:gd name="T27" fmla="*/ 117 h 127"/>
                <a:gd name="T28" fmla="*/ 40 w 141"/>
                <a:gd name="T29" fmla="*/ 110 h 127"/>
                <a:gd name="T30" fmla="*/ 48 w 141"/>
                <a:gd name="T31" fmla="*/ 101 h 127"/>
                <a:gd name="T32" fmla="*/ 54 w 141"/>
                <a:gd name="T33" fmla="*/ 75 h 127"/>
                <a:gd name="T34" fmla="*/ 77 w 141"/>
                <a:gd name="T35" fmla="*/ 55 h 127"/>
                <a:gd name="T36" fmla="*/ 85 w 141"/>
                <a:gd name="T37" fmla="*/ 31 h 127"/>
                <a:gd name="T38" fmla="*/ 91 w 141"/>
                <a:gd name="T39" fmla="*/ 30 h 127"/>
                <a:gd name="T40" fmla="*/ 96 w 141"/>
                <a:gd name="T41" fmla="*/ 15 h 127"/>
                <a:gd name="T42" fmla="*/ 110 w 141"/>
                <a:gd name="T43" fmla="*/ 12 h 127"/>
                <a:gd name="T44" fmla="*/ 116 w 141"/>
                <a:gd name="T45" fmla="*/ 15 h 127"/>
                <a:gd name="T46" fmla="*/ 123 w 141"/>
                <a:gd name="T47" fmla="*/ 15 h 127"/>
                <a:gd name="T48" fmla="*/ 128 w 141"/>
                <a:gd name="T49" fmla="*/ 11 h 127"/>
                <a:gd name="T50" fmla="*/ 138 w 141"/>
                <a:gd name="T51" fmla="*/ 10 h 127"/>
                <a:gd name="T52" fmla="*/ 138 w 141"/>
                <a:gd name="T53" fmla="*/ 0 h 127"/>
                <a:gd name="T54" fmla="*/ 141 w 141"/>
                <a:gd name="T55" fmla="*/ 0 h 127"/>
                <a:gd name="T56" fmla="*/ 141 w 141"/>
                <a:gd name="T5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7">
                  <a:moveTo>
                    <a:pt x="141" y="0"/>
                  </a:moveTo>
                  <a:lnTo>
                    <a:pt x="140" y="1"/>
                  </a:lnTo>
                  <a:lnTo>
                    <a:pt x="140" y="5"/>
                  </a:lnTo>
                  <a:lnTo>
                    <a:pt x="140" y="34"/>
                  </a:lnTo>
                  <a:lnTo>
                    <a:pt x="86" y="32"/>
                  </a:lnTo>
                  <a:lnTo>
                    <a:pt x="86" y="81"/>
                  </a:lnTo>
                  <a:lnTo>
                    <a:pt x="70" y="83"/>
                  </a:lnTo>
                  <a:lnTo>
                    <a:pt x="66" y="92"/>
                  </a:lnTo>
                  <a:lnTo>
                    <a:pt x="69" y="121"/>
                  </a:lnTo>
                  <a:lnTo>
                    <a:pt x="4" y="121"/>
                  </a:lnTo>
                  <a:lnTo>
                    <a:pt x="0" y="127"/>
                  </a:lnTo>
                  <a:lnTo>
                    <a:pt x="1" y="118"/>
                  </a:lnTo>
                  <a:lnTo>
                    <a:pt x="2" y="118"/>
                  </a:lnTo>
                  <a:lnTo>
                    <a:pt x="39" y="117"/>
                  </a:lnTo>
                  <a:lnTo>
                    <a:pt x="40" y="110"/>
                  </a:lnTo>
                  <a:lnTo>
                    <a:pt x="48" y="101"/>
                  </a:lnTo>
                  <a:lnTo>
                    <a:pt x="54" y="75"/>
                  </a:lnTo>
                  <a:lnTo>
                    <a:pt x="77" y="55"/>
                  </a:lnTo>
                  <a:lnTo>
                    <a:pt x="85" y="31"/>
                  </a:lnTo>
                  <a:lnTo>
                    <a:pt x="91" y="30"/>
                  </a:lnTo>
                  <a:lnTo>
                    <a:pt x="96" y="15"/>
                  </a:lnTo>
                  <a:lnTo>
                    <a:pt x="110" y="12"/>
                  </a:lnTo>
                  <a:lnTo>
                    <a:pt x="116" y="15"/>
                  </a:lnTo>
                  <a:lnTo>
                    <a:pt x="123" y="15"/>
                  </a:lnTo>
                  <a:lnTo>
                    <a:pt x="128" y="11"/>
                  </a:lnTo>
                  <a:lnTo>
                    <a:pt x="138" y="10"/>
                  </a:lnTo>
                  <a:lnTo>
                    <a:pt x="138" y="0"/>
                  </a:lnTo>
                  <a:lnTo>
                    <a:pt x="141" y="0"/>
                  </a:lnTo>
                  <a:lnTo>
                    <a:pt x="14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4" name="Freeform 192">
              <a:extLst>
                <a:ext uri="{FF2B5EF4-FFF2-40B4-BE49-F238E27FC236}">
                  <a16:creationId xmlns:a16="http://schemas.microsoft.com/office/drawing/2014/main" id="{11A26A68-55DA-2409-600A-9CF6D4A3D7F8}"/>
                </a:ext>
              </a:extLst>
            </p:cNvPr>
            <p:cNvSpPr>
              <a:spLocks/>
            </p:cNvSpPr>
            <p:nvPr/>
          </p:nvSpPr>
          <p:spPr bwMode="auto">
            <a:xfrm>
              <a:off x="8631275" y="3439887"/>
              <a:ext cx="560265" cy="477728"/>
            </a:xfrm>
            <a:custGeom>
              <a:avLst/>
              <a:gdLst>
                <a:gd name="T0" fmla="*/ 206 w 353"/>
                <a:gd name="T1" fmla="*/ 60 h 301"/>
                <a:gd name="T2" fmla="*/ 222 w 353"/>
                <a:gd name="T3" fmla="*/ 69 h 301"/>
                <a:gd name="T4" fmla="*/ 239 w 353"/>
                <a:gd name="T5" fmla="*/ 90 h 301"/>
                <a:gd name="T6" fmla="*/ 255 w 353"/>
                <a:gd name="T7" fmla="*/ 104 h 301"/>
                <a:gd name="T8" fmla="*/ 255 w 353"/>
                <a:gd name="T9" fmla="*/ 118 h 301"/>
                <a:gd name="T10" fmla="*/ 263 w 353"/>
                <a:gd name="T11" fmla="*/ 130 h 301"/>
                <a:gd name="T12" fmla="*/ 269 w 353"/>
                <a:gd name="T13" fmla="*/ 141 h 301"/>
                <a:gd name="T14" fmla="*/ 278 w 353"/>
                <a:gd name="T15" fmla="*/ 144 h 301"/>
                <a:gd name="T16" fmla="*/ 283 w 353"/>
                <a:gd name="T17" fmla="*/ 155 h 301"/>
                <a:gd name="T18" fmla="*/ 341 w 353"/>
                <a:gd name="T19" fmla="*/ 184 h 301"/>
                <a:gd name="T20" fmla="*/ 353 w 353"/>
                <a:gd name="T21" fmla="*/ 193 h 301"/>
                <a:gd name="T22" fmla="*/ 298 w 353"/>
                <a:gd name="T23" fmla="*/ 250 h 301"/>
                <a:gd name="T24" fmla="*/ 235 w 353"/>
                <a:gd name="T25" fmla="*/ 267 h 301"/>
                <a:gd name="T26" fmla="*/ 218 w 353"/>
                <a:gd name="T27" fmla="*/ 290 h 301"/>
                <a:gd name="T28" fmla="*/ 206 w 353"/>
                <a:gd name="T29" fmla="*/ 284 h 301"/>
                <a:gd name="T30" fmla="*/ 187 w 353"/>
                <a:gd name="T31" fmla="*/ 281 h 301"/>
                <a:gd name="T32" fmla="*/ 164 w 353"/>
                <a:gd name="T33" fmla="*/ 282 h 301"/>
                <a:gd name="T34" fmla="*/ 152 w 353"/>
                <a:gd name="T35" fmla="*/ 287 h 301"/>
                <a:gd name="T36" fmla="*/ 148 w 353"/>
                <a:gd name="T37" fmla="*/ 301 h 301"/>
                <a:gd name="T38" fmla="*/ 140 w 353"/>
                <a:gd name="T39" fmla="*/ 287 h 301"/>
                <a:gd name="T40" fmla="*/ 129 w 353"/>
                <a:gd name="T41" fmla="*/ 273 h 301"/>
                <a:gd name="T42" fmla="*/ 114 w 353"/>
                <a:gd name="T43" fmla="*/ 241 h 301"/>
                <a:gd name="T44" fmla="*/ 95 w 353"/>
                <a:gd name="T45" fmla="*/ 225 h 301"/>
                <a:gd name="T46" fmla="*/ 80 w 353"/>
                <a:gd name="T47" fmla="*/ 194 h 301"/>
                <a:gd name="T48" fmla="*/ 69 w 353"/>
                <a:gd name="T49" fmla="*/ 161 h 301"/>
                <a:gd name="T50" fmla="*/ 52 w 353"/>
                <a:gd name="T51" fmla="*/ 150 h 301"/>
                <a:gd name="T52" fmla="*/ 46 w 353"/>
                <a:gd name="T53" fmla="*/ 135 h 301"/>
                <a:gd name="T54" fmla="*/ 35 w 353"/>
                <a:gd name="T55" fmla="*/ 121 h 301"/>
                <a:gd name="T56" fmla="*/ 17 w 353"/>
                <a:gd name="T57" fmla="*/ 91 h 301"/>
                <a:gd name="T58" fmla="*/ 0 w 353"/>
                <a:gd name="T59" fmla="*/ 79 h 301"/>
                <a:gd name="T60" fmla="*/ 1 w 353"/>
                <a:gd name="T61" fmla="*/ 61 h 301"/>
                <a:gd name="T62" fmla="*/ 21 w 353"/>
                <a:gd name="T63" fmla="*/ 57 h 301"/>
                <a:gd name="T64" fmla="*/ 31 w 353"/>
                <a:gd name="T65" fmla="*/ 44 h 301"/>
                <a:gd name="T66" fmla="*/ 45 w 353"/>
                <a:gd name="T67" fmla="*/ 35 h 301"/>
                <a:gd name="T68" fmla="*/ 32 w 353"/>
                <a:gd name="T69" fmla="*/ 13 h 301"/>
                <a:gd name="T70" fmla="*/ 65 w 353"/>
                <a:gd name="T71" fmla="*/ 0 h 301"/>
                <a:gd name="T72" fmla="*/ 111 w 353"/>
                <a:gd name="T73" fmla="*/ 19 h 301"/>
                <a:gd name="T74" fmla="*/ 191 w 353"/>
                <a:gd name="T75" fmla="*/ 5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01">
                  <a:moveTo>
                    <a:pt x="191" y="59"/>
                  </a:moveTo>
                  <a:lnTo>
                    <a:pt x="206" y="60"/>
                  </a:lnTo>
                  <a:lnTo>
                    <a:pt x="211" y="70"/>
                  </a:lnTo>
                  <a:lnTo>
                    <a:pt x="222" y="69"/>
                  </a:lnTo>
                  <a:lnTo>
                    <a:pt x="230" y="85"/>
                  </a:lnTo>
                  <a:lnTo>
                    <a:pt x="239" y="90"/>
                  </a:lnTo>
                  <a:lnTo>
                    <a:pt x="243" y="96"/>
                  </a:lnTo>
                  <a:lnTo>
                    <a:pt x="255" y="104"/>
                  </a:lnTo>
                  <a:lnTo>
                    <a:pt x="256" y="112"/>
                  </a:lnTo>
                  <a:lnTo>
                    <a:pt x="255" y="118"/>
                  </a:lnTo>
                  <a:lnTo>
                    <a:pt x="258" y="125"/>
                  </a:lnTo>
                  <a:lnTo>
                    <a:pt x="263" y="130"/>
                  </a:lnTo>
                  <a:lnTo>
                    <a:pt x="266" y="136"/>
                  </a:lnTo>
                  <a:lnTo>
                    <a:pt x="269" y="141"/>
                  </a:lnTo>
                  <a:lnTo>
                    <a:pt x="274" y="145"/>
                  </a:lnTo>
                  <a:lnTo>
                    <a:pt x="278" y="144"/>
                  </a:lnTo>
                  <a:lnTo>
                    <a:pt x="283" y="151"/>
                  </a:lnTo>
                  <a:lnTo>
                    <a:pt x="283" y="155"/>
                  </a:lnTo>
                  <a:lnTo>
                    <a:pt x="292" y="175"/>
                  </a:lnTo>
                  <a:lnTo>
                    <a:pt x="341" y="184"/>
                  </a:lnTo>
                  <a:lnTo>
                    <a:pt x="344" y="180"/>
                  </a:lnTo>
                  <a:lnTo>
                    <a:pt x="353" y="193"/>
                  </a:lnTo>
                  <a:lnTo>
                    <a:pt x="346" y="232"/>
                  </a:lnTo>
                  <a:lnTo>
                    <a:pt x="298" y="250"/>
                  </a:lnTo>
                  <a:lnTo>
                    <a:pt x="250" y="258"/>
                  </a:lnTo>
                  <a:lnTo>
                    <a:pt x="235" y="267"/>
                  </a:lnTo>
                  <a:lnTo>
                    <a:pt x="225" y="287"/>
                  </a:lnTo>
                  <a:lnTo>
                    <a:pt x="218" y="290"/>
                  </a:lnTo>
                  <a:lnTo>
                    <a:pt x="213" y="284"/>
                  </a:lnTo>
                  <a:lnTo>
                    <a:pt x="206" y="284"/>
                  </a:lnTo>
                  <a:lnTo>
                    <a:pt x="190" y="282"/>
                  </a:lnTo>
                  <a:lnTo>
                    <a:pt x="187" y="281"/>
                  </a:lnTo>
                  <a:lnTo>
                    <a:pt x="168" y="281"/>
                  </a:lnTo>
                  <a:lnTo>
                    <a:pt x="164" y="282"/>
                  </a:lnTo>
                  <a:lnTo>
                    <a:pt x="157" y="278"/>
                  </a:lnTo>
                  <a:lnTo>
                    <a:pt x="152" y="287"/>
                  </a:lnTo>
                  <a:lnTo>
                    <a:pt x="155" y="295"/>
                  </a:lnTo>
                  <a:lnTo>
                    <a:pt x="148" y="301"/>
                  </a:lnTo>
                  <a:lnTo>
                    <a:pt x="145" y="293"/>
                  </a:lnTo>
                  <a:lnTo>
                    <a:pt x="140" y="287"/>
                  </a:lnTo>
                  <a:lnTo>
                    <a:pt x="138" y="279"/>
                  </a:lnTo>
                  <a:lnTo>
                    <a:pt x="129" y="273"/>
                  </a:lnTo>
                  <a:lnTo>
                    <a:pt x="120" y="257"/>
                  </a:lnTo>
                  <a:lnTo>
                    <a:pt x="114" y="241"/>
                  </a:lnTo>
                  <a:lnTo>
                    <a:pt x="102" y="228"/>
                  </a:lnTo>
                  <a:lnTo>
                    <a:pt x="95" y="225"/>
                  </a:lnTo>
                  <a:lnTo>
                    <a:pt x="82" y="207"/>
                  </a:lnTo>
                  <a:lnTo>
                    <a:pt x="80" y="194"/>
                  </a:lnTo>
                  <a:lnTo>
                    <a:pt x="80" y="183"/>
                  </a:lnTo>
                  <a:lnTo>
                    <a:pt x="69" y="161"/>
                  </a:lnTo>
                  <a:lnTo>
                    <a:pt x="61" y="154"/>
                  </a:lnTo>
                  <a:lnTo>
                    <a:pt x="52" y="150"/>
                  </a:lnTo>
                  <a:lnTo>
                    <a:pt x="46" y="139"/>
                  </a:lnTo>
                  <a:lnTo>
                    <a:pt x="46" y="135"/>
                  </a:lnTo>
                  <a:lnTo>
                    <a:pt x="41" y="125"/>
                  </a:lnTo>
                  <a:lnTo>
                    <a:pt x="35" y="121"/>
                  </a:lnTo>
                  <a:lnTo>
                    <a:pt x="28" y="107"/>
                  </a:lnTo>
                  <a:lnTo>
                    <a:pt x="17" y="91"/>
                  </a:lnTo>
                  <a:lnTo>
                    <a:pt x="8" y="79"/>
                  </a:lnTo>
                  <a:lnTo>
                    <a:pt x="0" y="79"/>
                  </a:lnTo>
                  <a:lnTo>
                    <a:pt x="1" y="68"/>
                  </a:lnTo>
                  <a:lnTo>
                    <a:pt x="1" y="61"/>
                  </a:lnTo>
                  <a:lnTo>
                    <a:pt x="3" y="53"/>
                  </a:lnTo>
                  <a:lnTo>
                    <a:pt x="21" y="57"/>
                  </a:lnTo>
                  <a:lnTo>
                    <a:pt x="27" y="51"/>
                  </a:lnTo>
                  <a:lnTo>
                    <a:pt x="31" y="44"/>
                  </a:lnTo>
                  <a:lnTo>
                    <a:pt x="43" y="41"/>
                  </a:lnTo>
                  <a:lnTo>
                    <a:pt x="45" y="35"/>
                  </a:lnTo>
                  <a:lnTo>
                    <a:pt x="50" y="32"/>
                  </a:lnTo>
                  <a:lnTo>
                    <a:pt x="32" y="13"/>
                  </a:lnTo>
                  <a:lnTo>
                    <a:pt x="63" y="3"/>
                  </a:lnTo>
                  <a:lnTo>
                    <a:pt x="65" y="0"/>
                  </a:lnTo>
                  <a:lnTo>
                    <a:pt x="86" y="5"/>
                  </a:lnTo>
                  <a:lnTo>
                    <a:pt x="111" y="19"/>
                  </a:lnTo>
                  <a:lnTo>
                    <a:pt x="161" y="57"/>
                  </a:lnTo>
                  <a:lnTo>
                    <a:pt x="191" y="59"/>
                  </a:lnTo>
                  <a:lnTo>
                    <a:pt x="191" y="5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5" name="Freeform 193">
              <a:extLst>
                <a:ext uri="{FF2B5EF4-FFF2-40B4-BE49-F238E27FC236}">
                  <a16:creationId xmlns:a16="http://schemas.microsoft.com/office/drawing/2014/main" id="{3351AB4A-5B20-4F25-4548-5AAC66BEDCC2}"/>
                </a:ext>
              </a:extLst>
            </p:cNvPr>
            <p:cNvSpPr>
              <a:spLocks/>
            </p:cNvSpPr>
            <p:nvPr/>
          </p:nvSpPr>
          <p:spPr bwMode="auto">
            <a:xfrm>
              <a:off x="8320193" y="3746204"/>
              <a:ext cx="428532" cy="404720"/>
            </a:xfrm>
            <a:custGeom>
              <a:avLst/>
              <a:gdLst>
                <a:gd name="T0" fmla="*/ 238 w 270"/>
                <a:gd name="T1" fmla="*/ 161 h 255"/>
                <a:gd name="T2" fmla="*/ 223 w 270"/>
                <a:gd name="T3" fmla="*/ 189 h 255"/>
                <a:gd name="T4" fmla="*/ 214 w 270"/>
                <a:gd name="T5" fmla="*/ 211 h 255"/>
                <a:gd name="T6" fmla="*/ 202 w 270"/>
                <a:gd name="T7" fmla="*/ 237 h 255"/>
                <a:gd name="T8" fmla="*/ 200 w 270"/>
                <a:gd name="T9" fmla="*/ 239 h 255"/>
                <a:gd name="T10" fmla="*/ 197 w 270"/>
                <a:gd name="T11" fmla="*/ 222 h 255"/>
                <a:gd name="T12" fmla="*/ 186 w 270"/>
                <a:gd name="T13" fmla="*/ 202 h 255"/>
                <a:gd name="T14" fmla="*/ 180 w 270"/>
                <a:gd name="T15" fmla="*/ 186 h 255"/>
                <a:gd name="T16" fmla="*/ 169 w 270"/>
                <a:gd name="T17" fmla="*/ 191 h 255"/>
                <a:gd name="T18" fmla="*/ 175 w 270"/>
                <a:gd name="T19" fmla="*/ 208 h 255"/>
                <a:gd name="T20" fmla="*/ 158 w 270"/>
                <a:gd name="T21" fmla="*/ 232 h 255"/>
                <a:gd name="T22" fmla="*/ 135 w 270"/>
                <a:gd name="T23" fmla="*/ 223 h 255"/>
                <a:gd name="T24" fmla="*/ 128 w 270"/>
                <a:gd name="T25" fmla="*/ 233 h 255"/>
                <a:gd name="T26" fmla="*/ 119 w 270"/>
                <a:gd name="T27" fmla="*/ 240 h 255"/>
                <a:gd name="T28" fmla="*/ 100 w 270"/>
                <a:gd name="T29" fmla="*/ 237 h 255"/>
                <a:gd name="T30" fmla="*/ 82 w 270"/>
                <a:gd name="T31" fmla="*/ 239 h 255"/>
                <a:gd name="T32" fmla="*/ 69 w 270"/>
                <a:gd name="T33" fmla="*/ 226 h 255"/>
                <a:gd name="T34" fmla="*/ 53 w 270"/>
                <a:gd name="T35" fmla="*/ 224 h 255"/>
                <a:gd name="T36" fmla="*/ 45 w 270"/>
                <a:gd name="T37" fmla="*/ 249 h 255"/>
                <a:gd name="T38" fmla="*/ 34 w 270"/>
                <a:gd name="T39" fmla="*/ 255 h 255"/>
                <a:gd name="T40" fmla="*/ 27 w 270"/>
                <a:gd name="T41" fmla="*/ 248 h 255"/>
                <a:gd name="T42" fmla="*/ 28 w 270"/>
                <a:gd name="T43" fmla="*/ 235 h 255"/>
                <a:gd name="T44" fmla="*/ 18 w 270"/>
                <a:gd name="T45" fmla="*/ 215 h 255"/>
                <a:gd name="T46" fmla="*/ 16 w 270"/>
                <a:gd name="T47" fmla="*/ 202 h 255"/>
                <a:gd name="T48" fmla="*/ 9 w 270"/>
                <a:gd name="T49" fmla="*/ 185 h 255"/>
                <a:gd name="T50" fmla="*/ 0 w 270"/>
                <a:gd name="T51" fmla="*/ 180 h 255"/>
                <a:gd name="T52" fmla="*/ 6 w 270"/>
                <a:gd name="T53" fmla="*/ 165 h 255"/>
                <a:gd name="T54" fmla="*/ 9 w 270"/>
                <a:gd name="T55" fmla="*/ 151 h 255"/>
                <a:gd name="T56" fmla="*/ 9 w 270"/>
                <a:gd name="T57" fmla="*/ 135 h 255"/>
                <a:gd name="T58" fmla="*/ 31 w 270"/>
                <a:gd name="T59" fmla="*/ 122 h 255"/>
                <a:gd name="T60" fmla="*/ 28 w 270"/>
                <a:gd name="T61" fmla="*/ 39 h 255"/>
                <a:gd name="T62" fmla="*/ 45 w 270"/>
                <a:gd name="T63" fmla="*/ 0 h 255"/>
                <a:gd name="T64" fmla="*/ 175 w 270"/>
                <a:gd name="T65" fmla="*/ 0 h 255"/>
                <a:gd name="T66" fmla="*/ 246 w 270"/>
                <a:gd name="T67" fmla="*/ 20 h 255"/>
                <a:gd name="T68" fmla="*/ 246 w 270"/>
                <a:gd name="T69" fmla="*/ 43 h 255"/>
                <a:gd name="T70" fmla="*/ 260 w 270"/>
                <a:gd name="T71" fmla="*/ 70 h 255"/>
                <a:gd name="T72" fmla="*/ 262 w 270"/>
                <a:gd name="T73" fmla="*/ 88 h 255"/>
                <a:gd name="T74" fmla="*/ 245 w 270"/>
                <a:gd name="T75" fmla="*/ 97 h 255"/>
                <a:gd name="T76" fmla="*/ 238 w 270"/>
                <a:gd name="T77" fmla="*/ 137 h 255"/>
                <a:gd name="T78" fmla="*/ 240 w 270"/>
                <a:gd name="T79" fmla="*/ 1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255">
                  <a:moveTo>
                    <a:pt x="240" y="145"/>
                  </a:moveTo>
                  <a:lnTo>
                    <a:pt x="238" y="161"/>
                  </a:lnTo>
                  <a:lnTo>
                    <a:pt x="232" y="180"/>
                  </a:lnTo>
                  <a:lnTo>
                    <a:pt x="223" y="189"/>
                  </a:lnTo>
                  <a:lnTo>
                    <a:pt x="216" y="204"/>
                  </a:lnTo>
                  <a:lnTo>
                    <a:pt x="214" y="211"/>
                  </a:lnTo>
                  <a:lnTo>
                    <a:pt x="206" y="217"/>
                  </a:lnTo>
                  <a:lnTo>
                    <a:pt x="202" y="237"/>
                  </a:lnTo>
                  <a:lnTo>
                    <a:pt x="202" y="239"/>
                  </a:lnTo>
                  <a:lnTo>
                    <a:pt x="200" y="239"/>
                  </a:lnTo>
                  <a:lnTo>
                    <a:pt x="200" y="229"/>
                  </a:lnTo>
                  <a:lnTo>
                    <a:pt x="197" y="222"/>
                  </a:lnTo>
                  <a:lnTo>
                    <a:pt x="189" y="215"/>
                  </a:lnTo>
                  <a:lnTo>
                    <a:pt x="186" y="202"/>
                  </a:lnTo>
                  <a:lnTo>
                    <a:pt x="189" y="187"/>
                  </a:lnTo>
                  <a:lnTo>
                    <a:pt x="180" y="186"/>
                  </a:lnTo>
                  <a:lnTo>
                    <a:pt x="180" y="190"/>
                  </a:lnTo>
                  <a:lnTo>
                    <a:pt x="169" y="191"/>
                  </a:lnTo>
                  <a:lnTo>
                    <a:pt x="174" y="197"/>
                  </a:lnTo>
                  <a:lnTo>
                    <a:pt x="175" y="208"/>
                  </a:lnTo>
                  <a:lnTo>
                    <a:pt x="166" y="219"/>
                  </a:lnTo>
                  <a:lnTo>
                    <a:pt x="158" y="232"/>
                  </a:lnTo>
                  <a:lnTo>
                    <a:pt x="150" y="234"/>
                  </a:lnTo>
                  <a:lnTo>
                    <a:pt x="135" y="223"/>
                  </a:lnTo>
                  <a:lnTo>
                    <a:pt x="129" y="227"/>
                  </a:lnTo>
                  <a:lnTo>
                    <a:pt x="128" y="233"/>
                  </a:lnTo>
                  <a:lnTo>
                    <a:pt x="119" y="237"/>
                  </a:lnTo>
                  <a:lnTo>
                    <a:pt x="119" y="240"/>
                  </a:lnTo>
                  <a:lnTo>
                    <a:pt x="102" y="240"/>
                  </a:lnTo>
                  <a:lnTo>
                    <a:pt x="100" y="237"/>
                  </a:lnTo>
                  <a:lnTo>
                    <a:pt x="88" y="236"/>
                  </a:lnTo>
                  <a:lnTo>
                    <a:pt x="82" y="239"/>
                  </a:lnTo>
                  <a:lnTo>
                    <a:pt x="77" y="237"/>
                  </a:lnTo>
                  <a:lnTo>
                    <a:pt x="69" y="226"/>
                  </a:lnTo>
                  <a:lnTo>
                    <a:pt x="66" y="221"/>
                  </a:lnTo>
                  <a:lnTo>
                    <a:pt x="53" y="224"/>
                  </a:lnTo>
                  <a:lnTo>
                    <a:pt x="49" y="232"/>
                  </a:lnTo>
                  <a:lnTo>
                    <a:pt x="45" y="249"/>
                  </a:lnTo>
                  <a:lnTo>
                    <a:pt x="39" y="253"/>
                  </a:lnTo>
                  <a:lnTo>
                    <a:pt x="34" y="255"/>
                  </a:lnTo>
                  <a:lnTo>
                    <a:pt x="32" y="254"/>
                  </a:lnTo>
                  <a:lnTo>
                    <a:pt x="27" y="248"/>
                  </a:lnTo>
                  <a:lnTo>
                    <a:pt x="26" y="242"/>
                  </a:lnTo>
                  <a:lnTo>
                    <a:pt x="28" y="235"/>
                  </a:lnTo>
                  <a:lnTo>
                    <a:pt x="28" y="227"/>
                  </a:lnTo>
                  <a:lnTo>
                    <a:pt x="18" y="215"/>
                  </a:lnTo>
                  <a:lnTo>
                    <a:pt x="16" y="207"/>
                  </a:lnTo>
                  <a:lnTo>
                    <a:pt x="16" y="202"/>
                  </a:lnTo>
                  <a:lnTo>
                    <a:pt x="10" y="197"/>
                  </a:lnTo>
                  <a:lnTo>
                    <a:pt x="9" y="185"/>
                  </a:lnTo>
                  <a:lnTo>
                    <a:pt x="6" y="178"/>
                  </a:lnTo>
                  <a:lnTo>
                    <a:pt x="0" y="180"/>
                  </a:lnTo>
                  <a:lnTo>
                    <a:pt x="2" y="172"/>
                  </a:lnTo>
                  <a:lnTo>
                    <a:pt x="6" y="165"/>
                  </a:lnTo>
                  <a:lnTo>
                    <a:pt x="3" y="157"/>
                  </a:lnTo>
                  <a:lnTo>
                    <a:pt x="9" y="151"/>
                  </a:lnTo>
                  <a:lnTo>
                    <a:pt x="6" y="146"/>
                  </a:lnTo>
                  <a:lnTo>
                    <a:pt x="9" y="135"/>
                  </a:lnTo>
                  <a:lnTo>
                    <a:pt x="17" y="120"/>
                  </a:lnTo>
                  <a:lnTo>
                    <a:pt x="31" y="122"/>
                  </a:lnTo>
                  <a:lnTo>
                    <a:pt x="28" y="46"/>
                  </a:lnTo>
                  <a:lnTo>
                    <a:pt x="28" y="39"/>
                  </a:lnTo>
                  <a:lnTo>
                    <a:pt x="46" y="39"/>
                  </a:lnTo>
                  <a:lnTo>
                    <a:pt x="45" y="0"/>
                  </a:lnTo>
                  <a:lnTo>
                    <a:pt x="112" y="0"/>
                  </a:lnTo>
                  <a:lnTo>
                    <a:pt x="175" y="0"/>
                  </a:lnTo>
                  <a:lnTo>
                    <a:pt x="240" y="0"/>
                  </a:lnTo>
                  <a:lnTo>
                    <a:pt x="246" y="20"/>
                  </a:lnTo>
                  <a:lnTo>
                    <a:pt x="243" y="23"/>
                  </a:lnTo>
                  <a:lnTo>
                    <a:pt x="246" y="43"/>
                  </a:lnTo>
                  <a:lnTo>
                    <a:pt x="254" y="65"/>
                  </a:lnTo>
                  <a:lnTo>
                    <a:pt x="260" y="70"/>
                  </a:lnTo>
                  <a:lnTo>
                    <a:pt x="270" y="77"/>
                  </a:lnTo>
                  <a:lnTo>
                    <a:pt x="262" y="88"/>
                  </a:lnTo>
                  <a:lnTo>
                    <a:pt x="250" y="91"/>
                  </a:lnTo>
                  <a:lnTo>
                    <a:pt x="245" y="97"/>
                  </a:lnTo>
                  <a:lnTo>
                    <a:pt x="244" y="109"/>
                  </a:lnTo>
                  <a:lnTo>
                    <a:pt x="238" y="137"/>
                  </a:lnTo>
                  <a:lnTo>
                    <a:pt x="240" y="145"/>
                  </a:lnTo>
                  <a:lnTo>
                    <a:pt x="240" y="14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6" name="Freeform 194">
              <a:extLst>
                <a:ext uri="{FF2B5EF4-FFF2-40B4-BE49-F238E27FC236}">
                  <a16:creationId xmlns:a16="http://schemas.microsoft.com/office/drawing/2014/main" id="{B1A29174-0731-194C-857B-AFA5EC4A291D}"/>
                </a:ext>
              </a:extLst>
            </p:cNvPr>
            <p:cNvSpPr>
              <a:spLocks/>
            </p:cNvSpPr>
            <p:nvPr/>
          </p:nvSpPr>
          <p:spPr bwMode="auto">
            <a:xfrm>
              <a:off x="8374157" y="4041412"/>
              <a:ext cx="304734" cy="263465"/>
            </a:xfrm>
            <a:custGeom>
              <a:avLst/>
              <a:gdLst>
                <a:gd name="T0" fmla="*/ 169 w 192"/>
                <a:gd name="T1" fmla="*/ 68 h 166"/>
                <a:gd name="T2" fmla="*/ 157 w 192"/>
                <a:gd name="T3" fmla="*/ 74 h 166"/>
                <a:gd name="T4" fmla="*/ 162 w 192"/>
                <a:gd name="T5" fmla="*/ 86 h 166"/>
                <a:gd name="T6" fmla="*/ 174 w 192"/>
                <a:gd name="T7" fmla="*/ 103 h 166"/>
                <a:gd name="T8" fmla="*/ 192 w 192"/>
                <a:gd name="T9" fmla="*/ 128 h 166"/>
                <a:gd name="T10" fmla="*/ 171 w 192"/>
                <a:gd name="T11" fmla="*/ 152 h 166"/>
                <a:gd name="T12" fmla="*/ 149 w 192"/>
                <a:gd name="T13" fmla="*/ 161 h 166"/>
                <a:gd name="T14" fmla="*/ 125 w 192"/>
                <a:gd name="T15" fmla="*/ 161 h 166"/>
                <a:gd name="T16" fmla="*/ 103 w 192"/>
                <a:gd name="T17" fmla="*/ 154 h 166"/>
                <a:gd name="T18" fmla="*/ 89 w 192"/>
                <a:gd name="T19" fmla="*/ 149 h 166"/>
                <a:gd name="T20" fmla="*/ 78 w 192"/>
                <a:gd name="T21" fmla="*/ 151 h 166"/>
                <a:gd name="T22" fmla="*/ 59 w 192"/>
                <a:gd name="T23" fmla="*/ 134 h 166"/>
                <a:gd name="T24" fmla="*/ 43 w 192"/>
                <a:gd name="T25" fmla="*/ 119 h 166"/>
                <a:gd name="T26" fmla="*/ 32 w 192"/>
                <a:gd name="T27" fmla="*/ 100 h 166"/>
                <a:gd name="T28" fmla="*/ 21 w 192"/>
                <a:gd name="T29" fmla="*/ 84 h 166"/>
                <a:gd name="T30" fmla="*/ 0 w 192"/>
                <a:gd name="T31" fmla="*/ 69 h 166"/>
                <a:gd name="T32" fmla="*/ 11 w 192"/>
                <a:gd name="T33" fmla="*/ 63 h 166"/>
                <a:gd name="T34" fmla="*/ 19 w 192"/>
                <a:gd name="T35" fmla="*/ 38 h 166"/>
                <a:gd name="T36" fmla="*/ 35 w 192"/>
                <a:gd name="T37" fmla="*/ 40 h 166"/>
                <a:gd name="T38" fmla="*/ 48 w 192"/>
                <a:gd name="T39" fmla="*/ 53 h 166"/>
                <a:gd name="T40" fmla="*/ 66 w 192"/>
                <a:gd name="T41" fmla="*/ 51 h 166"/>
                <a:gd name="T42" fmla="*/ 85 w 192"/>
                <a:gd name="T43" fmla="*/ 54 h 166"/>
                <a:gd name="T44" fmla="*/ 94 w 192"/>
                <a:gd name="T45" fmla="*/ 47 h 166"/>
                <a:gd name="T46" fmla="*/ 101 w 192"/>
                <a:gd name="T47" fmla="*/ 37 h 166"/>
                <a:gd name="T48" fmla="*/ 124 w 192"/>
                <a:gd name="T49" fmla="*/ 46 h 166"/>
                <a:gd name="T50" fmla="*/ 141 w 192"/>
                <a:gd name="T51" fmla="*/ 22 h 166"/>
                <a:gd name="T52" fmla="*/ 135 w 192"/>
                <a:gd name="T53" fmla="*/ 5 h 166"/>
                <a:gd name="T54" fmla="*/ 146 w 192"/>
                <a:gd name="T55" fmla="*/ 0 h 166"/>
                <a:gd name="T56" fmla="*/ 152 w 192"/>
                <a:gd name="T57" fmla="*/ 16 h 166"/>
                <a:gd name="T58" fmla="*/ 163 w 192"/>
                <a:gd name="T59" fmla="*/ 36 h 166"/>
                <a:gd name="T60" fmla="*/ 166 w 192"/>
                <a:gd name="T61" fmla="*/ 53 h 166"/>
                <a:gd name="T62" fmla="*/ 168 w 192"/>
                <a:gd name="T63" fmla="*/ 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66">
                  <a:moveTo>
                    <a:pt x="168" y="53"/>
                  </a:moveTo>
                  <a:lnTo>
                    <a:pt x="169" y="68"/>
                  </a:lnTo>
                  <a:lnTo>
                    <a:pt x="166" y="74"/>
                  </a:lnTo>
                  <a:lnTo>
                    <a:pt x="157" y="74"/>
                  </a:lnTo>
                  <a:lnTo>
                    <a:pt x="152" y="85"/>
                  </a:lnTo>
                  <a:lnTo>
                    <a:pt x="162" y="86"/>
                  </a:lnTo>
                  <a:lnTo>
                    <a:pt x="171" y="96"/>
                  </a:lnTo>
                  <a:lnTo>
                    <a:pt x="174" y="103"/>
                  </a:lnTo>
                  <a:lnTo>
                    <a:pt x="182" y="108"/>
                  </a:lnTo>
                  <a:lnTo>
                    <a:pt x="192" y="128"/>
                  </a:lnTo>
                  <a:lnTo>
                    <a:pt x="181" y="141"/>
                  </a:lnTo>
                  <a:lnTo>
                    <a:pt x="171" y="152"/>
                  </a:lnTo>
                  <a:lnTo>
                    <a:pt x="160" y="161"/>
                  </a:lnTo>
                  <a:lnTo>
                    <a:pt x="149" y="161"/>
                  </a:lnTo>
                  <a:lnTo>
                    <a:pt x="135" y="165"/>
                  </a:lnTo>
                  <a:lnTo>
                    <a:pt x="125" y="161"/>
                  </a:lnTo>
                  <a:lnTo>
                    <a:pt x="118" y="166"/>
                  </a:lnTo>
                  <a:lnTo>
                    <a:pt x="103" y="154"/>
                  </a:lnTo>
                  <a:lnTo>
                    <a:pt x="98" y="145"/>
                  </a:lnTo>
                  <a:lnTo>
                    <a:pt x="89" y="149"/>
                  </a:lnTo>
                  <a:lnTo>
                    <a:pt x="82" y="148"/>
                  </a:lnTo>
                  <a:lnTo>
                    <a:pt x="78" y="151"/>
                  </a:lnTo>
                  <a:lnTo>
                    <a:pt x="69" y="149"/>
                  </a:lnTo>
                  <a:lnTo>
                    <a:pt x="59" y="134"/>
                  </a:lnTo>
                  <a:lnTo>
                    <a:pt x="57" y="128"/>
                  </a:lnTo>
                  <a:lnTo>
                    <a:pt x="43" y="119"/>
                  </a:lnTo>
                  <a:lnTo>
                    <a:pt x="40" y="108"/>
                  </a:lnTo>
                  <a:lnTo>
                    <a:pt x="32" y="100"/>
                  </a:lnTo>
                  <a:lnTo>
                    <a:pt x="21" y="91"/>
                  </a:lnTo>
                  <a:lnTo>
                    <a:pt x="21" y="84"/>
                  </a:lnTo>
                  <a:lnTo>
                    <a:pt x="12" y="76"/>
                  </a:lnTo>
                  <a:lnTo>
                    <a:pt x="0" y="69"/>
                  </a:lnTo>
                  <a:lnTo>
                    <a:pt x="5" y="67"/>
                  </a:lnTo>
                  <a:lnTo>
                    <a:pt x="11" y="63"/>
                  </a:lnTo>
                  <a:lnTo>
                    <a:pt x="15" y="46"/>
                  </a:lnTo>
                  <a:lnTo>
                    <a:pt x="19" y="38"/>
                  </a:lnTo>
                  <a:lnTo>
                    <a:pt x="32" y="35"/>
                  </a:lnTo>
                  <a:lnTo>
                    <a:pt x="35" y="40"/>
                  </a:lnTo>
                  <a:lnTo>
                    <a:pt x="43" y="51"/>
                  </a:lnTo>
                  <a:lnTo>
                    <a:pt x="48" y="53"/>
                  </a:lnTo>
                  <a:lnTo>
                    <a:pt x="54" y="50"/>
                  </a:lnTo>
                  <a:lnTo>
                    <a:pt x="66" y="51"/>
                  </a:lnTo>
                  <a:lnTo>
                    <a:pt x="68" y="54"/>
                  </a:lnTo>
                  <a:lnTo>
                    <a:pt x="85" y="54"/>
                  </a:lnTo>
                  <a:lnTo>
                    <a:pt x="85" y="51"/>
                  </a:lnTo>
                  <a:lnTo>
                    <a:pt x="94" y="47"/>
                  </a:lnTo>
                  <a:lnTo>
                    <a:pt x="95" y="41"/>
                  </a:lnTo>
                  <a:lnTo>
                    <a:pt x="101" y="37"/>
                  </a:lnTo>
                  <a:lnTo>
                    <a:pt x="116" y="48"/>
                  </a:lnTo>
                  <a:lnTo>
                    <a:pt x="124" y="46"/>
                  </a:lnTo>
                  <a:lnTo>
                    <a:pt x="132" y="33"/>
                  </a:lnTo>
                  <a:lnTo>
                    <a:pt x="141" y="22"/>
                  </a:lnTo>
                  <a:lnTo>
                    <a:pt x="140" y="11"/>
                  </a:lnTo>
                  <a:lnTo>
                    <a:pt x="135" y="5"/>
                  </a:lnTo>
                  <a:lnTo>
                    <a:pt x="146" y="4"/>
                  </a:lnTo>
                  <a:lnTo>
                    <a:pt x="146" y="0"/>
                  </a:lnTo>
                  <a:lnTo>
                    <a:pt x="155" y="1"/>
                  </a:lnTo>
                  <a:lnTo>
                    <a:pt x="152" y="16"/>
                  </a:lnTo>
                  <a:lnTo>
                    <a:pt x="155" y="29"/>
                  </a:lnTo>
                  <a:lnTo>
                    <a:pt x="163" y="36"/>
                  </a:lnTo>
                  <a:lnTo>
                    <a:pt x="166" y="43"/>
                  </a:lnTo>
                  <a:lnTo>
                    <a:pt x="166" y="53"/>
                  </a:lnTo>
                  <a:lnTo>
                    <a:pt x="168" y="53"/>
                  </a:lnTo>
                  <a:lnTo>
                    <a:pt x="168" y="5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7" name="Freeform 195">
              <a:extLst>
                <a:ext uri="{FF2B5EF4-FFF2-40B4-BE49-F238E27FC236}">
                  <a16:creationId xmlns:a16="http://schemas.microsoft.com/office/drawing/2014/main" id="{DE12ED98-735E-B5F3-4D15-FF0C26A23798}"/>
                </a:ext>
              </a:extLst>
            </p:cNvPr>
            <p:cNvSpPr>
              <a:spLocks/>
            </p:cNvSpPr>
            <p:nvPr/>
          </p:nvSpPr>
          <p:spPr bwMode="auto">
            <a:xfrm>
              <a:off x="7275846" y="3909680"/>
              <a:ext cx="160302" cy="128558"/>
            </a:xfrm>
            <a:custGeom>
              <a:avLst/>
              <a:gdLst>
                <a:gd name="T0" fmla="*/ 90 w 101"/>
                <a:gd name="T1" fmla="*/ 38 h 81"/>
                <a:gd name="T2" fmla="*/ 91 w 101"/>
                <a:gd name="T3" fmla="*/ 50 h 81"/>
                <a:gd name="T4" fmla="*/ 94 w 101"/>
                <a:gd name="T5" fmla="*/ 61 h 81"/>
                <a:gd name="T6" fmla="*/ 100 w 101"/>
                <a:gd name="T7" fmla="*/ 66 h 81"/>
                <a:gd name="T8" fmla="*/ 101 w 101"/>
                <a:gd name="T9" fmla="*/ 74 h 81"/>
                <a:gd name="T10" fmla="*/ 100 w 101"/>
                <a:gd name="T11" fmla="*/ 79 h 81"/>
                <a:gd name="T12" fmla="*/ 98 w 101"/>
                <a:gd name="T13" fmla="*/ 80 h 81"/>
                <a:gd name="T14" fmla="*/ 88 w 101"/>
                <a:gd name="T15" fmla="*/ 79 h 81"/>
                <a:gd name="T16" fmla="*/ 88 w 101"/>
                <a:gd name="T17" fmla="*/ 81 h 81"/>
                <a:gd name="T18" fmla="*/ 84 w 101"/>
                <a:gd name="T19" fmla="*/ 81 h 81"/>
                <a:gd name="T20" fmla="*/ 72 w 101"/>
                <a:gd name="T21" fmla="*/ 77 h 81"/>
                <a:gd name="T22" fmla="*/ 64 w 101"/>
                <a:gd name="T23" fmla="*/ 77 h 81"/>
                <a:gd name="T24" fmla="*/ 33 w 101"/>
                <a:gd name="T25" fmla="*/ 76 h 81"/>
                <a:gd name="T26" fmla="*/ 28 w 101"/>
                <a:gd name="T27" fmla="*/ 78 h 81"/>
                <a:gd name="T28" fmla="*/ 23 w 101"/>
                <a:gd name="T29" fmla="*/ 77 h 81"/>
                <a:gd name="T30" fmla="*/ 14 w 101"/>
                <a:gd name="T31" fmla="*/ 80 h 81"/>
                <a:gd name="T32" fmla="*/ 11 w 101"/>
                <a:gd name="T33" fmla="*/ 66 h 81"/>
                <a:gd name="T34" fmla="*/ 27 w 101"/>
                <a:gd name="T35" fmla="*/ 66 h 81"/>
                <a:gd name="T36" fmla="*/ 31 w 101"/>
                <a:gd name="T37" fmla="*/ 63 h 81"/>
                <a:gd name="T38" fmla="*/ 34 w 101"/>
                <a:gd name="T39" fmla="*/ 63 h 81"/>
                <a:gd name="T40" fmla="*/ 40 w 101"/>
                <a:gd name="T41" fmla="*/ 59 h 81"/>
                <a:gd name="T42" fmla="*/ 47 w 101"/>
                <a:gd name="T43" fmla="*/ 63 h 81"/>
                <a:gd name="T44" fmla="*/ 54 w 101"/>
                <a:gd name="T45" fmla="*/ 63 h 81"/>
                <a:gd name="T46" fmla="*/ 62 w 101"/>
                <a:gd name="T47" fmla="*/ 59 h 81"/>
                <a:gd name="T48" fmla="*/ 59 w 101"/>
                <a:gd name="T49" fmla="*/ 54 h 81"/>
                <a:gd name="T50" fmla="*/ 53 w 101"/>
                <a:gd name="T51" fmla="*/ 57 h 81"/>
                <a:gd name="T52" fmla="*/ 48 w 101"/>
                <a:gd name="T53" fmla="*/ 57 h 81"/>
                <a:gd name="T54" fmla="*/ 41 w 101"/>
                <a:gd name="T55" fmla="*/ 52 h 81"/>
                <a:gd name="T56" fmla="*/ 36 w 101"/>
                <a:gd name="T57" fmla="*/ 52 h 81"/>
                <a:gd name="T58" fmla="*/ 32 w 101"/>
                <a:gd name="T59" fmla="*/ 57 h 81"/>
                <a:gd name="T60" fmla="*/ 14 w 101"/>
                <a:gd name="T61" fmla="*/ 57 h 81"/>
                <a:gd name="T62" fmla="*/ 7 w 101"/>
                <a:gd name="T63" fmla="*/ 42 h 81"/>
                <a:gd name="T64" fmla="*/ 0 w 101"/>
                <a:gd name="T65" fmla="*/ 36 h 81"/>
                <a:gd name="T66" fmla="*/ 7 w 101"/>
                <a:gd name="T67" fmla="*/ 32 h 81"/>
                <a:gd name="T68" fmla="*/ 15 w 101"/>
                <a:gd name="T69" fmla="*/ 19 h 81"/>
                <a:gd name="T70" fmla="*/ 19 w 101"/>
                <a:gd name="T71" fmla="*/ 9 h 81"/>
                <a:gd name="T72" fmla="*/ 25 w 101"/>
                <a:gd name="T73" fmla="*/ 3 h 81"/>
                <a:gd name="T74" fmla="*/ 33 w 101"/>
                <a:gd name="T75" fmla="*/ 5 h 81"/>
                <a:gd name="T76" fmla="*/ 41 w 101"/>
                <a:gd name="T77" fmla="*/ 0 h 81"/>
                <a:gd name="T78" fmla="*/ 51 w 101"/>
                <a:gd name="T79" fmla="*/ 0 h 81"/>
                <a:gd name="T80" fmla="*/ 59 w 101"/>
                <a:gd name="T81" fmla="*/ 5 h 81"/>
                <a:gd name="T82" fmla="*/ 69 w 101"/>
                <a:gd name="T83" fmla="*/ 11 h 81"/>
                <a:gd name="T84" fmla="*/ 80 w 101"/>
                <a:gd name="T85" fmla="*/ 25 h 81"/>
                <a:gd name="T86" fmla="*/ 90 w 101"/>
                <a:gd name="T87" fmla="*/ 38 h 81"/>
                <a:gd name="T88" fmla="*/ 90 w 101"/>
                <a:gd name="T89"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 h="81">
                  <a:moveTo>
                    <a:pt x="90" y="38"/>
                  </a:moveTo>
                  <a:lnTo>
                    <a:pt x="91" y="50"/>
                  </a:lnTo>
                  <a:lnTo>
                    <a:pt x="94" y="61"/>
                  </a:lnTo>
                  <a:lnTo>
                    <a:pt x="100" y="66"/>
                  </a:lnTo>
                  <a:lnTo>
                    <a:pt x="101" y="74"/>
                  </a:lnTo>
                  <a:lnTo>
                    <a:pt x="100" y="79"/>
                  </a:lnTo>
                  <a:lnTo>
                    <a:pt x="98" y="80"/>
                  </a:lnTo>
                  <a:lnTo>
                    <a:pt x="88" y="79"/>
                  </a:lnTo>
                  <a:lnTo>
                    <a:pt x="88" y="81"/>
                  </a:lnTo>
                  <a:lnTo>
                    <a:pt x="84" y="81"/>
                  </a:lnTo>
                  <a:lnTo>
                    <a:pt x="72" y="77"/>
                  </a:lnTo>
                  <a:lnTo>
                    <a:pt x="64" y="77"/>
                  </a:lnTo>
                  <a:lnTo>
                    <a:pt x="33" y="76"/>
                  </a:lnTo>
                  <a:lnTo>
                    <a:pt x="28" y="78"/>
                  </a:lnTo>
                  <a:lnTo>
                    <a:pt x="23" y="77"/>
                  </a:lnTo>
                  <a:lnTo>
                    <a:pt x="14" y="80"/>
                  </a:lnTo>
                  <a:lnTo>
                    <a:pt x="11" y="66"/>
                  </a:lnTo>
                  <a:lnTo>
                    <a:pt x="27" y="66"/>
                  </a:lnTo>
                  <a:lnTo>
                    <a:pt x="31" y="63"/>
                  </a:lnTo>
                  <a:lnTo>
                    <a:pt x="34" y="63"/>
                  </a:lnTo>
                  <a:lnTo>
                    <a:pt x="40" y="59"/>
                  </a:lnTo>
                  <a:lnTo>
                    <a:pt x="47" y="63"/>
                  </a:lnTo>
                  <a:lnTo>
                    <a:pt x="54" y="63"/>
                  </a:lnTo>
                  <a:lnTo>
                    <a:pt x="62" y="59"/>
                  </a:lnTo>
                  <a:lnTo>
                    <a:pt x="59" y="54"/>
                  </a:lnTo>
                  <a:lnTo>
                    <a:pt x="53" y="57"/>
                  </a:lnTo>
                  <a:lnTo>
                    <a:pt x="48" y="57"/>
                  </a:lnTo>
                  <a:lnTo>
                    <a:pt x="41" y="52"/>
                  </a:lnTo>
                  <a:lnTo>
                    <a:pt x="36" y="52"/>
                  </a:lnTo>
                  <a:lnTo>
                    <a:pt x="32" y="57"/>
                  </a:lnTo>
                  <a:lnTo>
                    <a:pt x="14" y="57"/>
                  </a:lnTo>
                  <a:lnTo>
                    <a:pt x="7" y="42"/>
                  </a:lnTo>
                  <a:lnTo>
                    <a:pt x="0" y="36"/>
                  </a:lnTo>
                  <a:lnTo>
                    <a:pt x="7" y="32"/>
                  </a:lnTo>
                  <a:lnTo>
                    <a:pt x="15" y="19"/>
                  </a:lnTo>
                  <a:lnTo>
                    <a:pt x="19" y="9"/>
                  </a:lnTo>
                  <a:lnTo>
                    <a:pt x="25" y="3"/>
                  </a:lnTo>
                  <a:lnTo>
                    <a:pt x="33" y="5"/>
                  </a:lnTo>
                  <a:lnTo>
                    <a:pt x="41" y="0"/>
                  </a:lnTo>
                  <a:lnTo>
                    <a:pt x="51" y="0"/>
                  </a:lnTo>
                  <a:lnTo>
                    <a:pt x="59" y="5"/>
                  </a:lnTo>
                  <a:lnTo>
                    <a:pt x="69" y="11"/>
                  </a:lnTo>
                  <a:lnTo>
                    <a:pt x="80" y="25"/>
                  </a:lnTo>
                  <a:lnTo>
                    <a:pt x="90" y="38"/>
                  </a:lnTo>
                  <a:lnTo>
                    <a:pt x="90" y="3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8" name="Freeform 196">
              <a:extLst>
                <a:ext uri="{FF2B5EF4-FFF2-40B4-BE49-F238E27FC236}">
                  <a16:creationId xmlns:a16="http://schemas.microsoft.com/office/drawing/2014/main" id="{B12E277B-F407-4F70-CECD-46D5B938ABBD}"/>
                </a:ext>
              </a:extLst>
            </p:cNvPr>
            <p:cNvSpPr>
              <a:spLocks/>
            </p:cNvSpPr>
            <p:nvPr/>
          </p:nvSpPr>
          <p:spPr bwMode="auto">
            <a:xfrm>
              <a:off x="7388534" y="4108072"/>
              <a:ext cx="79358" cy="98403"/>
            </a:xfrm>
            <a:custGeom>
              <a:avLst/>
              <a:gdLst>
                <a:gd name="T0" fmla="*/ 50 w 50"/>
                <a:gd name="T1" fmla="*/ 32 h 62"/>
                <a:gd name="T2" fmla="*/ 43 w 50"/>
                <a:gd name="T3" fmla="*/ 40 h 62"/>
                <a:gd name="T4" fmla="*/ 34 w 50"/>
                <a:gd name="T5" fmla="*/ 50 h 62"/>
                <a:gd name="T6" fmla="*/ 34 w 50"/>
                <a:gd name="T7" fmla="*/ 56 h 62"/>
                <a:gd name="T8" fmla="*/ 29 w 50"/>
                <a:gd name="T9" fmla="*/ 62 h 62"/>
                <a:gd name="T10" fmla="*/ 25 w 50"/>
                <a:gd name="T11" fmla="*/ 60 h 62"/>
                <a:gd name="T12" fmla="*/ 13 w 50"/>
                <a:gd name="T13" fmla="*/ 53 h 62"/>
                <a:gd name="T14" fmla="*/ 4 w 50"/>
                <a:gd name="T15" fmla="*/ 43 h 62"/>
                <a:gd name="T16" fmla="*/ 2 w 50"/>
                <a:gd name="T17" fmla="*/ 36 h 62"/>
                <a:gd name="T18" fmla="*/ 0 w 50"/>
                <a:gd name="T19" fmla="*/ 22 h 62"/>
                <a:gd name="T20" fmla="*/ 9 w 50"/>
                <a:gd name="T21" fmla="*/ 13 h 62"/>
                <a:gd name="T22" fmla="*/ 11 w 50"/>
                <a:gd name="T23" fmla="*/ 8 h 62"/>
                <a:gd name="T24" fmla="*/ 14 w 50"/>
                <a:gd name="T25" fmla="*/ 4 h 62"/>
                <a:gd name="T26" fmla="*/ 18 w 50"/>
                <a:gd name="T27" fmla="*/ 3 h 62"/>
                <a:gd name="T28" fmla="*/ 22 w 50"/>
                <a:gd name="T29" fmla="*/ 0 h 62"/>
                <a:gd name="T30" fmla="*/ 35 w 50"/>
                <a:gd name="T31" fmla="*/ 0 h 62"/>
                <a:gd name="T32" fmla="*/ 40 w 50"/>
                <a:gd name="T33" fmla="*/ 6 h 62"/>
                <a:gd name="T34" fmla="*/ 44 w 50"/>
                <a:gd name="T35" fmla="*/ 14 h 62"/>
                <a:gd name="T36" fmla="*/ 43 w 50"/>
                <a:gd name="T37" fmla="*/ 20 h 62"/>
                <a:gd name="T38" fmla="*/ 46 w 50"/>
                <a:gd name="T39" fmla="*/ 26 h 62"/>
                <a:gd name="T40" fmla="*/ 46 w 50"/>
                <a:gd name="T41" fmla="*/ 32 h 62"/>
                <a:gd name="T42" fmla="*/ 50 w 50"/>
                <a:gd name="T43" fmla="*/ 32 h 62"/>
                <a:gd name="T44" fmla="*/ 50 w 50"/>
                <a:gd name="T45"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62">
                  <a:moveTo>
                    <a:pt x="50" y="32"/>
                  </a:moveTo>
                  <a:lnTo>
                    <a:pt x="43" y="40"/>
                  </a:lnTo>
                  <a:lnTo>
                    <a:pt x="34" y="50"/>
                  </a:lnTo>
                  <a:lnTo>
                    <a:pt x="34" y="56"/>
                  </a:lnTo>
                  <a:lnTo>
                    <a:pt x="29" y="62"/>
                  </a:lnTo>
                  <a:lnTo>
                    <a:pt x="25" y="60"/>
                  </a:lnTo>
                  <a:lnTo>
                    <a:pt x="13" y="53"/>
                  </a:lnTo>
                  <a:lnTo>
                    <a:pt x="4" y="43"/>
                  </a:lnTo>
                  <a:lnTo>
                    <a:pt x="2" y="36"/>
                  </a:lnTo>
                  <a:lnTo>
                    <a:pt x="0" y="22"/>
                  </a:lnTo>
                  <a:lnTo>
                    <a:pt x="9" y="13"/>
                  </a:lnTo>
                  <a:lnTo>
                    <a:pt x="11" y="8"/>
                  </a:lnTo>
                  <a:lnTo>
                    <a:pt x="14" y="4"/>
                  </a:lnTo>
                  <a:lnTo>
                    <a:pt x="18" y="3"/>
                  </a:lnTo>
                  <a:lnTo>
                    <a:pt x="22" y="0"/>
                  </a:lnTo>
                  <a:lnTo>
                    <a:pt x="35" y="0"/>
                  </a:lnTo>
                  <a:lnTo>
                    <a:pt x="40" y="6"/>
                  </a:lnTo>
                  <a:lnTo>
                    <a:pt x="44" y="14"/>
                  </a:lnTo>
                  <a:lnTo>
                    <a:pt x="43" y="20"/>
                  </a:lnTo>
                  <a:lnTo>
                    <a:pt x="46" y="26"/>
                  </a:lnTo>
                  <a:lnTo>
                    <a:pt x="46" y="32"/>
                  </a:lnTo>
                  <a:lnTo>
                    <a:pt x="50" y="32"/>
                  </a:lnTo>
                  <a:lnTo>
                    <a:pt x="50" y="3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199" name="Freeform 197">
              <a:extLst>
                <a:ext uri="{FF2B5EF4-FFF2-40B4-BE49-F238E27FC236}">
                  <a16:creationId xmlns:a16="http://schemas.microsoft.com/office/drawing/2014/main" id="{FDDB358A-F112-8D42-0E80-68AF5104A129}"/>
                </a:ext>
              </a:extLst>
            </p:cNvPr>
            <p:cNvSpPr>
              <a:spLocks/>
            </p:cNvSpPr>
            <p:nvPr/>
          </p:nvSpPr>
          <p:spPr bwMode="auto">
            <a:xfrm>
              <a:off x="5358563" y="3976339"/>
              <a:ext cx="63486" cy="38091"/>
            </a:xfrm>
            <a:custGeom>
              <a:avLst/>
              <a:gdLst>
                <a:gd name="T0" fmla="*/ 38 w 40"/>
                <a:gd name="T1" fmla="*/ 20 h 24"/>
                <a:gd name="T2" fmla="*/ 36 w 40"/>
                <a:gd name="T3" fmla="*/ 24 h 24"/>
                <a:gd name="T4" fmla="*/ 26 w 40"/>
                <a:gd name="T5" fmla="*/ 23 h 24"/>
                <a:gd name="T6" fmla="*/ 20 w 40"/>
                <a:gd name="T7" fmla="*/ 22 h 24"/>
                <a:gd name="T8" fmla="*/ 13 w 40"/>
                <a:gd name="T9" fmla="*/ 18 h 24"/>
                <a:gd name="T10" fmla="*/ 5 w 40"/>
                <a:gd name="T11" fmla="*/ 17 h 24"/>
                <a:gd name="T12" fmla="*/ 0 w 40"/>
                <a:gd name="T13" fmla="*/ 12 h 24"/>
                <a:gd name="T14" fmla="*/ 1 w 40"/>
                <a:gd name="T15" fmla="*/ 10 h 24"/>
                <a:gd name="T16" fmla="*/ 7 w 40"/>
                <a:gd name="T17" fmla="*/ 5 h 24"/>
                <a:gd name="T18" fmla="*/ 10 w 40"/>
                <a:gd name="T19" fmla="*/ 3 h 24"/>
                <a:gd name="T20" fmla="*/ 10 w 40"/>
                <a:gd name="T21" fmla="*/ 0 h 24"/>
                <a:gd name="T22" fmla="*/ 14 w 40"/>
                <a:gd name="T23" fmla="*/ 0 h 24"/>
                <a:gd name="T24" fmla="*/ 19 w 40"/>
                <a:gd name="T25" fmla="*/ 1 h 24"/>
                <a:gd name="T26" fmla="*/ 22 w 40"/>
                <a:gd name="T27" fmla="*/ 5 h 24"/>
                <a:gd name="T28" fmla="*/ 27 w 40"/>
                <a:gd name="T29" fmla="*/ 8 h 24"/>
                <a:gd name="T30" fmla="*/ 27 w 40"/>
                <a:gd name="T31" fmla="*/ 11 h 24"/>
                <a:gd name="T32" fmla="*/ 34 w 40"/>
                <a:gd name="T33" fmla="*/ 9 h 24"/>
                <a:gd name="T34" fmla="*/ 38 w 40"/>
                <a:gd name="T35" fmla="*/ 9 h 24"/>
                <a:gd name="T36" fmla="*/ 40 w 40"/>
                <a:gd name="T37" fmla="*/ 12 h 24"/>
                <a:gd name="T38" fmla="*/ 38 w 40"/>
                <a:gd name="T39" fmla="*/ 20 h 24"/>
                <a:gd name="T40" fmla="*/ 38 w 40"/>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24">
                  <a:moveTo>
                    <a:pt x="38" y="20"/>
                  </a:moveTo>
                  <a:lnTo>
                    <a:pt x="36" y="24"/>
                  </a:lnTo>
                  <a:lnTo>
                    <a:pt x="26" y="23"/>
                  </a:lnTo>
                  <a:lnTo>
                    <a:pt x="20" y="22"/>
                  </a:lnTo>
                  <a:lnTo>
                    <a:pt x="13" y="18"/>
                  </a:lnTo>
                  <a:lnTo>
                    <a:pt x="5" y="17"/>
                  </a:lnTo>
                  <a:lnTo>
                    <a:pt x="0" y="12"/>
                  </a:lnTo>
                  <a:lnTo>
                    <a:pt x="1" y="10"/>
                  </a:lnTo>
                  <a:lnTo>
                    <a:pt x="7" y="5"/>
                  </a:lnTo>
                  <a:lnTo>
                    <a:pt x="10" y="3"/>
                  </a:lnTo>
                  <a:lnTo>
                    <a:pt x="10" y="0"/>
                  </a:lnTo>
                  <a:lnTo>
                    <a:pt x="14" y="0"/>
                  </a:lnTo>
                  <a:lnTo>
                    <a:pt x="19" y="1"/>
                  </a:lnTo>
                  <a:lnTo>
                    <a:pt x="22" y="5"/>
                  </a:lnTo>
                  <a:lnTo>
                    <a:pt x="27" y="8"/>
                  </a:lnTo>
                  <a:lnTo>
                    <a:pt x="27" y="11"/>
                  </a:lnTo>
                  <a:lnTo>
                    <a:pt x="34" y="9"/>
                  </a:lnTo>
                  <a:lnTo>
                    <a:pt x="38" y="9"/>
                  </a:lnTo>
                  <a:lnTo>
                    <a:pt x="40" y="12"/>
                  </a:lnTo>
                  <a:lnTo>
                    <a:pt x="38" y="20"/>
                  </a:lnTo>
                  <a:lnTo>
                    <a:pt x="38"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0" name="Freeform 198">
              <a:extLst>
                <a:ext uri="{FF2B5EF4-FFF2-40B4-BE49-F238E27FC236}">
                  <a16:creationId xmlns:a16="http://schemas.microsoft.com/office/drawing/2014/main" id="{F1BFAFDD-4456-3C7C-8963-F7C0EF7AE898}"/>
                </a:ext>
              </a:extLst>
            </p:cNvPr>
            <p:cNvSpPr>
              <a:spLocks/>
            </p:cNvSpPr>
            <p:nvPr/>
          </p:nvSpPr>
          <p:spPr bwMode="auto">
            <a:xfrm>
              <a:off x="8186872" y="3020882"/>
              <a:ext cx="107927" cy="115860"/>
            </a:xfrm>
            <a:custGeom>
              <a:avLst/>
              <a:gdLst>
                <a:gd name="T0" fmla="*/ 61 w 68"/>
                <a:gd name="T1" fmla="*/ 36 h 73"/>
                <a:gd name="T2" fmla="*/ 58 w 68"/>
                <a:gd name="T3" fmla="*/ 40 h 73"/>
                <a:gd name="T4" fmla="*/ 59 w 68"/>
                <a:gd name="T5" fmla="*/ 47 h 73"/>
                <a:gd name="T6" fmla="*/ 68 w 68"/>
                <a:gd name="T7" fmla="*/ 55 h 73"/>
                <a:gd name="T8" fmla="*/ 62 w 68"/>
                <a:gd name="T9" fmla="*/ 61 h 73"/>
                <a:gd name="T10" fmla="*/ 61 w 68"/>
                <a:gd name="T11" fmla="*/ 67 h 73"/>
                <a:gd name="T12" fmla="*/ 62 w 68"/>
                <a:gd name="T13" fmla="*/ 69 h 73"/>
                <a:gd name="T14" fmla="*/ 61 w 68"/>
                <a:gd name="T15" fmla="*/ 71 h 73"/>
                <a:gd name="T16" fmla="*/ 53 w 68"/>
                <a:gd name="T17" fmla="*/ 72 h 73"/>
                <a:gd name="T18" fmla="*/ 48 w 68"/>
                <a:gd name="T19" fmla="*/ 73 h 73"/>
                <a:gd name="T20" fmla="*/ 47 w 68"/>
                <a:gd name="T21" fmla="*/ 71 h 73"/>
                <a:gd name="T22" fmla="*/ 49 w 68"/>
                <a:gd name="T23" fmla="*/ 69 h 73"/>
                <a:gd name="T24" fmla="*/ 50 w 68"/>
                <a:gd name="T25" fmla="*/ 65 h 73"/>
                <a:gd name="T26" fmla="*/ 48 w 68"/>
                <a:gd name="T27" fmla="*/ 65 h 73"/>
                <a:gd name="T28" fmla="*/ 45 w 68"/>
                <a:gd name="T29" fmla="*/ 62 h 73"/>
                <a:gd name="T30" fmla="*/ 42 w 68"/>
                <a:gd name="T31" fmla="*/ 60 h 73"/>
                <a:gd name="T32" fmla="*/ 40 w 68"/>
                <a:gd name="T33" fmla="*/ 57 h 73"/>
                <a:gd name="T34" fmla="*/ 37 w 68"/>
                <a:gd name="T35" fmla="*/ 57 h 73"/>
                <a:gd name="T36" fmla="*/ 35 w 68"/>
                <a:gd name="T37" fmla="*/ 54 h 73"/>
                <a:gd name="T38" fmla="*/ 32 w 68"/>
                <a:gd name="T39" fmla="*/ 55 h 73"/>
                <a:gd name="T40" fmla="*/ 30 w 68"/>
                <a:gd name="T41" fmla="*/ 61 h 73"/>
                <a:gd name="T42" fmla="*/ 27 w 68"/>
                <a:gd name="T43" fmla="*/ 63 h 73"/>
                <a:gd name="T44" fmla="*/ 28 w 68"/>
                <a:gd name="T45" fmla="*/ 61 h 73"/>
                <a:gd name="T46" fmla="*/ 22 w 68"/>
                <a:gd name="T47" fmla="*/ 57 h 73"/>
                <a:gd name="T48" fmla="*/ 17 w 68"/>
                <a:gd name="T49" fmla="*/ 55 h 73"/>
                <a:gd name="T50" fmla="*/ 14 w 68"/>
                <a:gd name="T51" fmla="*/ 52 h 73"/>
                <a:gd name="T52" fmla="*/ 10 w 68"/>
                <a:gd name="T53" fmla="*/ 49 h 73"/>
                <a:gd name="T54" fmla="*/ 13 w 68"/>
                <a:gd name="T55" fmla="*/ 48 h 73"/>
                <a:gd name="T56" fmla="*/ 15 w 68"/>
                <a:gd name="T57" fmla="*/ 40 h 73"/>
                <a:gd name="T58" fmla="*/ 7 w 68"/>
                <a:gd name="T59" fmla="*/ 32 h 73"/>
                <a:gd name="T60" fmla="*/ 10 w 68"/>
                <a:gd name="T61" fmla="*/ 24 h 73"/>
                <a:gd name="T62" fmla="*/ 5 w 68"/>
                <a:gd name="T63" fmla="*/ 24 h 73"/>
                <a:gd name="T64" fmla="*/ 10 w 68"/>
                <a:gd name="T65" fmla="*/ 17 h 73"/>
                <a:gd name="T66" fmla="*/ 5 w 68"/>
                <a:gd name="T67" fmla="*/ 11 h 73"/>
                <a:gd name="T68" fmla="*/ 0 w 68"/>
                <a:gd name="T69" fmla="*/ 4 h 73"/>
                <a:gd name="T70" fmla="*/ 11 w 68"/>
                <a:gd name="T71" fmla="*/ 0 h 73"/>
                <a:gd name="T72" fmla="*/ 21 w 68"/>
                <a:gd name="T73" fmla="*/ 0 h 73"/>
                <a:gd name="T74" fmla="*/ 30 w 68"/>
                <a:gd name="T75" fmla="*/ 8 h 73"/>
                <a:gd name="T76" fmla="*/ 32 w 68"/>
                <a:gd name="T77" fmla="*/ 14 h 73"/>
                <a:gd name="T78" fmla="*/ 42 w 68"/>
                <a:gd name="T79" fmla="*/ 18 h 73"/>
                <a:gd name="T80" fmla="*/ 43 w 68"/>
                <a:gd name="T81" fmla="*/ 26 h 73"/>
                <a:gd name="T82" fmla="*/ 53 w 68"/>
                <a:gd name="T83" fmla="*/ 31 h 73"/>
                <a:gd name="T84" fmla="*/ 57 w 68"/>
                <a:gd name="T85" fmla="*/ 27 h 73"/>
                <a:gd name="T86" fmla="*/ 61 w 68"/>
                <a:gd name="T87" fmla="*/ 29 h 73"/>
                <a:gd name="T88" fmla="*/ 58 w 68"/>
                <a:gd name="T89" fmla="*/ 32 h 73"/>
                <a:gd name="T90" fmla="*/ 61 w 68"/>
                <a:gd name="T91" fmla="*/ 36 h 73"/>
                <a:gd name="T92" fmla="*/ 61 w 68"/>
                <a:gd name="T93"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73">
                  <a:moveTo>
                    <a:pt x="61" y="36"/>
                  </a:moveTo>
                  <a:lnTo>
                    <a:pt x="58" y="40"/>
                  </a:lnTo>
                  <a:lnTo>
                    <a:pt x="59" y="47"/>
                  </a:lnTo>
                  <a:lnTo>
                    <a:pt x="68" y="55"/>
                  </a:lnTo>
                  <a:lnTo>
                    <a:pt x="62" y="61"/>
                  </a:lnTo>
                  <a:lnTo>
                    <a:pt x="61" y="67"/>
                  </a:lnTo>
                  <a:lnTo>
                    <a:pt x="62" y="69"/>
                  </a:lnTo>
                  <a:lnTo>
                    <a:pt x="61" y="71"/>
                  </a:lnTo>
                  <a:lnTo>
                    <a:pt x="53" y="72"/>
                  </a:lnTo>
                  <a:lnTo>
                    <a:pt x="48" y="73"/>
                  </a:lnTo>
                  <a:lnTo>
                    <a:pt x="47" y="71"/>
                  </a:lnTo>
                  <a:lnTo>
                    <a:pt x="49" y="69"/>
                  </a:lnTo>
                  <a:lnTo>
                    <a:pt x="50" y="65"/>
                  </a:lnTo>
                  <a:lnTo>
                    <a:pt x="48" y="65"/>
                  </a:lnTo>
                  <a:lnTo>
                    <a:pt x="45" y="62"/>
                  </a:lnTo>
                  <a:lnTo>
                    <a:pt x="42" y="60"/>
                  </a:lnTo>
                  <a:lnTo>
                    <a:pt x="40" y="57"/>
                  </a:lnTo>
                  <a:lnTo>
                    <a:pt x="37" y="57"/>
                  </a:lnTo>
                  <a:lnTo>
                    <a:pt x="35" y="54"/>
                  </a:lnTo>
                  <a:lnTo>
                    <a:pt x="32" y="55"/>
                  </a:lnTo>
                  <a:lnTo>
                    <a:pt x="30" y="61"/>
                  </a:lnTo>
                  <a:lnTo>
                    <a:pt x="27" y="63"/>
                  </a:lnTo>
                  <a:lnTo>
                    <a:pt x="28" y="61"/>
                  </a:lnTo>
                  <a:lnTo>
                    <a:pt x="22" y="57"/>
                  </a:lnTo>
                  <a:lnTo>
                    <a:pt x="17" y="55"/>
                  </a:lnTo>
                  <a:lnTo>
                    <a:pt x="14" y="52"/>
                  </a:lnTo>
                  <a:lnTo>
                    <a:pt x="10" y="49"/>
                  </a:lnTo>
                  <a:lnTo>
                    <a:pt x="13" y="48"/>
                  </a:lnTo>
                  <a:lnTo>
                    <a:pt x="15" y="40"/>
                  </a:lnTo>
                  <a:lnTo>
                    <a:pt x="7" y="32"/>
                  </a:lnTo>
                  <a:lnTo>
                    <a:pt x="10" y="24"/>
                  </a:lnTo>
                  <a:lnTo>
                    <a:pt x="5" y="24"/>
                  </a:lnTo>
                  <a:lnTo>
                    <a:pt x="10" y="17"/>
                  </a:lnTo>
                  <a:lnTo>
                    <a:pt x="5" y="11"/>
                  </a:lnTo>
                  <a:lnTo>
                    <a:pt x="0" y="4"/>
                  </a:lnTo>
                  <a:lnTo>
                    <a:pt x="11" y="0"/>
                  </a:lnTo>
                  <a:lnTo>
                    <a:pt x="21" y="0"/>
                  </a:lnTo>
                  <a:lnTo>
                    <a:pt x="30" y="8"/>
                  </a:lnTo>
                  <a:lnTo>
                    <a:pt x="32" y="14"/>
                  </a:lnTo>
                  <a:lnTo>
                    <a:pt x="42" y="18"/>
                  </a:lnTo>
                  <a:lnTo>
                    <a:pt x="43" y="26"/>
                  </a:lnTo>
                  <a:lnTo>
                    <a:pt x="53" y="31"/>
                  </a:lnTo>
                  <a:lnTo>
                    <a:pt x="57" y="27"/>
                  </a:lnTo>
                  <a:lnTo>
                    <a:pt x="61" y="29"/>
                  </a:lnTo>
                  <a:lnTo>
                    <a:pt x="58" y="32"/>
                  </a:lnTo>
                  <a:lnTo>
                    <a:pt x="61" y="36"/>
                  </a:lnTo>
                  <a:lnTo>
                    <a:pt x="61" y="3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1" name="Freeform 199">
              <a:extLst>
                <a:ext uri="{FF2B5EF4-FFF2-40B4-BE49-F238E27FC236}">
                  <a16:creationId xmlns:a16="http://schemas.microsoft.com/office/drawing/2014/main" id="{ADBA1BBF-71EE-BDF3-05B1-59CEA5E7CA2A}"/>
                </a:ext>
              </a:extLst>
            </p:cNvPr>
            <p:cNvSpPr>
              <a:spLocks/>
            </p:cNvSpPr>
            <p:nvPr/>
          </p:nvSpPr>
          <p:spPr bwMode="auto">
            <a:xfrm>
              <a:off x="6193406" y="4228695"/>
              <a:ext cx="111101" cy="128558"/>
            </a:xfrm>
            <a:custGeom>
              <a:avLst/>
              <a:gdLst>
                <a:gd name="T0" fmla="*/ 70 w 70"/>
                <a:gd name="T1" fmla="*/ 6 h 81"/>
                <a:gd name="T2" fmla="*/ 61 w 70"/>
                <a:gd name="T3" fmla="*/ 22 h 81"/>
                <a:gd name="T4" fmla="*/ 62 w 70"/>
                <a:gd name="T5" fmla="*/ 35 h 81"/>
                <a:gd name="T6" fmla="*/ 69 w 70"/>
                <a:gd name="T7" fmla="*/ 46 h 81"/>
                <a:gd name="T8" fmla="*/ 65 w 70"/>
                <a:gd name="T9" fmla="*/ 54 h 81"/>
                <a:gd name="T10" fmla="*/ 63 w 70"/>
                <a:gd name="T11" fmla="*/ 63 h 81"/>
                <a:gd name="T12" fmla="*/ 59 w 70"/>
                <a:gd name="T13" fmla="*/ 71 h 81"/>
                <a:gd name="T14" fmla="*/ 49 w 70"/>
                <a:gd name="T15" fmla="*/ 67 h 81"/>
                <a:gd name="T16" fmla="*/ 42 w 70"/>
                <a:gd name="T17" fmla="*/ 69 h 81"/>
                <a:gd name="T18" fmla="*/ 35 w 70"/>
                <a:gd name="T19" fmla="*/ 67 h 81"/>
                <a:gd name="T20" fmla="*/ 33 w 70"/>
                <a:gd name="T21" fmla="*/ 73 h 81"/>
                <a:gd name="T22" fmla="*/ 36 w 70"/>
                <a:gd name="T23" fmla="*/ 76 h 81"/>
                <a:gd name="T24" fmla="*/ 35 w 70"/>
                <a:gd name="T25" fmla="*/ 81 h 81"/>
                <a:gd name="T26" fmla="*/ 25 w 70"/>
                <a:gd name="T27" fmla="*/ 78 h 81"/>
                <a:gd name="T28" fmla="*/ 15 w 70"/>
                <a:gd name="T29" fmla="*/ 62 h 81"/>
                <a:gd name="T30" fmla="*/ 13 w 70"/>
                <a:gd name="T31" fmla="*/ 52 h 81"/>
                <a:gd name="T32" fmla="*/ 8 w 70"/>
                <a:gd name="T33" fmla="*/ 52 h 81"/>
                <a:gd name="T34" fmla="*/ 0 w 70"/>
                <a:gd name="T35" fmla="*/ 38 h 81"/>
                <a:gd name="T36" fmla="*/ 4 w 70"/>
                <a:gd name="T37" fmla="*/ 28 h 81"/>
                <a:gd name="T38" fmla="*/ 3 w 70"/>
                <a:gd name="T39" fmla="*/ 24 h 81"/>
                <a:gd name="T40" fmla="*/ 14 w 70"/>
                <a:gd name="T41" fmla="*/ 18 h 81"/>
                <a:gd name="T42" fmla="*/ 17 w 70"/>
                <a:gd name="T43" fmla="*/ 1 h 81"/>
                <a:gd name="T44" fmla="*/ 37 w 70"/>
                <a:gd name="T45" fmla="*/ 5 h 81"/>
                <a:gd name="T46" fmla="*/ 38 w 70"/>
                <a:gd name="T47" fmla="*/ 1 h 81"/>
                <a:gd name="T48" fmla="*/ 52 w 70"/>
                <a:gd name="T49" fmla="*/ 0 h 81"/>
                <a:gd name="T50" fmla="*/ 70 w 70"/>
                <a:gd name="T51" fmla="*/ 6 h 81"/>
                <a:gd name="T52" fmla="*/ 70 w 70"/>
                <a:gd name="T5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1">
                  <a:moveTo>
                    <a:pt x="70" y="6"/>
                  </a:moveTo>
                  <a:lnTo>
                    <a:pt x="61" y="22"/>
                  </a:lnTo>
                  <a:lnTo>
                    <a:pt x="62" y="35"/>
                  </a:lnTo>
                  <a:lnTo>
                    <a:pt x="69" y="46"/>
                  </a:lnTo>
                  <a:lnTo>
                    <a:pt x="65" y="54"/>
                  </a:lnTo>
                  <a:lnTo>
                    <a:pt x="63" y="63"/>
                  </a:lnTo>
                  <a:lnTo>
                    <a:pt x="59" y="71"/>
                  </a:lnTo>
                  <a:lnTo>
                    <a:pt x="49" y="67"/>
                  </a:lnTo>
                  <a:lnTo>
                    <a:pt x="42" y="69"/>
                  </a:lnTo>
                  <a:lnTo>
                    <a:pt x="35" y="67"/>
                  </a:lnTo>
                  <a:lnTo>
                    <a:pt x="33" y="73"/>
                  </a:lnTo>
                  <a:lnTo>
                    <a:pt x="36" y="76"/>
                  </a:lnTo>
                  <a:lnTo>
                    <a:pt x="35" y="81"/>
                  </a:lnTo>
                  <a:lnTo>
                    <a:pt x="25" y="78"/>
                  </a:lnTo>
                  <a:lnTo>
                    <a:pt x="15" y="62"/>
                  </a:lnTo>
                  <a:lnTo>
                    <a:pt x="13" y="52"/>
                  </a:lnTo>
                  <a:lnTo>
                    <a:pt x="8" y="52"/>
                  </a:lnTo>
                  <a:lnTo>
                    <a:pt x="0" y="38"/>
                  </a:lnTo>
                  <a:lnTo>
                    <a:pt x="4" y="28"/>
                  </a:lnTo>
                  <a:lnTo>
                    <a:pt x="3" y="24"/>
                  </a:lnTo>
                  <a:lnTo>
                    <a:pt x="14" y="18"/>
                  </a:lnTo>
                  <a:lnTo>
                    <a:pt x="17" y="1"/>
                  </a:lnTo>
                  <a:lnTo>
                    <a:pt x="37" y="5"/>
                  </a:lnTo>
                  <a:lnTo>
                    <a:pt x="38" y="1"/>
                  </a:lnTo>
                  <a:lnTo>
                    <a:pt x="52" y="0"/>
                  </a:lnTo>
                  <a:lnTo>
                    <a:pt x="70" y="6"/>
                  </a:lnTo>
                  <a:lnTo>
                    <a:pt x="70"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2" name="Freeform 200">
              <a:extLst>
                <a:ext uri="{FF2B5EF4-FFF2-40B4-BE49-F238E27FC236}">
                  <a16:creationId xmlns:a16="http://schemas.microsoft.com/office/drawing/2014/main" id="{7FE7B24D-A5A1-846F-0500-D88F6123FF4B}"/>
                </a:ext>
              </a:extLst>
            </p:cNvPr>
            <p:cNvSpPr>
              <a:spLocks/>
            </p:cNvSpPr>
            <p:nvPr/>
          </p:nvSpPr>
          <p:spPr bwMode="auto">
            <a:xfrm>
              <a:off x="8134497" y="2920891"/>
              <a:ext cx="130146" cy="52375"/>
            </a:xfrm>
            <a:custGeom>
              <a:avLst/>
              <a:gdLst>
                <a:gd name="T0" fmla="*/ 82 w 82"/>
                <a:gd name="T1" fmla="*/ 9 h 33"/>
                <a:gd name="T2" fmla="*/ 79 w 82"/>
                <a:gd name="T3" fmla="*/ 14 h 33"/>
                <a:gd name="T4" fmla="*/ 77 w 82"/>
                <a:gd name="T5" fmla="*/ 21 h 33"/>
                <a:gd name="T6" fmla="*/ 74 w 82"/>
                <a:gd name="T7" fmla="*/ 23 h 33"/>
                <a:gd name="T8" fmla="*/ 58 w 82"/>
                <a:gd name="T9" fmla="*/ 17 h 33"/>
                <a:gd name="T10" fmla="*/ 52 w 82"/>
                <a:gd name="T11" fmla="*/ 18 h 33"/>
                <a:gd name="T12" fmla="*/ 49 w 82"/>
                <a:gd name="T13" fmla="*/ 23 h 33"/>
                <a:gd name="T14" fmla="*/ 43 w 82"/>
                <a:gd name="T15" fmla="*/ 25 h 33"/>
                <a:gd name="T16" fmla="*/ 41 w 82"/>
                <a:gd name="T17" fmla="*/ 24 h 33"/>
                <a:gd name="T18" fmla="*/ 35 w 82"/>
                <a:gd name="T19" fmla="*/ 26 h 33"/>
                <a:gd name="T20" fmla="*/ 29 w 82"/>
                <a:gd name="T21" fmla="*/ 27 h 33"/>
                <a:gd name="T22" fmla="*/ 28 w 82"/>
                <a:gd name="T23" fmla="*/ 31 h 33"/>
                <a:gd name="T24" fmla="*/ 15 w 82"/>
                <a:gd name="T25" fmla="*/ 33 h 33"/>
                <a:gd name="T26" fmla="*/ 10 w 82"/>
                <a:gd name="T27" fmla="*/ 31 h 33"/>
                <a:gd name="T28" fmla="*/ 2 w 82"/>
                <a:gd name="T29" fmla="*/ 26 h 33"/>
                <a:gd name="T30" fmla="*/ 0 w 82"/>
                <a:gd name="T31" fmla="*/ 20 h 33"/>
                <a:gd name="T32" fmla="*/ 1 w 82"/>
                <a:gd name="T33" fmla="*/ 17 h 33"/>
                <a:gd name="T34" fmla="*/ 3 w 82"/>
                <a:gd name="T35" fmla="*/ 14 h 33"/>
                <a:gd name="T36" fmla="*/ 9 w 82"/>
                <a:gd name="T37" fmla="*/ 14 h 33"/>
                <a:gd name="T38" fmla="*/ 14 w 82"/>
                <a:gd name="T39" fmla="*/ 12 h 33"/>
                <a:gd name="T40" fmla="*/ 14 w 82"/>
                <a:gd name="T41" fmla="*/ 10 h 33"/>
                <a:gd name="T42" fmla="*/ 17 w 82"/>
                <a:gd name="T43" fmla="*/ 9 h 33"/>
                <a:gd name="T44" fmla="*/ 18 w 82"/>
                <a:gd name="T45" fmla="*/ 5 h 33"/>
                <a:gd name="T46" fmla="*/ 20 w 82"/>
                <a:gd name="T47" fmla="*/ 4 h 33"/>
                <a:gd name="T48" fmla="*/ 23 w 82"/>
                <a:gd name="T49" fmla="*/ 1 h 33"/>
                <a:gd name="T50" fmla="*/ 27 w 82"/>
                <a:gd name="T51" fmla="*/ 1 h 33"/>
                <a:gd name="T52" fmla="*/ 28 w 82"/>
                <a:gd name="T53" fmla="*/ 2 h 33"/>
                <a:gd name="T54" fmla="*/ 34 w 82"/>
                <a:gd name="T55" fmla="*/ 0 h 33"/>
                <a:gd name="T56" fmla="*/ 42 w 82"/>
                <a:gd name="T57" fmla="*/ 6 h 33"/>
                <a:gd name="T58" fmla="*/ 50 w 82"/>
                <a:gd name="T59" fmla="*/ 2 h 33"/>
                <a:gd name="T60" fmla="*/ 57 w 82"/>
                <a:gd name="T61" fmla="*/ 4 h 33"/>
                <a:gd name="T62" fmla="*/ 67 w 82"/>
                <a:gd name="T63" fmla="*/ 1 h 33"/>
                <a:gd name="T64" fmla="*/ 82 w 82"/>
                <a:gd name="T65" fmla="*/ 9 h 33"/>
                <a:gd name="T66" fmla="*/ 82 w 82"/>
                <a:gd name="T6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33">
                  <a:moveTo>
                    <a:pt x="82" y="9"/>
                  </a:moveTo>
                  <a:lnTo>
                    <a:pt x="79" y="14"/>
                  </a:lnTo>
                  <a:lnTo>
                    <a:pt x="77" y="21"/>
                  </a:lnTo>
                  <a:lnTo>
                    <a:pt x="74" y="23"/>
                  </a:lnTo>
                  <a:lnTo>
                    <a:pt x="58" y="17"/>
                  </a:lnTo>
                  <a:lnTo>
                    <a:pt x="52" y="18"/>
                  </a:lnTo>
                  <a:lnTo>
                    <a:pt x="49" y="23"/>
                  </a:lnTo>
                  <a:lnTo>
                    <a:pt x="43" y="25"/>
                  </a:lnTo>
                  <a:lnTo>
                    <a:pt x="41" y="24"/>
                  </a:lnTo>
                  <a:lnTo>
                    <a:pt x="35" y="26"/>
                  </a:lnTo>
                  <a:lnTo>
                    <a:pt x="29" y="27"/>
                  </a:lnTo>
                  <a:lnTo>
                    <a:pt x="28" y="31"/>
                  </a:lnTo>
                  <a:lnTo>
                    <a:pt x="15" y="33"/>
                  </a:lnTo>
                  <a:lnTo>
                    <a:pt x="10" y="31"/>
                  </a:lnTo>
                  <a:lnTo>
                    <a:pt x="2" y="26"/>
                  </a:lnTo>
                  <a:lnTo>
                    <a:pt x="0" y="20"/>
                  </a:lnTo>
                  <a:lnTo>
                    <a:pt x="1" y="17"/>
                  </a:lnTo>
                  <a:lnTo>
                    <a:pt x="3" y="14"/>
                  </a:lnTo>
                  <a:lnTo>
                    <a:pt x="9" y="14"/>
                  </a:lnTo>
                  <a:lnTo>
                    <a:pt x="14" y="12"/>
                  </a:lnTo>
                  <a:lnTo>
                    <a:pt x="14" y="10"/>
                  </a:lnTo>
                  <a:lnTo>
                    <a:pt x="17" y="9"/>
                  </a:lnTo>
                  <a:lnTo>
                    <a:pt x="18" y="5"/>
                  </a:lnTo>
                  <a:lnTo>
                    <a:pt x="20" y="4"/>
                  </a:lnTo>
                  <a:lnTo>
                    <a:pt x="23" y="1"/>
                  </a:lnTo>
                  <a:lnTo>
                    <a:pt x="27" y="1"/>
                  </a:lnTo>
                  <a:lnTo>
                    <a:pt x="28" y="2"/>
                  </a:lnTo>
                  <a:lnTo>
                    <a:pt x="34" y="0"/>
                  </a:lnTo>
                  <a:lnTo>
                    <a:pt x="42" y="6"/>
                  </a:lnTo>
                  <a:lnTo>
                    <a:pt x="50" y="2"/>
                  </a:lnTo>
                  <a:lnTo>
                    <a:pt x="57" y="4"/>
                  </a:lnTo>
                  <a:lnTo>
                    <a:pt x="67" y="1"/>
                  </a:lnTo>
                  <a:lnTo>
                    <a:pt x="82" y="9"/>
                  </a:lnTo>
                  <a:lnTo>
                    <a:pt x="8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3" name="Freeform 201">
              <a:extLst>
                <a:ext uri="{FF2B5EF4-FFF2-40B4-BE49-F238E27FC236}">
                  <a16:creationId xmlns:a16="http://schemas.microsoft.com/office/drawing/2014/main" id="{E6BE5CA6-626F-0FFD-DE55-37D99C8112C5}"/>
                </a:ext>
              </a:extLst>
            </p:cNvPr>
            <p:cNvSpPr>
              <a:spLocks/>
            </p:cNvSpPr>
            <p:nvPr/>
          </p:nvSpPr>
          <p:spPr bwMode="auto">
            <a:xfrm>
              <a:off x="8064662" y="3000249"/>
              <a:ext cx="66660" cy="41266"/>
            </a:xfrm>
            <a:custGeom>
              <a:avLst/>
              <a:gdLst>
                <a:gd name="T0" fmla="*/ 42 w 42"/>
                <a:gd name="T1" fmla="*/ 7 h 26"/>
                <a:gd name="T2" fmla="*/ 31 w 42"/>
                <a:gd name="T3" fmla="*/ 11 h 26"/>
                <a:gd name="T4" fmla="*/ 30 w 42"/>
                <a:gd name="T5" fmla="*/ 19 h 26"/>
                <a:gd name="T6" fmla="*/ 25 w 42"/>
                <a:gd name="T7" fmla="*/ 21 h 26"/>
                <a:gd name="T8" fmla="*/ 25 w 42"/>
                <a:gd name="T9" fmla="*/ 26 h 26"/>
                <a:gd name="T10" fmla="*/ 19 w 42"/>
                <a:gd name="T11" fmla="*/ 26 h 26"/>
                <a:gd name="T12" fmla="*/ 14 w 42"/>
                <a:gd name="T13" fmla="*/ 23 h 26"/>
                <a:gd name="T14" fmla="*/ 12 w 42"/>
                <a:gd name="T15" fmla="*/ 26 h 26"/>
                <a:gd name="T16" fmla="*/ 1 w 42"/>
                <a:gd name="T17" fmla="*/ 25 h 26"/>
                <a:gd name="T18" fmla="*/ 5 w 42"/>
                <a:gd name="T19" fmla="*/ 24 h 26"/>
                <a:gd name="T20" fmla="*/ 0 w 42"/>
                <a:gd name="T21" fmla="*/ 16 h 26"/>
                <a:gd name="T22" fmla="*/ 2 w 42"/>
                <a:gd name="T23" fmla="*/ 7 h 26"/>
                <a:gd name="T24" fmla="*/ 13 w 42"/>
                <a:gd name="T25" fmla="*/ 8 h 26"/>
                <a:gd name="T26" fmla="*/ 21 w 42"/>
                <a:gd name="T27" fmla="*/ 4 h 26"/>
                <a:gd name="T28" fmla="*/ 34 w 42"/>
                <a:gd name="T29" fmla="*/ 3 h 26"/>
                <a:gd name="T30" fmla="*/ 36 w 42"/>
                <a:gd name="T31" fmla="*/ 0 h 26"/>
                <a:gd name="T32" fmla="*/ 39 w 42"/>
                <a:gd name="T33" fmla="*/ 0 h 26"/>
                <a:gd name="T34" fmla="*/ 42 w 42"/>
                <a:gd name="T35" fmla="*/ 7 h 26"/>
                <a:gd name="T36" fmla="*/ 42 w 42"/>
                <a:gd name="T3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6">
                  <a:moveTo>
                    <a:pt x="42" y="7"/>
                  </a:moveTo>
                  <a:lnTo>
                    <a:pt x="31" y="11"/>
                  </a:lnTo>
                  <a:lnTo>
                    <a:pt x="30" y="19"/>
                  </a:lnTo>
                  <a:lnTo>
                    <a:pt x="25" y="21"/>
                  </a:lnTo>
                  <a:lnTo>
                    <a:pt x="25" y="26"/>
                  </a:lnTo>
                  <a:lnTo>
                    <a:pt x="19" y="26"/>
                  </a:lnTo>
                  <a:lnTo>
                    <a:pt x="14" y="23"/>
                  </a:lnTo>
                  <a:lnTo>
                    <a:pt x="12" y="26"/>
                  </a:lnTo>
                  <a:lnTo>
                    <a:pt x="1" y="25"/>
                  </a:lnTo>
                  <a:lnTo>
                    <a:pt x="5" y="24"/>
                  </a:lnTo>
                  <a:lnTo>
                    <a:pt x="0" y="16"/>
                  </a:lnTo>
                  <a:lnTo>
                    <a:pt x="2" y="7"/>
                  </a:lnTo>
                  <a:lnTo>
                    <a:pt x="13" y="8"/>
                  </a:lnTo>
                  <a:lnTo>
                    <a:pt x="21" y="4"/>
                  </a:lnTo>
                  <a:lnTo>
                    <a:pt x="34" y="3"/>
                  </a:lnTo>
                  <a:lnTo>
                    <a:pt x="36" y="0"/>
                  </a:lnTo>
                  <a:lnTo>
                    <a:pt x="39" y="0"/>
                  </a:lnTo>
                  <a:lnTo>
                    <a:pt x="42" y="7"/>
                  </a:lnTo>
                  <a:lnTo>
                    <a:pt x="42"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4" name="Freeform 202">
              <a:extLst>
                <a:ext uri="{FF2B5EF4-FFF2-40B4-BE49-F238E27FC236}">
                  <a16:creationId xmlns:a16="http://schemas.microsoft.com/office/drawing/2014/main" id="{9B99D4ED-A7B3-C996-B072-AC997AA65ABF}"/>
                </a:ext>
              </a:extLst>
            </p:cNvPr>
            <p:cNvSpPr>
              <a:spLocks/>
            </p:cNvSpPr>
            <p:nvPr/>
          </p:nvSpPr>
          <p:spPr bwMode="auto">
            <a:xfrm>
              <a:off x="7977368" y="2381264"/>
              <a:ext cx="241248" cy="371391"/>
            </a:xfrm>
            <a:custGeom>
              <a:avLst/>
              <a:gdLst>
                <a:gd name="T0" fmla="*/ 152 w 152"/>
                <a:gd name="T1" fmla="*/ 50 h 234"/>
                <a:gd name="T2" fmla="*/ 131 w 152"/>
                <a:gd name="T3" fmla="*/ 54 h 234"/>
                <a:gd name="T4" fmla="*/ 121 w 152"/>
                <a:gd name="T5" fmla="*/ 66 h 234"/>
                <a:gd name="T6" fmla="*/ 125 w 152"/>
                <a:gd name="T7" fmla="*/ 77 h 234"/>
                <a:gd name="T8" fmla="*/ 106 w 152"/>
                <a:gd name="T9" fmla="*/ 90 h 234"/>
                <a:gd name="T10" fmla="*/ 83 w 152"/>
                <a:gd name="T11" fmla="*/ 105 h 234"/>
                <a:gd name="T12" fmla="*/ 77 w 152"/>
                <a:gd name="T13" fmla="*/ 129 h 234"/>
                <a:gd name="T14" fmla="*/ 88 w 152"/>
                <a:gd name="T15" fmla="*/ 141 h 234"/>
                <a:gd name="T16" fmla="*/ 102 w 152"/>
                <a:gd name="T17" fmla="*/ 151 h 234"/>
                <a:gd name="T18" fmla="*/ 92 w 152"/>
                <a:gd name="T19" fmla="*/ 170 h 234"/>
                <a:gd name="T20" fmla="*/ 79 w 152"/>
                <a:gd name="T21" fmla="*/ 174 h 234"/>
                <a:gd name="T22" fmla="*/ 77 w 152"/>
                <a:gd name="T23" fmla="*/ 204 h 234"/>
                <a:gd name="T24" fmla="*/ 71 w 152"/>
                <a:gd name="T25" fmla="*/ 221 h 234"/>
                <a:gd name="T26" fmla="*/ 54 w 152"/>
                <a:gd name="T27" fmla="*/ 219 h 234"/>
                <a:gd name="T28" fmla="*/ 48 w 152"/>
                <a:gd name="T29" fmla="*/ 234 h 234"/>
                <a:gd name="T30" fmla="*/ 31 w 152"/>
                <a:gd name="T31" fmla="*/ 234 h 234"/>
                <a:gd name="T32" fmla="*/ 25 w 152"/>
                <a:gd name="T33" fmla="*/ 217 h 234"/>
                <a:gd name="T34" fmla="*/ 12 w 152"/>
                <a:gd name="T35" fmla="*/ 197 h 234"/>
                <a:gd name="T36" fmla="*/ 0 w 152"/>
                <a:gd name="T37" fmla="*/ 172 h 234"/>
                <a:gd name="T38" fmla="*/ 5 w 152"/>
                <a:gd name="T39" fmla="*/ 162 h 234"/>
                <a:gd name="T40" fmla="*/ 15 w 152"/>
                <a:gd name="T41" fmla="*/ 150 h 234"/>
                <a:gd name="T42" fmla="*/ 17 w 152"/>
                <a:gd name="T43" fmla="*/ 130 h 234"/>
                <a:gd name="T44" fmla="*/ 8 w 152"/>
                <a:gd name="T45" fmla="*/ 121 h 234"/>
                <a:gd name="T46" fmla="*/ 5 w 152"/>
                <a:gd name="T47" fmla="*/ 98 h 234"/>
                <a:gd name="T48" fmla="*/ 12 w 152"/>
                <a:gd name="T49" fmla="*/ 83 h 234"/>
                <a:gd name="T50" fmla="*/ 25 w 152"/>
                <a:gd name="T51" fmla="*/ 83 h 234"/>
                <a:gd name="T52" fmla="*/ 29 w 152"/>
                <a:gd name="T53" fmla="*/ 76 h 234"/>
                <a:gd name="T54" fmla="*/ 24 w 152"/>
                <a:gd name="T55" fmla="*/ 70 h 234"/>
                <a:gd name="T56" fmla="*/ 40 w 152"/>
                <a:gd name="T57" fmla="*/ 47 h 234"/>
                <a:gd name="T58" fmla="*/ 51 w 152"/>
                <a:gd name="T59" fmla="*/ 29 h 234"/>
                <a:gd name="T60" fmla="*/ 57 w 152"/>
                <a:gd name="T61" fmla="*/ 17 h 234"/>
                <a:gd name="T62" fmla="*/ 69 w 152"/>
                <a:gd name="T63" fmla="*/ 17 h 234"/>
                <a:gd name="T64" fmla="*/ 71 w 152"/>
                <a:gd name="T65" fmla="*/ 8 h 234"/>
                <a:gd name="T66" fmla="*/ 95 w 152"/>
                <a:gd name="T67" fmla="*/ 11 h 234"/>
                <a:gd name="T68" fmla="*/ 94 w 152"/>
                <a:gd name="T69" fmla="*/ 0 h 234"/>
                <a:gd name="T70" fmla="*/ 102 w 152"/>
                <a:gd name="T71" fmla="*/ 0 h 234"/>
                <a:gd name="T72" fmla="*/ 120 w 152"/>
                <a:gd name="T73" fmla="*/ 7 h 234"/>
                <a:gd name="T74" fmla="*/ 141 w 152"/>
                <a:gd name="T75" fmla="*/ 18 h 234"/>
                <a:gd name="T76" fmla="*/ 147 w 152"/>
                <a:gd name="T77" fmla="*/ 43 h 234"/>
                <a:gd name="T78" fmla="*/ 152 w 152"/>
                <a:gd name="T79" fmla="*/ 50 h 234"/>
                <a:gd name="T80" fmla="*/ 152 w 152"/>
                <a:gd name="T81"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234">
                  <a:moveTo>
                    <a:pt x="152" y="50"/>
                  </a:moveTo>
                  <a:lnTo>
                    <a:pt x="131" y="54"/>
                  </a:lnTo>
                  <a:lnTo>
                    <a:pt x="121" y="66"/>
                  </a:lnTo>
                  <a:lnTo>
                    <a:pt x="125" y="77"/>
                  </a:lnTo>
                  <a:lnTo>
                    <a:pt x="106" y="90"/>
                  </a:lnTo>
                  <a:lnTo>
                    <a:pt x="83" y="105"/>
                  </a:lnTo>
                  <a:lnTo>
                    <a:pt x="77" y="129"/>
                  </a:lnTo>
                  <a:lnTo>
                    <a:pt x="88" y="141"/>
                  </a:lnTo>
                  <a:lnTo>
                    <a:pt x="102" y="151"/>
                  </a:lnTo>
                  <a:lnTo>
                    <a:pt x="92" y="170"/>
                  </a:lnTo>
                  <a:lnTo>
                    <a:pt x="79" y="174"/>
                  </a:lnTo>
                  <a:lnTo>
                    <a:pt x="77" y="204"/>
                  </a:lnTo>
                  <a:lnTo>
                    <a:pt x="71" y="221"/>
                  </a:lnTo>
                  <a:lnTo>
                    <a:pt x="54" y="219"/>
                  </a:lnTo>
                  <a:lnTo>
                    <a:pt x="48" y="234"/>
                  </a:lnTo>
                  <a:lnTo>
                    <a:pt x="31" y="234"/>
                  </a:lnTo>
                  <a:lnTo>
                    <a:pt x="25" y="217"/>
                  </a:lnTo>
                  <a:lnTo>
                    <a:pt x="12" y="197"/>
                  </a:lnTo>
                  <a:lnTo>
                    <a:pt x="0" y="172"/>
                  </a:lnTo>
                  <a:lnTo>
                    <a:pt x="5" y="162"/>
                  </a:lnTo>
                  <a:lnTo>
                    <a:pt x="15" y="150"/>
                  </a:lnTo>
                  <a:lnTo>
                    <a:pt x="17" y="130"/>
                  </a:lnTo>
                  <a:lnTo>
                    <a:pt x="8" y="121"/>
                  </a:lnTo>
                  <a:lnTo>
                    <a:pt x="5" y="98"/>
                  </a:lnTo>
                  <a:lnTo>
                    <a:pt x="12" y="83"/>
                  </a:lnTo>
                  <a:lnTo>
                    <a:pt x="25" y="83"/>
                  </a:lnTo>
                  <a:lnTo>
                    <a:pt x="29" y="76"/>
                  </a:lnTo>
                  <a:lnTo>
                    <a:pt x="24" y="70"/>
                  </a:lnTo>
                  <a:lnTo>
                    <a:pt x="40" y="47"/>
                  </a:lnTo>
                  <a:lnTo>
                    <a:pt x="51" y="29"/>
                  </a:lnTo>
                  <a:lnTo>
                    <a:pt x="57" y="17"/>
                  </a:lnTo>
                  <a:lnTo>
                    <a:pt x="69" y="17"/>
                  </a:lnTo>
                  <a:lnTo>
                    <a:pt x="71" y="8"/>
                  </a:lnTo>
                  <a:lnTo>
                    <a:pt x="95" y="11"/>
                  </a:lnTo>
                  <a:lnTo>
                    <a:pt x="94" y="0"/>
                  </a:lnTo>
                  <a:lnTo>
                    <a:pt x="102" y="0"/>
                  </a:lnTo>
                  <a:lnTo>
                    <a:pt x="120" y="7"/>
                  </a:lnTo>
                  <a:lnTo>
                    <a:pt x="141" y="18"/>
                  </a:lnTo>
                  <a:lnTo>
                    <a:pt x="147" y="43"/>
                  </a:lnTo>
                  <a:lnTo>
                    <a:pt x="152" y="50"/>
                  </a:lnTo>
                  <a:lnTo>
                    <a:pt x="152" y="5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5" name="Freeform 203">
              <a:extLst>
                <a:ext uri="{FF2B5EF4-FFF2-40B4-BE49-F238E27FC236}">
                  <a16:creationId xmlns:a16="http://schemas.microsoft.com/office/drawing/2014/main" id="{DCE13D2D-C0A3-F853-08F2-692B62C46889}"/>
                </a:ext>
              </a:extLst>
            </p:cNvPr>
            <p:cNvSpPr>
              <a:spLocks/>
            </p:cNvSpPr>
            <p:nvPr/>
          </p:nvSpPr>
          <p:spPr bwMode="auto">
            <a:xfrm>
              <a:off x="8532871" y="5185740"/>
              <a:ext cx="34918" cy="49201"/>
            </a:xfrm>
            <a:custGeom>
              <a:avLst/>
              <a:gdLst>
                <a:gd name="T0" fmla="*/ 20 w 22"/>
                <a:gd name="T1" fmla="*/ 4 h 31"/>
                <a:gd name="T2" fmla="*/ 21 w 22"/>
                <a:gd name="T3" fmla="*/ 12 h 31"/>
                <a:gd name="T4" fmla="*/ 22 w 22"/>
                <a:gd name="T5" fmla="*/ 21 h 31"/>
                <a:gd name="T6" fmla="*/ 18 w 22"/>
                <a:gd name="T7" fmla="*/ 29 h 31"/>
                <a:gd name="T8" fmla="*/ 9 w 22"/>
                <a:gd name="T9" fmla="*/ 31 h 31"/>
                <a:gd name="T10" fmla="*/ 0 w 22"/>
                <a:gd name="T11" fmla="*/ 21 h 31"/>
                <a:gd name="T12" fmla="*/ 0 w 22"/>
                <a:gd name="T13" fmla="*/ 14 h 31"/>
                <a:gd name="T14" fmla="*/ 5 w 22"/>
                <a:gd name="T15" fmla="*/ 7 h 31"/>
                <a:gd name="T16" fmla="*/ 6 w 22"/>
                <a:gd name="T17" fmla="*/ 1 h 31"/>
                <a:gd name="T18" fmla="*/ 12 w 22"/>
                <a:gd name="T19" fmla="*/ 0 h 31"/>
                <a:gd name="T20" fmla="*/ 20 w 22"/>
                <a:gd name="T21" fmla="*/ 4 h 31"/>
                <a:gd name="T22" fmla="*/ 20 w 22"/>
                <a:gd name="T2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20" y="4"/>
                  </a:moveTo>
                  <a:lnTo>
                    <a:pt x="21" y="12"/>
                  </a:lnTo>
                  <a:lnTo>
                    <a:pt x="22" y="21"/>
                  </a:lnTo>
                  <a:lnTo>
                    <a:pt x="18" y="29"/>
                  </a:lnTo>
                  <a:lnTo>
                    <a:pt x="9" y="31"/>
                  </a:lnTo>
                  <a:lnTo>
                    <a:pt x="0" y="21"/>
                  </a:lnTo>
                  <a:lnTo>
                    <a:pt x="0" y="14"/>
                  </a:lnTo>
                  <a:lnTo>
                    <a:pt x="5" y="7"/>
                  </a:lnTo>
                  <a:lnTo>
                    <a:pt x="6" y="1"/>
                  </a:lnTo>
                  <a:lnTo>
                    <a:pt x="12" y="0"/>
                  </a:lnTo>
                  <a:lnTo>
                    <a:pt x="20" y="4"/>
                  </a:lnTo>
                  <a:lnTo>
                    <a:pt x="20"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6" name="Freeform 204">
              <a:extLst>
                <a:ext uri="{FF2B5EF4-FFF2-40B4-BE49-F238E27FC236}">
                  <a16:creationId xmlns:a16="http://schemas.microsoft.com/office/drawing/2014/main" id="{8E43E050-C503-4282-CB42-D414D3271CA8}"/>
                </a:ext>
              </a:extLst>
            </p:cNvPr>
            <p:cNvSpPr>
              <a:spLocks/>
            </p:cNvSpPr>
            <p:nvPr/>
          </p:nvSpPr>
          <p:spPr bwMode="auto">
            <a:xfrm>
              <a:off x="8640798" y="3287521"/>
              <a:ext cx="152367" cy="149191"/>
            </a:xfrm>
            <a:custGeom>
              <a:avLst/>
              <a:gdLst>
                <a:gd name="T0" fmla="*/ 50 w 96"/>
                <a:gd name="T1" fmla="*/ 73 h 94"/>
                <a:gd name="T2" fmla="*/ 21 w 96"/>
                <a:gd name="T3" fmla="*/ 94 h 94"/>
                <a:gd name="T4" fmla="*/ 3 w 96"/>
                <a:gd name="T5" fmla="*/ 86 h 94"/>
                <a:gd name="T6" fmla="*/ 3 w 96"/>
                <a:gd name="T7" fmla="*/ 86 h 94"/>
                <a:gd name="T8" fmla="*/ 4 w 96"/>
                <a:gd name="T9" fmla="*/ 83 h 94"/>
                <a:gd name="T10" fmla="*/ 3 w 96"/>
                <a:gd name="T11" fmla="*/ 75 h 94"/>
                <a:gd name="T12" fmla="*/ 6 w 96"/>
                <a:gd name="T13" fmla="*/ 65 h 94"/>
                <a:gd name="T14" fmla="*/ 14 w 96"/>
                <a:gd name="T15" fmla="*/ 57 h 94"/>
                <a:gd name="T16" fmla="*/ 10 w 96"/>
                <a:gd name="T17" fmla="*/ 50 h 94"/>
                <a:gd name="T18" fmla="*/ 3 w 96"/>
                <a:gd name="T19" fmla="*/ 49 h 94"/>
                <a:gd name="T20" fmla="*/ 0 w 96"/>
                <a:gd name="T21" fmla="*/ 35 h 94"/>
                <a:gd name="T22" fmla="*/ 3 w 96"/>
                <a:gd name="T23" fmla="*/ 26 h 94"/>
                <a:gd name="T24" fmla="*/ 7 w 96"/>
                <a:gd name="T25" fmla="*/ 23 h 94"/>
                <a:gd name="T26" fmla="*/ 10 w 96"/>
                <a:gd name="T27" fmla="*/ 18 h 94"/>
                <a:gd name="T28" fmla="*/ 9 w 96"/>
                <a:gd name="T29" fmla="*/ 8 h 94"/>
                <a:gd name="T30" fmla="*/ 15 w 96"/>
                <a:gd name="T31" fmla="*/ 12 h 94"/>
                <a:gd name="T32" fmla="*/ 32 w 96"/>
                <a:gd name="T33" fmla="*/ 6 h 94"/>
                <a:gd name="T34" fmla="*/ 41 w 96"/>
                <a:gd name="T35" fmla="*/ 9 h 94"/>
                <a:gd name="T36" fmla="*/ 53 w 96"/>
                <a:gd name="T37" fmla="*/ 9 h 94"/>
                <a:gd name="T38" fmla="*/ 70 w 96"/>
                <a:gd name="T39" fmla="*/ 3 h 94"/>
                <a:gd name="T40" fmla="*/ 79 w 96"/>
                <a:gd name="T41" fmla="*/ 3 h 94"/>
                <a:gd name="T42" fmla="*/ 96 w 96"/>
                <a:gd name="T43" fmla="*/ 0 h 94"/>
                <a:gd name="T44" fmla="*/ 90 w 96"/>
                <a:gd name="T45" fmla="*/ 12 h 94"/>
                <a:gd name="T46" fmla="*/ 82 w 96"/>
                <a:gd name="T47" fmla="*/ 17 h 94"/>
                <a:gd name="T48" fmla="*/ 86 w 96"/>
                <a:gd name="T49" fmla="*/ 30 h 94"/>
                <a:gd name="T50" fmla="*/ 83 w 96"/>
                <a:gd name="T51" fmla="*/ 53 h 94"/>
                <a:gd name="T52" fmla="*/ 50 w 96"/>
                <a:gd name="T53" fmla="*/ 73 h 94"/>
                <a:gd name="T54" fmla="*/ 50 w 96"/>
                <a:gd name="T55" fmla="*/ 7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94">
                  <a:moveTo>
                    <a:pt x="50" y="73"/>
                  </a:moveTo>
                  <a:lnTo>
                    <a:pt x="21" y="94"/>
                  </a:lnTo>
                  <a:lnTo>
                    <a:pt x="3" y="86"/>
                  </a:lnTo>
                  <a:lnTo>
                    <a:pt x="3" y="86"/>
                  </a:lnTo>
                  <a:lnTo>
                    <a:pt x="4" y="83"/>
                  </a:lnTo>
                  <a:lnTo>
                    <a:pt x="3" y="75"/>
                  </a:lnTo>
                  <a:lnTo>
                    <a:pt x="6" y="65"/>
                  </a:lnTo>
                  <a:lnTo>
                    <a:pt x="14" y="57"/>
                  </a:lnTo>
                  <a:lnTo>
                    <a:pt x="10" y="50"/>
                  </a:lnTo>
                  <a:lnTo>
                    <a:pt x="3" y="49"/>
                  </a:lnTo>
                  <a:lnTo>
                    <a:pt x="0" y="35"/>
                  </a:lnTo>
                  <a:lnTo>
                    <a:pt x="3" y="26"/>
                  </a:lnTo>
                  <a:lnTo>
                    <a:pt x="7" y="23"/>
                  </a:lnTo>
                  <a:lnTo>
                    <a:pt x="10" y="18"/>
                  </a:lnTo>
                  <a:lnTo>
                    <a:pt x="9" y="8"/>
                  </a:lnTo>
                  <a:lnTo>
                    <a:pt x="15" y="12"/>
                  </a:lnTo>
                  <a:lnTo>
                    <a:pt x="32" y="6"/>
                  </a:lnTo>
                  <a:lnTo>
                    <a:pt x="41" y="9"/>
                  </a:lnTo>
                  <a:lnTo>
                    <a:pt x="53" y="9"/>
                  </a:lnTo>
                  <a:lnTo>
                    <a:pt x="70" y="3"/>
                  </a:lnTo>
                  <a:lnTo>
                    <a:pt x="79" y="3"/>
                  </a:lnTo>
                  <a:lnTo>
                    <a:pt x="96" y="0"/>
                  </a:lnTo>
                  <a:lnTo>
                    <a:pt x="90" y="12"/>
                  </a:lnTo>
                  <a:lnTo>
                    <a:pt x="82" y="17"/>
                  </a:lnTo>
                  <a:lnTo>
                    <a:pt x="86" y="30"/>
                  </a:lnTo>
                  <a:lnTo>
                    <a:pt x="83" y="53"/>
                  </a:lnTo>
                  <a:lnTo>
                    <a:pt x="50" y="73"/>
                  </a:lnTo>
                  <a:lnTo>
                    <a:pt x="50" y="73"/>
                  </a:lnTo>
                  <a:close/>
                </a:path>
              </a:pathLst>
            </a:custGeom>
            <a:solidFill>
              <a:schemeClr val="bg1">
                <a:lumMod val="85000"/>
              </a:schemeClr>
            </a:solid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7" name="Freeform 206">
              <a:extLst>
                <a:ext uri="{FF2B5EF4-FFF2-40B4-BE49-F238E27FC236}">
                  <a16:creationId xmlns:a16="http://schemas.microsoft.com/office/drawing/2014/main" id="{41A6E283-483B-6273-EC43-8319E46D4AB0}"/>
                </a:ext>
              </a:extLst>
            </p:cNvPr>
            <p:cNvSpPr>
              <a:spLocks/>
            </p:cNvSpPr>
            <p:nvPr/>
          </p:nvSpPr>
          <p:spPr bwMode="auto">
            <a:xfrm>
              <a:off x="8097991" y="3704939"/>
              <a:ext cx="271403" cy="482490"/>
            </a:xfrm>
            <a:custGeom>
              <a:avLst/>
              <a:gdLst>
                <a:gd name="T0" fmla="*/ 168 w 171"/>
                <a:gd name="T1" fmla="*/ 72 h 304"/>
                <a:gd name="T2" fmla="*/ 171 w 171"/>
                <a:gd name="T3" fmla="*/ 148 h 304"/>
                <a:gd name="T4" fmla="*/ 157 w 171"/>
                <a:gd name="T5" fmla="*/ 146 h 304"/>
                <a:gd name="T6" fmla="*/ 149 w 171"/>
                <a:gd name="T7" fmla="*/ 161 h 304"/>
                <a:gd name="T8" fmla="*/ 146 w 171"/>
                <a:gd name="T9" fmla="*/ 172 h 304"/>
                <a:gd name="T10" fmla="*/ 149 w 171"/>
                <a:gd name="T11" fmla="*/ 177 h 304"/>
                <a:gd name="T12" fmla="*/ 143 w 171"/>
                <a:gd name="T13" fmla="*/ 183 h 304"/>
                <a:gd name="T14" fmla="*/ 146 w 171"/>
                <a:gd name="T15" fmla="*/ 191 h 304"/>
                <a:gd name="T16" fmla="*/ 142 w 171"/>
                <a:gd name="T17" fmla="*/ 198 h 304"/>
                <a:gd name="T18" fmla="*/ 140 w 171"/>
                <a:gd name="T19" fmla="*/ 206 h 304"/>
                <a:gd name="T20" fmla="*/ 146 w 171"/>
                <a:gd name="T21" fmla="*/ 204 h 304"/>
                <a:gd name="T22" fmla="*/ 149 w 171"/>
                <a:gd name="T23" fmla="*/ 211 h 304"/>
                <a:gd name="T24" fmla="*/ 150 w 171"/>
                <a:gd name="T25" fmla="*/ 223 h 304"/>
                <a:gd name="T26" fmla="*/ 156 w 171"/>
                <a:gd name="T27" fmla="*/ 228 h 304"/>
                <a:gd name="T28" fmla="*/ 156 w 171"/>
                <a:gd name="T29" fmla="*/ 233 h 304"/>
                <a:gd name="T30" fmla="*/ 146 w 171"/>
                <a:gd name="T31" fmla="*/ 237 h 304"/>
                <a:gd name="T32" fmla="*/ 138 w 171"/>
                <a:gd name="T33" fmla="*/ 244 h 304"/>
                <a:gd name="T34" fmla="*/ 126 w 171"/>
                <a:gd name="T35" fmla="*/ 265 h 304"/>
                <a:gd name="T36" fmla="*/ 110 w 171"/>
                <a:gd name="T37" fmla="*/ 274 h 304"/>
                <a:gd name="T38" fmla="*/ 94 w 171"/>
                <a:gd name="T39" fmla="*/ 272 h 304"/>
                <a:gd name="T40" fmla="*/ 89 w 171"/>
                <a:gd name="T41" fmla="*/ 274 h 304"/>
                <a:gd name="T42" fmla="*/ 91 w 171"/>
                <a:gd name="T43" fmla="*/ 281 h 304"/>
                <a:gd name="T44" fmla="*/ 82 w 171"/>
                <a:gd name="T45" fmla="*/ 288 h 304"/>
                <a:gd name="T46" fmla="*/ 75 w 171"/>
                <a:gd name="T47" fmla="*/ 295 h 304"/>
                <a:gd name="T48" fmla="*/ 54 w 171"/>
                <a:gd name="T49" fmla="*/ 302 h 304"/>
                <a:gd name="T50" fmla="*/ 50 w 171"/>
                <a:gd name="T51" fmla="*/ 298 h 304"/>
                <a:gd name="T52" fmla="*/ 47 w 171"/>
                <a:gd name="T53" fmla="*/ 297 h 304"/>
                <a:gd name="T54" fmla="*/ 44 w 171"/>
                <a:gd name="T55" fmla="*/ 303 h 304"/>
                <a:gd name="T56" fmla="*/ 30 w 171"/>
                <a:gd name="T57" fmla="*/ 304 h 304"/>
                <a:gd name="T58" fmla="*/ 32 w 171"/>
                <a:gd name="T59" fmla="*/ 299 h 304"/>
                <a:gd name="T60" fmla="*/ 27 w 171"/>
                <a:gd name="T61" fmla="*/ 286 h 304"/>
                <a:gd name="T62" fmla="*/ 25 w 171"/>
                <a:gd name="T63" fmla="*/ 278 h 304"/>
                <a:gd name="T64" fmla="*/ 18 w 171"/>
                <a:gd name="T65" fmla="*/ 274 h 304"/>
                <a:gd name="T66" fmla="*/ 7 w 171"/>
                <a:gd name="T67" fmla="*/ 263 h 304"/>
                <a:gd name="T68" fmla="*/ 11 w 171"/>
                <a:gd name="T69" fmla="*/ 254 h 304"/>
                <a:gd name="T70" fmla="*/ 19 w 171"/>
                <a:gd name="T71" fmla="*/ 256 h 304"/>
                <a:gd name="T72" fmla="*/ 24 w 171"/>
                <a:gd name="T73" fmla="*/ 255 h 304"/>
                <a:gd name="T74" fmla="*/ 33 w 171"/>
                <a:gd name="T75" fmla="*/ 255 h 304"/>
                <a:gd name="T76" fmla="*/ 24 w 171"/>
                <a:gd name="T77" fmla="*/ 238 h 304"/>
                <a:gd name="T78" fmla="*/ 24 w 171"/>
                <a:gd name="T79" fmla="*/ 225 h 304"/>
                <a:gd name="T80" fmla="*/ 23 w 171"/>
                <a:gd name="T81" fmla="*/ 213 h 304"/>
                <a:gd name="T82" fmla="*/ 16 w 171"/>
                <a:gd name="T83" fmla="*/ 200 h 304"/>
                <a:gd name="T84" fmla="*/ 18 w 171"/>
                <a:gd name="T85" fmla="*/ 191 h 304"/>
                <a:gd name="T86" fmla="*/ 6 w 171"/>
                <a:gd name="T87" fmla="*/ 191 h 304"/>
                <a:gd name="T88" fmla="*/ 6 w 171"/>
                <a:gd name="T89" fmla="*/ 179 h 304"/>
                <a:gd name="T90" fmla="*/ 0 w 171"/>
                <a:gd name="T91" fmla="*/ 171 h 304"/>
                <a:gd name="T92" fmla="*/ 6 w 171"/>
                <a:gd name="T93" fmla="*/ 146 h 304"/>
                <a:gd name="T94" fmla="*/ 27 w 171"/>
                <a:gd name="T95" fmla="*/ 129 h 304"/>
                <a:gd name="T96" fmla="*/ 28 w 171"/>
                <a:gd name="T97" fmla="*/ 104 h 304"/>
                <a:gd name="T98" fmla="*/ 33 w 171"/>
                <a:gd name="T99" fmla="*/ 66 h 304"/>
                <a:gd name="T100" fmla="*/ 37 w 171"/>
                <a:gd name="T101" fmla="*/ 57 h 304"/>
                <a:gd name="T102" fmla="*/ 29 w 171"/>
                <a:gd name="T103" fmla="*/ 51 h 304"/>
                <a:gd name="T104" fmla="*/ 29 w 171"/>
                <a:gd name="T105" fmla="*/ 45 h 304"/>
                <a:gd name="T106" fmla="*/ 23 w 171"/>
                <a:gd name="T107" fmla="*/ 40 h 304"/>
                <a:gd name="T108" fmla="*/ 18 w 171"/>
                <a:gd name="T109" fmla="*/ 10 h 304"/>
                <a:gd name="T110" fmla="*/ 34 w 171"/>
                <a:gd name="T111" fmla="*/ 0 h 304"/>
                <a:gd name="T112" fmla="*/ 101 w 171"/>
                <a:gd name="T113" fmla="*/ 36 h 304"/>
                <a:gd name="T114" fmla="*/ 168 w 171"/>
                <a:gd name="T115" fmla="*/ 72 h 304"/>
                <a:gd name="T116" fmla="*/ 168 w 171"/>
                <a:gd name="T117" fmla="*/ 7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04">
                  <a:moveTo>
                    <a:pt x="168" y="72"/>
                  </a:moveTo>
                  <a:lnTo>
                    <a:pt x="171" y="148"/>
                  </a:lnTo>
                  <a:lnTo>
                    <a:pt x="157" y="146"/>
                  </a:lnTo>
                  <a:lnTo>
                    <a:pt x="149" y="161"/>
                  </a:lnTo>
                  <a:lnTo>
                    <a:pt x="146" y="172"/>
                  </a:lnTo>
                  <a:lnTo>
                    <a:pt x="149" y="177"/>
                  </a:lnTo>
                  <a:lnTo>
                    <a:pt x="143" y="183"/>
                  </a:lnTo>
                  <a:lnTo>
                    <a:pt x="146" y="191"/>
                  </a:lnTo>
                  <a:lnTo>
                    <a:pt x="142" y="198"/>
                  </a:lnTo>
                  <a:lnTo>
                    <a:pt x="140" y="206"/>
                  </a:lnTo>
                  <a:lnTo>
                    <a:pt x="146" y="204"/>
                  </a:lnTo>
                  <a:lnTo>
                    <a:pt x="149" y="211"/>
                  </a:lnTo>
                  <a:lnTo>
                    <a:pt x="150" y="223"/>
                  </a:lnTo>
                  <a:lnTo>
                    <a:pt x="156" y="228"/>
                  </a:lnTo>
                  <a:lnTo>
                    <a:pt x="156" y="233"/>
                  </a:lnTo>
                  <a:lnTo>
                    <a:pt x="146" y="237"/>
                  </a:lnTo>
                  <a:lnTo>
                    <a:pt x="138" y="244"/>
                  </a:lnTo>
                  <a:lnTo>
                    <a:pt x="126" y="265"/>
                  </a:lnTo>
                  <a:lnTo>
                    <a:pt x="110" y="274"/>
                  </a:lnTo>
                  <a:lnTo>
                    <a:pt x="94" y="272"/>
                  </a:lnTo>
                  <a:lnTo>
                    <a:pt x="89" y="274"/>
                  </a:lnTo>
                  <a:lnTo>
                    <a:pt x="91" y="281"/>
                  </a:lnTo>
                  <a:lnTo>
                    <a:pt x="82" y="288"/>
                  </a:lnTo>
                  <a:lnTo>
                    <a:pt x="75" y="295"/>
                  </a:lnTo>
                  <a:lnTo>
                    <a:pt x="54" y="302"/>
                  </a:lnTo>
                  <a:lnTo>
                    <a:pt x="50" y="298"/>
                  </a:lnTo>
                  <a:lnTo>
                    <a:pt x="47" y="297"/>
                  </a:lnTo>
                  <a:lnTo>
                    <a:pt x="44" y="303"/>
                  </a:lnTo>
                  <a:lnTo>
                    <a:pt x="30" y="304"/>
                  </a:lnTo>
                  <a:lnTo>
                    <a:pt x="32" y="299"/>
                  </a:lnTo>
                  <a:lnTo>
                    <a:pt x="27" y="286"/>
                  </a:lnTo>
                  <a:lnTo>
                    <a:pt x="25" y="278"/>
                  </a:lnTo>
                  <a:lnTo>
                    <a:pt x="18" y="274"/>
                  </a:lnTo>
                  <a:lnTo>
                    <a:pt x="7" y="263"/>
                  </a:lnTo>
                  <a:lnTo>
                    <a:pt x="11" y="254"/>
                  </a:lnTo>
                  <a:lnTo>
                    <a:pt x="19" y="256"/>
                  </a:lnTo>
                  <a:lnTo>
                    <a:pt x="24" y="255"/>
                  </a:lnTo>
                  <a:lnTo>
                    <a:pt x="33" y="255"/>
                  </a:lnTo>
                  <a:lnTo>
                    <a:pt x="24" y="238"/>
                  </a:lnTo>
                  <a:lnTo>
                    <a:pt x="24" y="225"/>
                  </a:lnTo>
                  <a:lnTo>
                    <a:pt x="23" y="213"/>
                  </a:lnTo>
                  <a:lnTo>
                    <a:pt x="16" y="200"/>
                  </a:lnTo>
                  <a:lnTo>
                    <a:pt x="18" y="191"/>
                  </a:lnTo>
                  <a:lnTo>
                    <a:pt x="6" y="191"/>
                  </a:lnTo>
                  <a:lnTo>
                    <a:pt x="6" y="179"/>
                  </a:lnTo>
                  <a:lnTo>
                    <a:pt x="0" y="171"/>
                  </a:lnTo>
                  <a:lnTo>
                    <a:pt x="6" y="146"/>
                  </a:lnTo>
                  <a:lnTo>
                    <a:pt x="27" y="129"/>
                  </a:lnTo>
                  <a:lnTo>
                    <a:pt x="28" y="104"/>
                  </a:lnTo>
                  <a:lnTo>
                    <a:pt x="33" y="66"/>
                  </a:lnTo>
                  <a:lnTo>
                    <a:pt x="37" y="57"/>
                  </a:lnTo>
                  <a:lnTo>
                    <a:pt x="29" y="51"/>
                  </a:lnTo>
                  <a:lnTo>
                    <a:pt x="29" y="45"/>
                  </a:lnTo>
                  <a:lnTo>
                    <a:pt x="23" y="40"/>
                  </a:lnTo>
                  <a:lnTo>
                    <a:pt x="18" y="10"/>
                  </a:lnTo>
                  <a:lnTo>
                    <a:pt x="34" y="0"/>
                  </a:lnTo>
                  <a:lnTo>
                    <a:pt x="101" y="36"/>
                  </a:lnTo>
                  <a:lnTo>
                    <a:pt x="168" y="72"/>
                  </a:lnTo>
                  <a:lnTo>
                    <a:pt x="168" y="7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8" name="Freeform 207">
              <a:extLst>
                <a:ext uri="{FF2B5EF4-FFF2-40B4-BE49-F238E27FC236}">
                  <a16:creationId xmlns:a16="http://schemas.microsoft.com/office/drawing/2014/main" id="{2873C9D6-9C91-9F35-90B6-BC59D559C702}"/>
                </a:ext>
              </a:extLst>
            </p:cNvPr>
            <p:cNvSpPr>
              <a:spLocks/>
            </p:cNvSpPr>
            <p:nvPr/>
          </p:nvSpPr>
          <p:spPr bwMode="auto">
            <a:xfrm>
              <a:off x="7737708" y="4077915"/>
              <a:ext cx="52375" cy="153952"/>
            </a:xfrm>
            <a:custGeom>
              <a:avLst/>
              <a:gdLst>
                <a:gd name="T0" fmla="*/ 17 w 33"/>
                <a:gd name="T1" fmla="*/ 1 h 97"/>
                <a:gd name="T2" fmla="*/ 14 w 33"/>
                <a:gd name="T3" fmla="*/ 11 h 97"/>
                <a:gd name="T4" fmla="*/ 20 w 33"/>
                <a:gd name="T5" fmla="*/ 16 h 97"/>
                <a:gd name="T6" fmla="*/ 25 w 33"/>
                <a:gd name="T7" fmla="*/ 23 h 97"/>
                <a:gd name="T8" fmla="*/ 25 w 33"/>
                <a:gd name="T9" fmla="*/ 33 h 97"/>
                <a:gd name="T10" fmla="*/ 29 w 33"/>
                <a:gd name="T11" fmla="*/ 36 h 97"/>
                <a:gd name="T12" fmla="*/ 28 w 33"/>
                <a:gd name="T13" fmla="*/ 80 h 97"/>
                <a:gd name="T14" fmla="*/ 33 w 33"/>
                <a:gd name="T15" fmla="*/ 93 h 97"/>
                <a:gd name="T16" fmla="*/ 20 w 33"/>
                <a:gd name="T17" fmla="*/ 97 h 97"/>
                <a:gd name="T18" fmla="*/ 15 w 33"/>
                <a:gd name="T19" fmla="*/ 91 h 97"/>
                <a:gd name="T20" fmla="*/ 11 w 33"/>
                <a:gd name="T21" fmla="*/ 79 h 97"/>
                <a:gd name="T22" fmla="*/ 9 w 33"/>
                <a:gd name="T23" fmla="*/ 69 h 97"/>
                <a:gd name="T24" fmla="*/ 14 w 33"/>
                <a:gd name="T25" fmla="*/ 52 h 97"/>
                <a:gd name="T26" fmla="*/ 9 w 33"/>
                <a:gd name="T27" fmla="*/ 45 h 97"/>
                <a:gd name="T28" fmla="*/ 8 w 33"/>
                <a:gd name="T29" fmla="*/ 30 h 97"/>
                <a:gd name="T30" fmla="*/ 8 w 33"/>
                <a:gd name="T31" fmla="*/ 16 h 97"/>
                <a:gd name="T32" fmla="*/ 0 w 33"/>
                <a:gd name="T33" fmla="*/ 6 h 97"/>
                <a:gd name="T34" fmla="*/ 2 w 33"/>
                <a:gd name="T35" fmla="*/ 0 h 97"/>
                <a:gd name="T36" fmla="*/ 17 w 33"/>
                <a:gd name="T37" fmla="*/ 1 h 97"/>
                <a:gd name="T38" fmla="*/ 17 w 33"/>
                <a:gd name="T39"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97">
                  <a:moveTo>
                    <a:pt x="17" y="1"/>
                  </a:moveTo>
                  <a:lnTo>
                    <a:pt x="14" y="11"/>
                  </a:lnTo>
                  <a:lnTo>
                    <a:pt x="20" y="16"/>
                  </a:lnTo>
                  <a:lnTo>
                    <a:pt x="25" y="23"/>
                  </a:lnTo>
                  <a:lnTo>
                    <a:pt x="25" y="33"/>
                  </a:lnTo>
                  <a:lnTo>
                    <a:pt x="29" y="36"/>
                  </a:lnTo>
                  <a:lnTo>
                    <a:pt x="28" y="80"/>
                  </a:lnTo>
                  <a:lnTo>
                    <a:pt x="33" y="93"/>
                  </a:lnTo>
                  <a:lnTo>
                    <a:pt x="20" y="97"/>
                  </a:lnTo>
                  <a:lnTo>
                    <a:pt x="15" y="91"/>
                  </a:lnTo>
                  <a:lnTo>
                    <a:pt x="11" y="79"/>
                  </a:lnTo>
                  <a:lnTo>
                    <a:pt x="9" y="69"/>
                  </a:lnTo>
                  <a:lnTo>
                    <a:pt x="14" y="52"/>
                  </a:lnTo>
                  <a:lnTo>
                    <a:pt x="9" y="45"/>
                  </a:lnTo>
                  <a:lnTo>
                    <a:pt x="8" y="30"/>
                  </a:lnTo>
                  <a:lnTo>
                    <a:pt x="8" y="16"/>
                  </a:lnTo>
                  <a:lnTo>
                    <a:pt x="0" y="6"/>
                  </a:lnTo>
                  <a:lnTo>
                    <a:pt x="2" y="0"/>
                  </a:lnTo>
                  <a:lnTo>
                    <a:pt x="17" y="1"/>
                  </a:lnTo>
                  <a:lnTo>
                    <a:pt x="17"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09" name="Freeform 208">
              <a:extLst>
                <a:ext uri="{FF2B5EF4-FFF2-40B4-BE49-F238E27FC236}">
                  <a16:creationId xmlns:a16="http://schemas.microsoft.com/office/drawing/2014/main" id="{0021CBC2-10BB-A11D-A678-5EAEA49E99FC}"/>
                </a:ext>
              </a:extLst>
            </p:cNvPr>
            <p:cNvSpPr>
              <a:spLocks/>
            </p:cNvSpPr>
            <p:nvPr/>
          </p:nvSpPr>
          <p:spPr bwMode="auto">
            <a:xfrm>
              <a:off x="10294613" y="3795405"/>
              <a:ext cx="230137" cy="444399"/>
            </a:xfrm>
            <a:custGeom>
              <a:avLst/>
              <a:gdLst>
                <a:gd name="T0" fmla="*/ 125 w 145"/>
                <a:gd name="T1" fmla="*/ 114 h 280"/>
                <a:gd name="T2" fmla="*/ 95 w 145"/>
                <a:gd name="T3" fmla="*/ 133 h 280"/>
                <a:gd name="T4" fmla="*/ 85 w 145"/>
                <a:gd name="T5" fmla="*/ 147 h 280"/>
                <a:gd name="T6" fmla="*/ 72 w 145"/>
                <a:gd name="T7" fmla="*/ 133 h 280"/>
                <a:gd name="T8" fmla="*/ 58 w 145"/>
                <a:gd name="T9" fmla="*/ 154 h 280"/>
                <a:gd name="T10" fmla="*/ 48 w 145"/>
                <a:gd name="T11" fmla="*/ 199 h 280"/>
                <a:gd name="T12" fmla="*/ 61 w 145"/>
                <a:gd name="T13" fmla="*/ 213 h 280"/>
                <a:gd name="T14" fmla="*/ 73 w 145"/>
                <a:gd name="T15" fmla="*/ 246 h 280"/>
                <a:gd name="T16" fmla="*/ 93 w 145"/>
                <a:gd name="T17" fmla="*/ 260 h 280"/>
                <a:gd name="T18" fmla="*/ 97 w 145"/>
                <a:gd name="T19" fmla="*/ 277 h 280"/>
                <a:gd name="T20" fmla="*/ 84 w 145"/>
                <a:gd name="T21" fmla="*/ 270 h 280"/>
                <a:gd name="T22" fmla="*/ 67 w 145"/>
                <a:gd name="T23" fmla="*/ 265 h 280"/>
                <a:gd name="T24" fmla="*/ 57 w 145"/>
                <a:gd name="T25" fmla="*/ 249 h 280"/>
                <a:gd name="T26" fmla="*/ 39 w 145"/>
                <a:gd name="T27" fmla="*/ 229 h 280"/>
                <a:gd name="T28" fmla="*/ 33 w 145"/>
                <a:gd name="T29" fmla="*/ 229 h 280"/>
                <a:gd name="T30" fmla="*/ 37 w 145"/>
                <a:gd name="T31" fmla="*/ 199 h 280"/>
                <a:gd name="T32" fmla="*/ 52 w 145"/>
                <a:gd name="T33" fmla="*/ 162 h 280"/>
                <a:gd name="T34" fmla="*/ 43 w 145"/>
                <a:gd name="T35" fmla="*/ 135 h 280"/>
                <a:gd name="T36" fmla="*/ 28 w 145"/>
                <a:gd name="T37" fmla="*/ 110 h 280"/>
                <a:gd name="T38" fmla="*/ 28 w 145"/>
                <a:gd name="T39" fmla="*/ 97 h 280"/>
                <a:gd name="T40" fmla="*/ 23 w 145"/>
                <a:gd name="T41" fmla="*/ 68 h 280"/>
                <a:gd name="T42" fmla="*/ 0 w 145"/>
                <a:gd name="T43" fmla="*/ 37 h 280"/>
                <a:gd name="T44" fmla="*/ 11 w 145"/>
                <a:gd name="T45" fmla="*/ 13 h 280"/>
                <a:gd name="T46" fmla="*/ 31 w 145"/>
                <a:gd name="T47" fmla="*/ 4 h 280"/>
                <a:gd name="T48" fmla="*/ 48 w 145"/>
                <a:gd name="T49" fmla="*/ 6 h 280"/>
                <a:gd name="T50" fmla="*/ 62 w 145"/>
                <a:gd name="T51" fmla="*/ 18 h 280"/>
                <a:gd name="T52" fmla="*/ 64 w 145"/>
                <a:gd name="T53" fmla="*/ 55 h 280"/>
                <a:gd name="T54" fmla="*/ 85 w 145"/>
                <a:gd name="T55" fmla="*/ 47 h 280"/>
                <a:gd name="T56" fmla="*/ 97 w 145"/>
                <a:gd name="T57" fmla="*/ 40 h 280"/>
                <a:gd name="T58" fmla="*/ 125 w 145"/>
                <a:gd name="T59" fmla="*/ 57 h 280"/>
                <a:gd name="T60" fmla="*/ 144 w 145"/>
                <a:gd name="T61" fmla="*/ 92 h 280"/>
                <a:gd name="T62" fmla="*/ 141 w 145"/>
                <a:gd name="T6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280">
                  <a:moveTo>
                    <a:pt x="141" y="117"/>
                  </a:moveTo>
                  <a:lnTo>
                    <a:pt x="125" y="114"/>
                  </a:lnTo>
                  <a:lnTo>
                    <a:pt x="104" y="117"/>
                  </a:lnTo>
                  <a:lnTo>
                    <a:pt x="95" y="133"/>
                  </a:lnTo>
                  <a:lnTo>
                    <a:pt x="101" y="156"/>
                  </a:lnTo>
                  <a:lnTo>
                    <a:pt x="85" y="147"/>
                  </a:lnTo>
                  <a:lnTo>
                    <a:pt x="71" y="148"/>
                  </a:lnTo>
                  <a:lnTo>
                    <a:pt x="72" y="133"/>
                  </a:lnTo>
                  <a:lnTo>
                    <a:pt x="58" y="133"/>
                  </a:lnTo>
                  <a:lnTo>
                    <a:pt x="58" y="154"/>
                  </a:lnTo>
                  <a:lnTo>
                    <a:pt x="52" y="182"/>
                  </a:lnTo>
                  <a:lnTo>
                    <a:pt x="48" y="199"/>
                  </a:lnTo>
                  <a:lnTo>
                    <a:pt x="50" y="212"/>
                  </a:lnTo>
                  <a:lnTo>
                    <a:pt x="61" y="213"/>
                  </a:lnTo>
                  <a:lnTo>
                    <a:pt x="68" y="230"/>
                  </a:lnTo>
                  <a:lnTo>
                    <a:pt x="73" y="246"/>
                  </a:lnTo>
                  <a:lnTo>
                    <a:pt x="82" y="257"/>
                  </a:lnTo>
                  <a:lnTo>
                    <a:pt x="93" y="260"/>
                  </a:lnTo>
                  <a:lnTo>
                    <a:pt x="102" y="270"/>
                  </a:lnTo>
                  <a:lnTo>
                    <a:pt x="97" y="277"/>
                  </a:lnTo>
                  <a:lnTo>
                    <a:pt x="86" y="280"/>
                  </a:lnTo>
                  <a:lnTo>
                    <a:pt x="84" y="270"/>
                  </a:lnTo>
                  <a:lnTo>
                    <a:pt x="70" y="262"/>
                  </a:lnTo>
                  <a:lnTo>
                    <a:pt x="67" y="265"/>
                  </a:lnTo>
                  <a:lnTo>
                    <a:pt x="60" y="258"/>
                  </a:lnTo>
                  <a:lnTo>
                    <a:pt x="57" y="249"/>
                  </a:lnTo>
                  <a:lnTo>
                    <a:pt x="48" y="237"/>
                  </a:lnTo>
                  <a:lnTo>
                    <a:pt x="39" y="229"/>
                  </a:lnTo>
                  <a:lnTo>
                    <a:pt x="37" y="240"/>
                  </a:lnTo>
                  <a:lnTo>
                    <a:pt x="33" y="229"/>
                  </a:lnTo>
                  <a:lnTo>
                    <a:pt x="34" y="217"/>
                  </a:lnTo>
                  <a:lnTo>
                    <a:pt x="37" y="199"/>
                  </a:lnTo>
                  <a:lnTo>
                    <a:pt x="44" y="180"/>
                  </a:lnTo>
                  <a:lnTo>
                    <a:pt x="52" y="162"/>
                  </a:lnTo>
                  <a:lnTo>
                    <a:pt x="44" y="144"/>
                  </a:lnTo>
                  <a:lnTo>
                    <a:pt x="43" y="135"/>
                  </a:lnTo>
                  <a:lnTo>
                    <a:pt x="40" y="125"/>
                  </a:lnTo>
                  <a:lnTo>
                    <a:pt x="28" y="110"/>
                  </a:lnTo>
                  <a:lnTo>
                    <a:pt x="22" y="100"/>
                  </a:lnTo>
                  <a:lnTo>
                    <a:pt x="28" y="97"/>
                  </a:lnTo>
                  <a:lnTo>
                    <a:pt x="31" y="80"/>
                  </a:lnTo>
                  <a:lnTo>
                    <a:pt x="23" y="68"/>
                  </a:lnTo>
                  <a:lnTo>
                    <a:pt x="11" y="54"/>
                  </a:lnTo>
                  <a:lnTo>
                    <a:pt x="0" y="37"/>
                  </a:lnTo>
                  <a:lnTo>
                    <a:pt x="7" y="34"/>
                  </a:lnTo>
                  <a:lnTo>
                    <a:pt x="11" y="13"/>
                  </a:lnTo>
                  <a:lnTo>
                    <a:pt x="23" y="12"/>
                  </a:lnTo>
                  <a:lnTo>
                    <a:pt x="31" y="4"/>
                  </a:lnTo>
                  <a:lnTo>
                    <a:pt x="40" y="0"/>
                  </a:lnTo>
                  <a:lnTo>
                    <a:pt x="48" y="6"/>
                  </a:lnTo>
                  <a:lnTo>
                    <a:pt x="51" y="17"/>
                  </a:lnTo>
                  <a:lnTo>
                    <a:pt x="62" y="18"/>
                  </a:lnTo>
                  <a:lnTo>
                    <a:pt x="61" y="37"/>
                  </a:lnTo>
                  <a:lnTo>
                    <a:pt x="64" y="55"/>
                  </a:lnTo>
                  <a:lnTo>
                    <a:pt x="79" y="43"/>
                  </a:lnTo>
                  <a:lnTo>
                    <a:pt x="85" y="47"/>
                  </a:lnTo>
                  <a:lnTo>
                    <a:pt x="95" y="46"/>
                  </a:lnTo>
                  <a:lnTo>
                    <a:pt x="97" y="40"/>
                  </a:lnTo>
                  <a:lnTo>
                    <a:pt x="110" y="41"/>
                  </a:lnTo>
                  <a:lnTo>
                    <a:pt x="125" y="57"/>
                  </a:lnTo>
                  <a:lnTo>
                    <a:pt x="128" y="75"/>
                  </a:lnTo>
                  <a:lnTo>
                    <a:pt x="144" y="92"/>
                  </a:lnTo>
                  <a:lnTo>
                    <a:pt x="145" y="108"/>
                  </a:lnTo>
                  <a:lnTo>
                    <a:pt x="141" y="117"/>
                  </a:lnTo>
                  <a:lnTo>
                    <a:pt x="141" y="11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0" name="Freeform 209">
              <a:extLst>
                <a:ext uri="{FF2B5EF4-FFF2-40B4-BE49-F238E27FC236}">
                  <a16:creationId xmlns:a16="http://schemas.microsoft.com/office/drawing/2014/main" id="{E211BE74-83BA-7A28-A022-863AE9113A52}"/>
                </a:ext>
              </a:extLst>
            </p:cNvPr>
            <p:cNvSpPr>
              <a:spLocks/>
            </p:cNvSpPr>
            <p:nvPr/>
          </p:nvSpPr>
          <p:spPr bwMode="auto">
            <a:xfrm>
              <a:off x="9402632" y="3174834"/>
              <a:ext cx="201568" cy="126971"/>
            </a:xfrm>
            <a:custGeom>
              <a:avLst/>
              <a:gdLst>
                <a:gd name="T0" fmla="*/ 50 w 127"/>
                <a:gd name="T1" fmla="*/ 14 h 80"/>
                <a:gd name="T2" fmla="*/ 46 w 127"/>
                <a:gd name="T3" fmla="*/ 20 h 80"/>
                <a:gd name="T4" fmla="*/ 28 w 127"/>
                <a:gd name="T5" fmla="*/ 17 h 80"/>
                <a:gd name="T6" fmla="*/ 30 w 127"/>
                <a:gd name="T7" fmla="*/ 27 h 80"/>
                <a:gd name="T8" fmla="*/ 46 w 127"/>
                <a:gd name="T9" fmla="*/ 26 h 80"/>
                <a:gd name="T10" fmla="*/ 67 w 127"/>
                <a:gd name="T11" fmla="*/ 32 h 80"/>
                <a:gd name="T12" fmla="*/ 96 w 127"/>
                <a:gd name="T13" fmla="*/ 29 h 80"/>
                <a:gd name="T14" fmla="*/ 105 w 127"/>
                <a:gd name="T15" fmla="*/ 47 h 80"/>
                <a:gd name="T16" fmla="*/ 109 w 127"/>
                <a:gd name="T17" fmla="*/ 45 h 80"/>
                <a:gd name="T18" fmla="*/ 120 w 127"/>
                <a:gd name="T19" fmla="*/ 49 h 80"/>
                <a:gd name="T20" fmla="*/ 122 w 127"/>
                <a:gd name="T21" fmla="*/ 57 h 80"/>
                <a:gd name="T22" fmla="*/ 127 w 127"/>
                <a:gd name="T23" fmla="*/ 67 h 80"/>
                <a:gd name="T24" fmla="*/ 111 w 127"/>
                <a:gd name="T25" fmla="*/ 67 h 80"/>
                <a:gd name="T26" fmla="*/ 100 w 127"/>
                <a:gd name="T27" fmla="*/ 66 h 80"/>
                <a:gd name="T28" fmla="*/ 92 w 127"/>
                <a:gd name="T29" fmla="*/ 74 h 80"/>
                <a:gd name="T30" fmla="*/ 85 w 127"/>
                <a:gd name="T31" fmla="*/ 76 h 80"/>
                <a:gd name="T32" fmla="*/ 81 w 127"/>
                <a:gd name="T33" fmla="*/ 80 h 80"/>
                <a:gd name="T34" fmla="*/ 74 w 127"/>
                <a:gd name="T35" fmla="*/ 74 h 80"/>
                <a:gd name="T36" fmla="*/ 71 w 127"/>
                <a:gd name="T37" fmla="*/ 58 h 80"/>
                <a:gd name="T38" fmla="*/ 65 w 127"/>
                <a:gd name="T39" fmla="*/ 57 h 80"/>
                <a:gd name="T40" fmla="*/ 66 w 127"/>
                <a:gd name="T41" fmla="*/ 51 h 80"/>
                <a:gd name="T42" fmla="*/ 56 w 127"/>
                <a:gd name="T43" fmla="*/ 47 h 80"/>
                <a:gd name="T44" fmla="*/ 51 w 127"/>
                <a:gd name="T45" fmla="*/ 54 h 80"/>
                <a:gd name="T46" fmla="*/ 51 w 127"/>
                <a:gd name="T47" fmla="*/ 61 h 80"/>
                <a:gd name="T48" fmla="*/ 50 w 127"/>
                <a:gd name="T49" fmla="*/ 64 h 80"/>
                <a:gd name="T50" fmla="*/ 40 w 127"/>
                <a:gd name="T51" fmla="*/ 64 h 80"/>
                <a:gd name="T52" fmla="*/ 38 w 127"/>
                <a:gd name="T53" fmla="*/ 72 h 80"/>
                <a:gd name="T54" fmla="*/ 31 w 127"/>
                <a:gd name="T55" fmla="*/ 68 h 80"/>
                <a:gd name="T56" fmla="*/ 22 w 127"/>
                <a:gd name="T57" fmla="*/ 74 h 80"/>
                <a:gd name="T58" fmla="*/ 16 w 127"/>
                <a:gd name="T59" fmla="*/ 73 h 80"/>
                <a:gd name="T60" fmla="*/ 20 w 127"/>
                <a:gd name="T61" fmla="*/ 54 h 80"/>
                <a:gd name="T62" fmla="*/ 13 w 127"/>
                <a:gd name="T63" fmla="*/ 39 h 80"/>
                <a:gd name="T64" fmla="*/ 0 w 127"/>
                <a:gd name="T65" fmla="*/ 34 h 80"/>
                <a:gd name="T66" fmla="*/ 3 w 127"/>
                <a:gd name="T67" fmla="*/ 26 h 80"/>
                <a:gd name="T68" fmla="*/ 15 w 127"/>
                <a:gd name="T69" fmla="*/ 27 h 80"/>
                <a:gd name="T70" fmla="*/ 20 w 127"/>
                <a:gd name="T71" fmla="*/ 17 h 80"/>
                <a:gd name="T72" fmla="*/ 21 w 127"/>
                <a:gd name="T73" fmla="*/ 5 h 80"/>
                <a:gd name="T74" fmla="*/ 40 w 127"/>
                <a:gd name="T75" fmla="*/ 0 h 80"/>
                <a:gd name="T76" fmla="*/ 40 w 127"/>
                <a:gd name="T77" fmla="*/ 9 h 80"/>
                <a:gd name="T78" fmla="*/ 44 w 127"/>
                <a:gd name="T79" fmla="*/ 14 h 80"/>
                <a:gd name="T80" fmla="*/ 50 w 127"/>
                <a:gd name="T81" fmla="*/ 14 h 80"/>
                <a:gd name="T82" fmla="*/ 50 w 127"/>
                <a:gd name="T83"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0">
                  <a:moveTo>
                    <a:pt x="50" y="14"/>
                  </a:moveTo>
                  <a:lnTo>
                    <a:pt x="46" y="20"/>
                  </a:lnTo>
                  <a:lnTo>
                    <a:pt x="28" y="17"/>
                  </a:lnTo>
                  <a:lnTo>
                    <a:pt x="30" y="27"/>
                  </a:lnTo>
                  <a:lnTo>
                    <a:pt x="46" y="26"/>
                  </a:lnTo>
                  <a:lnTo>
                    <a:pt x="67" y="32"/>
                  </a:lnTo>
                  <a:lnTo>
                    <a:pt x="96" y="29"/>
                  </a:lnTo>
                  <a:lnTo>
                    <a:pt x="105" y="47"/>
                  </a:lnTo>
                  <a:lnTo>
                    <a:pt x="109" y="45"/>
                  </a:lnTo>
                  <a:lnTo>
                    <a:pt x="120" y="49"/>
                  </a:lnTo>
                  <a:lnTo>
                    <a:pt x="122" y="57"/>
                  </a:lnTo>
                  <a:lnTo>
                    <a:pt x="127" y="67"/>
                  </a:lnTo>
                  <a:lnTo>
                    <a:pt x="111" y="67"/>
                  </a:lnTo>
                  <a:lnTo>
                    <a:pt x="100" y="66"/>
                  </a:lnTo>
                  <a:lnTo>
                    <a:pt x="92" y="74"/>
                  </a:lnTo>
                  <a:lnTo>
                    <a:pt x="85" y="76"/>
                  </a:lnTo>
                  <a:lnTo>
                    <a:pt x="81" y="80"/>
                  </a:lnTo>
                  <a:lnTo>
                    <a:pt x="74" y="74"/>
                  </a:lnTo>
                  <a:lnTo>
                    <a:pt x="71" y="58"/>
                  </a:lnTo>
                  <a:lnTo>
                    <a:pt x="65" y="57"/>
                  </a:lnTo>
                  <a:lnTo>
                    <a:pt x="66" y="51"/>
                  </a:lnTo>
                  <a:lnTo>
                    <a:pt x="56" y="47"/>
                  </a:lnTo>
                  <a:lnTo>
                    <a:pt x="51" y="54"/>
                  </a:lnTo>
                  <a:lnTo>
                    <a:pt x="51" y="61"/>
                  </a:lnTo>
                  <a:lnTo>
                    <a:pt x="50" y="64"/>
                  </a:lnTo>
                  <a:lnTo>
                    <a:pt x="40" y="64"/>
                  </a:lnTo>
                  <a:lnTo>
                    <a:pt x="38" y="72"/>
                  </a:lnTo>
                  <a:lnTo>
                    <a:pt x="31" y="68"/>
                  </a:lnTo>
                  <a:lnTo>
                    <a:pt x="22" y="74"/>
                  </a:lnTo>
                  <a:lnTo>
                    <a:pt x="16" y="73"/>
                  </a:lnTo>
                  <a:lnTo>
                    <a:pt x="20" y="54"/>
                  </a:lnTo>
                  <a:lnTo>
                    <a:pt x="13" y="39"/>
                  </a:lnTo>
                  <a:lnTo>
                    <a:pt x="0" y="34"/>
                  </a:lnTo>
                  <a:lnTo>
                    <a:pt x="3" y="26"/>
                  </a:lnTo>
                  <a:lnTo>
                    <a:pt x="15" y="27"/>
                  </a:lnTo>
                  <a:lnTo>
                    <a:pt x="20" y="17"/>
                  </a:lnTo>
                  <a:lnTo>
                    <a:pt x="21" y="5"/>
                  </a:lnTo>
                  <a:lnTo>
                    <a:pt x="40" y="0"/>
                  </a:lnTo>
                  <a:lnTo>
                    <a:pt x="40" y="9"/>
                  </a:lnTo>
                  <a:lnTo>
                    <a:pt x="44" y="14"/>
                  </a:lnTo>
                  <a:lnTo>
                    <a:pt x="50" y="14"/>
                  </a:lnTo>
                  <a:lnTo>
                    <a:pt x="50"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1" name="Freeform 210">
              <a:extLst>
                <a:ext uri="{FF2B5EF4-FFF2-40B4-BE49-F238E27FC236}">
                  <a16:creationId xmlns:a16="http://schemas.microsoft.com/office/drawing/2014/main" id="{87785CAA-B6A1-232D-131E-CF5DB49C370A}"/>
                </a:ext>
              </a:extLst>
            </p:cNvPr>
            <p:cNvSpPr>
              <a:spLocks/>
            </p:cNvSpPr>
            <p:nvPr/>
          </p:nvSpPr>
          <p:spPr bwMode="auto">
            <a:xfrm>
              <a:off x="9016955" y="3120871"/>
              <a:ext cx="376155" cy="225374"/>
            </a:xfrm>
            <a:custGeom>
              <a:avLst/>
              <a:gdLst>
                <a:gd name="T0" fmla="*/ 237 w 237"/>
                <a:gd name="T1" fmla="*/ 102 h 142"/>
                <a:gd name="T2" fmla="*/ 233 w 237"/>
                <a:gd name="T3" fmla="*/ 102 h 142"/>
                <a:gd name="T4" fmla="*/ 224 w 237"/>
                <a:gd name="T5" fmla="*/ 97 h 142"/>
                <a:gd name="T6" fmla="*/ 223 w 237"/>
                <a:gd name="T7" fmla="*/ 103 h 142"/>
                <a:gd name="T8" fmla="*/ 211 w 237"/>
                <a:gd name="T9" fmla="*/ 107 h 142"/>
                <a:gd name="T10" fmla="*/ 212 w 237"/>
                <a:gd name="T11" fmla="*/ 122 h 142"/>
                <a:gd name="T12" fmla="*/ 204 w 237"/>
                <a:gd name="T13" fmla="*/ 128 h 142"/>
                <a:gd name="T14" fmla="*/ 192 w 237"/>
                <a:gd name="T15" fmla="*/ 131 h 142"/>
                <a:gd name="T16" fmla="*/ 191 w 237"/>
                <a:gd name="T17" fmla="*/ 140 h 142"/>
                <a:gd name="T18" fmla="*/ 179 w 237"/>
                <a:gd name="T19" fmla="*/ 142 h 142"/>
                <a:gd name="T20" fmla="*/ 162 w 237"/>
                <a:gd name="T21" fmla="*/ 135 h 142"/>
                <a:gd name="T22" fmla="*/ 157 w 237"/>
                <a:gd name="T23" fmla="*/ 119 h 142"/>
                <a:gd name="T24" fmla="*/ 145 w 237"/>
                <a:gd name="T25" fmla="*/ 118 h 142"/>
                <a:gd name="T26" fmla="*/ 123 w 237"/>
                <a:gd name="T27" fmla="*/ 102 h 142"/>
                <a:gd name="T28" fmla="*/ 111 w 237"/>
                <a:gd name="T29" fmla="*/ 100 h 142"/>
                <a:gd name="T30" fmla="*/ 91 w 237"/>
                <a:gd name="T31" fmla="*/ 90 h 142"/>
                <a:gd name="T32" fmla="*/ 80 w 237"/>
                <a:gd name="T33" fmla="*/ 88 h 142"/>
                <a:gd name="T34" fmla="*/ 74 w 237"/>
                <a:gd name="T35" fmla="*/ 91 h 142"/>
                <a:gd name="T36" fmla="*/ 63 w 237"/>
                <a:gd name="T37" fmla="*/ 91 h 142"/>
                <a:gd name="T38" fmla="*/ 54 w 237"/>
                <a:gd name="T39" fmla="*/ 102 h 142"/>
                <a:gd name="T40" fmla="*/ 41 w 237"/>
                <a:gd name="T41" fmla="*/ 105 h 142"/>
                <a:gd name="T42" fmla="*/ 35 w 237"/>
                <a:gd name="T43" fmla="*/ 92 h 142"/>
                <a:gd name="T44" fmla="*/ 34 w 237"/>
                <a:gd name="T45" fmla="*/ 72 h 142"/>
                <a:gd name="T46" fmla="*/ 20 w 237"/>
                <a:gd name="T47" fmla="*/ 65 h 142"/>
                <a:gd name="T48" fmla="*/ 21 w 237"/>
                <a:gd name="T49" fmla="*/ 53 h 142"/>
                <a:gd name="T50" fmla="*/ 11 w 237"/>
                <a:gd name="T51" fmla="*/ 52 h 142"/>
                <a:gd name="T52" fmla="*/ 10 w 237"/>
                <a:gd name="T53" fmla="*/ 36 h 142"/>
                <a:gd name="T54" fmla="*/ 26 w 237"/>
                <a:gd name="T55" fmla="*/ 40 h 142"/>
                <a:gd name="T56" fmla="*/ 38 w 237"/>
                <a:gd name="T57" fmla="*/ 34 h 142"/>
                <a:gd name="T58" fmla="*/ 24 w 237"/>
                <a:gd name="T59" fmla="*/ 23 h 142"/>
                <a:gd name="T60" fmla="*/ 18 w 237"/>
                <a:gd name="T61" fmla="*/ 12 h 142"/>
                <a:gd name="T62" fmla="*/ 6 w 237"/>
                <a:gd name="T63" fmla="*/ 17 h 142"/>
                <a:gd name="T64" fmla="*/ 8 w 237"/>
                <a:gd name="T65" fmla="*/ 31 h 142"/>
                <a:gd name="T66" fmla="*/ 0 w 237"/>
                <a:gd name="T67" fmla="*/ 19 h 142"/>
                <a:gd name="T68" fmla="*/ 6 w 237"/>
                <a:gd name="T69" fmla="*/ 12 h 142"/>
                <a:gd name="T70" fmla="*/ 22 w 237"/>
                <a:gd name="T71" fmla="*/ 8 h 142"/>
                <a:gd name="T72" fmla="*/ 34 w 237"/>
                <a:gd name="T73" fmla="*/ 14 h 142"/>
                <a:gd name="T74" fmla="*/ 48 w 237"/>
                <a:gd name="T75" fmla="*/ 28 h 142"/>
                <a:gd name="T76" fmla="*/ 55 w 237"/>
                <a:gd name="T77" fmla="*/ 28 h 142"/>
                <a:gd name="T78" fmla="*/ 73 w 237"/>
                <a:gd name="T79" fmla="*/ 28 h 142"/>
                <a:gd name="T80" fmla="*/ 68 w 237"/>
                <a:gd name="T81" fmla="*/ 18 h 142"/>
                <a:gd name="T82" fmla="*/ 79 w 237"/>
                <a:gd name="T83" fmla="*/ 11 h 142"/>
                <a:gd name="T84" fmla="*/ 89 w 237"/>
                <a:gd name="T85" fmla="*/ 0 h 142"/>
                <a:gd name="T86" fmla="*/ 112 w 237"/>
                <a:gd name="T87" fmla="*/ 11 h 142"/>
                <a:gd name="T88" fmla="*/ 118 w 237"/>
                <a:gd name="T89" fmla="*/ 25 h 142"/>
                <a:gd name="T90" fmla="*/ 125 w 237"/>
                <a:gd name="T91" fmla="*/ 29 h 142"/>
                <a:gd name="T92" fmla="*/ 141 w 237"/>
                <a:gd name="T93" fmla="*/ 28 h 142"/>
                <a:gd name="T94" fmla="*/ 148 w 237"/>
                <a:gd name="T95" fmla="*/ 32 h 142"/>
                <a:gd name="T96" fmla="*/ 160 w 237"/>
                <a:gd name="T97" fmla="*/ 51 h 142"/>
                <a:gd name="T98" fmla="*/ 181 w 237"/>
                <a:gd name="T99" fmla="*/ 65 h 142"/>
                <a:gd name="T100" fmla="*/ 194 w 237"/>
                <a:gd name="T101" fmla="*/ 74 h 142"/>
                <a:gd name="T102" fmla="*/ 212 w 237"/>
                <a:gd name="T103" fmla="*/ 82 h 142"/>
                <a:gd name="T104" fmla="*/ 235 w 237"/>
                <a:gd name="T105" fmla="*/ 91 h 142"/>
                <a:gd name="T106" fmla="*/ 237 w 237"/>
                <a:gd name="T107" fmla="*/ 102 h 142"/>
                <a:gd name="T108" fmla="*/ 237 w 237"/>
                <a:gd name="T109" fmla="*/ 10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7" h="142">
                  <a:moveTo>
                    <a:pt x="237" y="102"/>
                  </a:moveTo>
                  <a:lnTo>
                    <a:pt x="233" y="102"/>
                  </a:lnTo>
                  <a:lnTo>
                    <a:pt x="224" y="97"/>
                  </a:lnTo>
                  <a:lnTo>
                    <a:pt x="223" y="103"/>
                  </a:lnTo>
                  <a:lnTo>
                    <a:pt x="211" y="107"/>
                  </a:lnTo>
                  <a:lnTo>
                    <a:pt x="212" y="122"/>
                  </a:lnTo>
                  <a:lnTo>
                    <a:pt x="204" y="128"/>
                  </a:lnTo>
                  <a:lnTo>
                    <a:pt x="192" y="131"/>
                  </a:lnTo>
                  <a:lnTo>
                    <a:pt x="191" y="140"/>
                  </a:lnTo>
                  <a:lnTo>
                    <a:pt x="179" y="142"/>
                  </a:lnTo>
                  <a:lnTo>
                    <a:pt x="162" y="135"/>
                  </a:lnTo>
                  <a:lnTo>
                    <a:pt x="157" y="119"/>
                  </a:lnTo>
                  <a:lnTo>
                    <a:pt x="145" y="118"/>
                  </a:lnTo>
                  <a:lnTo>
                    <a:pt x="123" y="102"/>
                  </a:lnTo>
                  <a:lnTo>
                    <a:pt x="111" y="100"/>
                  </a:lnTo>
                  <a:lnTo>
                    <a:pt x="91" y="90"/>
                  </a:lnTo>
                  <a:lnTo>
                    <a:pt x="80" y="88"/>
                  </a:lnTo>
                  <a:lnTo>
                    <a:pt x="74" y="91"/>
                  </a:lnTo>
                  <a:lnTo>
                    <a:pt x="63" y="91"/>
                  </a:lnTo>
                  <a:lnTo>
                    <a:pt x="54" y="102"/>
                  </a:lnTo>
                  <a:lnTo>
                    <a:pt x="41" y="105"/>
                  </a:lnTo>
                  <a:lnTo>
                    <a:pt x="35" y="92"/>
                  </a:lnTo>
                  <a:lnTo>
                    <a:pt x="34" y="72"/>
                  </a:lnTo>
                  <a:lnTo>
                    <a:pt x="20" y="65"/>
                  </a:lnTo>
                  <a:lnTo>
                    <a:pt x="21" y="53"/>
                  </a:lnTo>
                  <a:lnTo>
                    <a:pt x="11" y="52"/>
                  </a:lnTo>
                  <a:lnTo>
                    <a:pt x="10" y="36"/>
                  </a:lnTo>
                  <a:lnTo>
                    <a:pt x="26" y="40"/>
                  </a:lnTo>
                  <a:lnTo>
                    <a:pt x="38" y="34"/>
                  </a:lnTo>
                  <a:lnTo>
                    <a:pt x="24" y="23"/>
                  </a:lnTo>
                  <a:lnTo>
                    <a:pt x="18" y="12"/>
                  </a:lnTo>
                  <a:lnTo>
                    <a:pt x="6" y="17"/>
                  </a:lnTo>
                  <a:lnTo>
                    <a:pt x="8" y="31"/>
                  </a:lnTo>
                  <a:lnTo>
                    <a:pt x="0" y="19"/>
                  </a:lnTo>
                  <a:lnTo>
                    <a:pt x="6" y="12"/>
                  </a:lnTo>
                  <a:lnTo>
                    <a:pt x="22" y="8"/>
                  </a:lnTo>
                  <a:lnTo>
                    <a:pt x="34" y="14"/>
                  </a:lnTo>
                  <a:lnTo>
                    <a:pt x="48" y="28"/>
                  </a:lnTo>
                  <a:lnTo>
                    <a:pt x="55" y="28"/>
                  </a:lnTo>
                  <a:lnTo>
                    <a:pt x="73" y="28"/>
                  </a:lnTo>
                  <a:lnTo>
                    <a:pt x="68" y="18"/>
                  </a:lnTo>
                  <a:lnTo>
                    <a:pt x="79" y="11"/>
                  </a:lnTo>
                  <a:lnTo>
                    <a:pt x="89" y="0"/>
                  </a:lnTo>
                  <a:lnTo>
                    <a:pt x="112" y="11"/>
                  </a:lnTo>
                  <a:lnTo>
                    <a:pt x="118" y="25"/>
                  </a:lnTo>
                  <a:lnTo>
                    <a:pt x="125" y="29"/>
                  </a:lnTo>
                  <a:lnTo>
                    <a:pt x="141" y="28"/>
                  </a:lnTo>
                  <a:lnTo>
                    <a:pt x="148" y="32"/>
                  </a:lnTo>
                  <a:lnTo>
                    <a:pt x="160" y="51"/>
                  </a:lnTo>
                  <a:lnTo>
                    <a:pt x="181" y="65"/>
                  </a:lnTo>
                  <a:lnTo>
                    <a:pt x="194" y="74"/>
                  </a:lnTo>
                  <a:lnTo>
                    <a:pt x="212" y="82"/>
                  </a:lnTo>
                  <a:lnTo>
                    <a:pt x="235" y="91"/>
                  </a:lnTo>
                  <a:lnTo>
                    <a:pt x="237" y="102"/>
                  </a:lnTo>
                  <a:lnTo>
                    <a:pt x="237" y="10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2" name="Freeform 211">
              <a:extLst>
                <a:ext uri="{FF2B5EF4-FFF2-40B4-BE49-F238E27FC236}">
                  <a16:creationId xmlns:a16="http://schemas.microsoft.com/office/drawing/2014/main" id="{9473DF0E-43EA-6FC9-2CD4-F6900F4C715C}"/>
                </a:ext>
              </a:extLst>
            </p:cNvPr>
            <p:cNvSpPr>
              <a:spLocks/>
            </p:cNvSpPr>
            <p:nvPr/>
          </p:nvSpPr>
          <p:spPr bwMode="auto">
            <a:xfrm>
              <a:off x="11058035" y="4661983"/>
              <a:ext cx="63486" cy="31743"/>
            </a:xfrm>
            <a:custGeom>
              <a:avLst/>
              <a:gdLst>
                <a:gd name="T0" fmla="*/ 1 w 40"/>
                <a:gd name="T1" fmla="*/ 20 h 20"/>
                <a:gd name="T2" fmla="*/ 1 w 40"/>
                <a:gd name="T3" fmla="*/ 15 h 20"/>
                <a:gd name="T4" fmla="*/ 0 w 40"/>
                <a:gd name="T5" fmla="*/ 11 h 20"/>
                <a:gd name="T6" fmla="*/ 2 w 40"/>
                <a:gd name="T7" fmla="*/ 7 h 20"/>
                <a:gd name="T8" fmla="*/ 17 w 40"/>
                <a:gd name="T9" fmla="*/ 2 h 20"/>
                <a:gd name="T10" fmla="*/ 29 w 40"/>
                <a:gd name="T11" fmla="*/ 2 h 20"/>
                <a:gd name="T12" fmla="*/ 34 w 40"/>
                <a:gd name="T13" fmla="*/ 0 h 20"/>
                <a:gd name="T14" fmla="*/ 40 w 40"/>
                <a:gd name="T15" fmla="*/ 2 h 20"/>
                <a:gd name="T16" fmla="*/ 34 w 40"/>
                <a:gd name="T17" fmla="*/ 7 h 20"/>
                <a:gd name="T18" fmla="*/ 15 w 40"/>
                <a:gd name="T19" fmla="*/ 15 h 20"/>
                <a:gd name="T20" fmla="*/ 1 w 40"/>
                <a:gd name="T21" fmla="*/ 20 h 20"/>
                <a:gd name="T22" fmla="*/ 1 w 40"/>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0">
                  <a:moveTo>
                    <a:pt x="1" y="20"/>
                  </a:moveTo>
                  <a:lnTo>
                    <a:pt x="1" y="15"/>
                  </a:lnTo>
                  <a:lnTo>
                    <a:pt x="0" y="11"/>
                  </a:lnTo>
                  <a:lnTo>
                    <a:pt x="2" y="7"/>
                  </a:lnTo>
                  <a:lnTo>
                    <a:pt x="17" y="2"/>
                  </a:lnTo>
                  <a:lnTo>
                    <a:pt x="29" y="2"/>
                  </a:lnTo>
                  <a:lnTo>
                    <a:pt x="34" y="0"/>
                  </a:lnTo>
                  <a:lnTo>
                    <a:pt x="40" y="2"/>
                  </a:lnTo>
                  <a:lnTo>
                    <a:pt x="34" y="7"/>
                  </a:lnTo>
                  <a:lnTo>
                    <a:pt x="15" y="15"/>
                  </a:lnTo>
                  <a:lnTo>
                    <a:pt x="1" y="20"/>
                  </a:lnTo>
                  <a:lnTo>
                    <a:pt x="1"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3" name="Freeform 212">
              <a:extLst>
                <a:ext uri="{FF2B5EF4-FFF2-40B4-BE49-F238E27FC236}">
                  <a16:creationId xmlns:a16="http://schemas.microsoft.com/office/drawing/2014/main" id="{8EB1BFFE-AB67-9327-310D-3883037F0C5D}"/>
                </a:ext>
              </a:extLst>
            </p:cNvPr>
            <p:cNvSpPr>
              <a:spLocks/>
            </p:cNvSpPr>
            <p:nvPr/>
          </p:nvSpPr>
          <p:spPr bwMode="auto">
            <a:xfrm>
              <a:off x="7929753" y="3282759"/>
              <a:ext cx="101578" cy="214263"/>
            </a:xfrm>
            <a:custGeom>
              <a:avLst/>
              <a:gdLst>
                <a:gd name="T0" fmla="*/ 64 w 64"/>
                <a:gd name="T1" fmla="*/ 80 h 135"/>
                <a:gd name="T2" fmla="*/ 63 w 64"/>
                <a:gd name="T3" fmla="*/ 95 h 135"/>
                <a:gd name="T4" fmla="*/ 55 w 64"/>
                <a:gd name="T5" fmla="*/ 100 h 135"/>
                <a:gd name="T6" fmla="*/ 51 w 64"/>
                <a:gd name="T7" fmla="*/ 107 h 135"/>
                <a:gd name="T8" fmla="*/ 40 w 64"/>
                <a:gd name="T9" fmla="*/ 115 h 135"/>
                <a:gd name="T10" fmla="*/ 42 w 64"/>
                <a:gd name="T11" fmla="*/ 122 h 135"/>
                <a:gd name="T12" fmla="*/ 41 w 64"/>
                <a:gd name="T13" fmla="*/ 130 h 135"/>
                <a:gd name="T14" fmla="*/ 33 w 64"/>
                <a:gd name="T15" fmla="*/ 135 h 135"/>
                <a:gd name="T16" fmla="*/ 25 w 64"/>
                <a:gd name="T17" fmla="*/ 100 h 135"/>
                <a:gd name="T18" fmla="*/ 15 w 64"/>
                <a:gd name="T19" fmla="*/ 92 h 135"/>
                <a:gd name="T20" fmla="*/ 15 w 64"/>
                <a:gd name="T21" fmla="*/ 88 h 135"/>
                <a:gd name="T22" fmla="*/ 1 w 64"/>
                <a:gd name="T23" fmla="*/ 77 h 135"/>
                <a:gd name="T24" fmla="*/ 0 w 64"/>
                <a:gd name="T25" fmla="*/ 63 h 135"/>
                <a:gd name="T26" fmla="*/ 10 w 64"/>
                <a:gd name="T27" fmla="*/ 52 h 135"/>
                <a:gd name="T28" fmla="*/ 13 w 64"/>
                <a:gd name="T29" fmla="*/ 36 h 135"/>
                <a:gd name="T30" fmla="*/ 10 w 64"/>
                <a:gd name="T31" fmla="*/ 18 h 135"/>
                <a:gd name="T32" fmla="*/ 13 w 64"/>
                <a:gd name="T33" fmla="*/ 8 h 135"/>
                <a:gd name="T34" fmla="*/ 30 w 64"/>
                <a:gd name="T35" fmla="*/ 0 h 135"/>
                <a:gd name="T36" fmla="*/ 41 w 64"/>
                <a:gd name="T37" fmla="*/ 3 h 135"/>
                <a:gd name="T38" fmla="*/ 41 w 64"/>
                <a:gd name="T39" fmla="*/ 12 h 135"/>
                <a:gd name="T40" fmla="*/ 53 w 64"/>
                <a:gd name="T41" fmla="*/ 6 h 135"/>
                <a:gd name="T42" fmla="*/ 55 w 64"/>
                <a:gd name="T43" fmla="*/ 9 h 135"/>
                <a:gd name="T44" fmla="*/ 47 w 64"/>
                <a:gd name="T45" fmla="*/ 18 h 135"/>
                <a:gd name="T46" fmla="*/ 47 w 64"/>
                <a:gd name="T47" fmla="*/ 27 h 135"/>
                <a:gd name="T48" fmla="*/ 53 w 64"/>
                <a:gd name="T49" fmla="*/ 32 h 135"/>
                <a:gd name="T50" fmla="*/ 52 w 64"/>
                <a:gd name="T51" fmla="*/ 49 h 135"/>
                <a:gd name="T52" fmla="*/ 41 w 64"/>
                <a:gd name="T53" fmla="*/ 58 h 135"/>
                <a:gd name="T54" fmla="*/ 45 w 64"/>
                <a:gd name="T55" fmla="*/ 69 h 135"/>
                <a:gd name="T56" fmla="*/ 53 w 64"/>
                <a:gd name="T57" fmla="*/ 69 h 135"/>
                <a:gd name="T58" fmla="*/ 57 w 64"/>
                <a:gd name="T59" fmla="*/ 78 h 135"/>
                <a:gd name="T60" fmla="*/ 64 w 64"/>
                <a:gd name="T61" fmla="*/ 80 h 135"/>
                <a:gd name="T62" fmla="*/ 64 w 64"/>
                <a:gd name="T63" fmla="*/ 8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5">
                  <a:moveTo>
                    <a:pt x="64" y="80"/>
                  </a:moveTo>
                  <a:lnTo>
                    <a:pt x="63" y="95"/>
                  </a:lnTo>
                  <a:lnTo>
                    <a:pt x="55" y="100"/>
                  </a:lnTo>
                  <a:lnTo>
                    <a:pt x="51" y="107"/>
                  </a:lnTo>
                  <a:lnTo>
                    <a:pt x="40" y="115"/>
                  </a:lnTo>
                  <a:lnTo>
                    <a:pt x="42" y="122"/>
                  </a:lnTo>
                  <a:lnTo>
                    <a:pt x="41" y="130"/>
                  </a:lnTo>
                  <a:lnTo>
                    <a:pt x="33" y="135"/>
                  </a:lnTo>
                  <a:lnTo>
                    <a:pt x="25" y="100"/>
                  </a:lnTo>
                  <a:lnTo>
                    <a:pt x="15" y="92"/>
                  </a:lnTo>
                  <a:lnTo>
                    <a:pt x="15" y="88"/>
                  </a:lnTo>
                  <a:lnTo>
                    <a:pt x="1" y="77"/>
                  </a:lnTo>
                  <a:lnTo>
                    <a:pt x="0" y="63"/>
                  </a:lnTo>
                  <a:lnTo>
                    <a:pt x="10" y="52"/>
                  </a:lnTo>
                  <a:lnTo>
                    <a:pt x="13" y="36"/>
                  </a:lnTo>
                  <a:lnTo>
                    <a:pt x="10" y="18"/>
                  </a:lnTo>
                  <a:lnTo>
                    <a:pt x="13" y="8"/>
                  </a:lnTo>
                  <a:lnTo>
                    <a:pt x="30" y="0"/>
                  </a:lnTo>
                  <a:lnTo>
                    <a:pt x="41" y="3"/>
                  </a:lnTo>
                  <a:lnTo>
                    <a:pt x="41" y="12"/>
                  </a:lnTo>
                  <a:lnTo>
                    <a:pt x="53" y="6"/>
                  </a:lnTo>
                  <a:lnTo>
                    <a:pt x="55" y="9"/>
                  </a:lnTo>
                  <a:lnTo>
                    <a:pt x="47" y="18"/>
                  </a:lnTo>
                  <a:lnTo>
                    <a:pt x="47" y="27"/>
                  </a:lnTo>
                  <a:lnTo>
                    <a:pt x="53" y="32"/>
                  </a:lnTo>
                  <a:lnTo>
                    <a:pt x="52" y="49"/>
                  </a:lnTo>
                  <a:lnTo>
                    <a:pt x="41" y="58"/>
                  </a:lnTo>
                  <a:lnTo>
                    <a:pt x="45" y="69"/>
                  </a:lnTo>
                  <a:lnTo>
                    <a:pt x="53" y="69"/>
                  </a:lnTo>
                  <a:lnTo>
                    <a:pt x="57" y="78"/>
                  </a:lnTo>
                  <a:lnTo>
                    <a:pt x="64" y="80"/>
                  </a:lnTo>
                  <a:lnTo>
                    <a:pt x="64" y="8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4" name="Freeform 213">
              <a:extLst>
                <a:ext uri="{FF2B5EF4-FFF2-40B4-BE49-F238E27FC236}">
                  <a16:creationId xmlns:a16="http://schemas.microsoft.com/office/drawing/2014/main" id="{35F4D387-4976-937A-6B24-DB6967C50345}"/>
                </a:ext>
              </a:extLst>
            </p:cNvPr>
            <p:cNvSpPr>
              <a:spLocks/>
            </p:cNvSpPr>
            <p:nvPr/>
          </p:nvSpPr>
          <p:spPr bwMode="auto">
            <a:xfrm>
              <a:off x="8383679" y="3143091"/>
              <a:ext cx="471385" cy="185695"/>
            </a:xfrm>
            <a:custGeom>
              <a:avLst/>
              <a:gdLst>
                <a:gd name="T0" fmla="*/ 232 w 297"/>
                <a:gd name="T1" fmla="*/ 9 h 117"/>
                <a:gd name="T2" fmla="*/ 248 w 297"/>
                <a:gd name="T3" fmla="*/ 8 h 117"/>
                <a:gd name="T4" fmla="*/ 265 w 297"/>
                <a:gd name="T5" fmla="*/ 18 h 117"/>
                <a:gd name="T6" fmla="*/ 268 w 297"/>
                <a:gd name="T7" fmla="*/ 25 h 117"/>
                <a:gd name="T8" fmla="*/ 269 w 297"/>
                <a:gd name="T9" fmla="*/ 34 h 117"/>
                <a:gd name="T10" fmla="*/ 282 w 297"/>
                <a:gd name="T11" fmla="*/ 38 h 117"/>
                <a:gd name="T12" fmla="*/ 288 w 297"/>
                <a:gd name="T13" fmla="*/ 44 h 117"/>
                <a:gd name="T14" fmla="*/ 279 w 297"/>
                <a:gd name="T15" fmla="*/ 49 h 117"/>
                <a:gd name="T16" fmla="*/ 288 w 297"/>
                <a:gd name="T17" fmla="*/ 71 h 117"/>
                <a:gd name="T18" fmla="*/ 285 w 297"/>
                <a:gd name="T19" fmla="*/ 77 h 117"/>
                <a:gd name="T20" fmla="*/ 297 w 297"/>
                <a:gd name="T21" fmla="*/ 92 h 117"/>
                <a:gd name="T22" fmla="*/ 289 w 297"/>
                <a:gd name="T23" fmla="*/ 95 h 117"/>
                <a:gd name="T24" fmla="*/ 283 w 297"/>
                <a:gd name="T25" fmla="*/ 91 h 117"/>
                <a:gd name="T26" fmla="*/ 265 w 297"/>
                <a:gd name="T27" fmla="*/ 88 h 117"/>
                <a:gd name="T28" fmla="*/ 258 w 297"/>
                <a:gd name="T29" fmla="*/ 91 h 117"/>
                <a:gd name="T30" fmla="*/ 241 w 297"/>
                <a:gd name="T31" fmla="*/ 94 h 117"/>
                <a:gd name="T32" fmla="*/ 232 w 297"/>
                <a:gd name="T33" fmla="*/ 94 h 117"/>
                <a:gd name="T34" fmla="*/ 215 w 297"/>
                <a:gd name="T35" fmla="*/ 100 h 117"/>
                <a:gd name="T36" fmla="*/ 203 w 297"/>
                <a:gd name="T37" fmla="*/ 100 h 117"/>
                <a:gd name="T38" fmla="*/ 194 w 297"/>
                <a:gd name="T39" fmla="*/ 97 h 117"/>
                <a:gd name="T40" fmla="*/ 177 w 297"/>
                <a:gd name="T41" fmla="*/ 103 h 117"/>
                <a:gd name="T42" fmla="*/ 171 w 297"/>
                <a:gd name="T43" fmla="*/ 99 h 117"/>
                <a:gd name="T44" fmla="*/ 172 w 297"/>
                <a:gd name="T45" fmla="*/ 109 h 117"/>
                <a:gd name="T46" fmla="*/ 169 w 297"/>
                <a:gd name="T47" fmla="*/ 114 h 117"/>
                <a:gd name="T48" fmla="*/ 165 w 297"/>
                <a:gd name="T49" fmla="*/ 117 h 117"/>
                <a:gd name="T50" fmla="*/ 157 w 297"/>
                <a:gd name="T51" fmla="*/ 109 h 117"/>
                <a:gd name="T52" fmla="*/ 163 w 297"/>
                <a:gd name="T53" fmla="*/ 102 h 117"/>
                <a:gd name="T54" fmla="*/ 153 w 297"/>
                <a:gd name="T55" fmla="*/ 103 h 117"/>
                <a:gd name="T56" fmla="*/ 140 w 297"/>
                <a:gd name="T57" fmla="*/ 99 h 117"/>
                <a:gd name="T58" fmla="*/ 130 w 297"/>
                <a:gd name="T59" fmla="*/ 110 h 117"/>
                <a:gd name="T60" fmla="*/ 106 w 297"/>
                <a:gd name="T61" fmla="*/ 112 h 117"/>
                <a:gd name="T62" fmla="*/ 92 w 297"/>
                <a:gd name="T63" fmla="*/ 102 h 117"/>
                <a:gd name="T64" fmla="*/ 76 w 297"/>
                <a:gd name="T65" fmla="*/ 102 h 117"/>
                <a:gd name="T66" fmla="*/ 73 w 297"/>
                <a:gd name="T67" fmla="*/ 109 h 117"/>
                <a:gd name="T68" fmla="*/ 62 w 297"/>
                <a:gd name="T69" fmla="*/ 111 h 117"/>
                <a:gd name="T70" fmla="*/ 46 w 297"/>
                <a:gd name="T71" fmla="*/ 102 h 117"/>
                <a:gd name="T72" fmla="*/ 29 w 297"/>
                <a:gd name="T73" fmla="*/ 102 h 117"/>
                <a:gd name="T74" fmla="*/ 17 w 297"/>
                <a:gd name="T75" fmla="*/ 83 h 117"/>
                <a:gd name="T76" fmla="*/ 5 w 297"/>
                <a:gd name="T77" fmla="*/ 72 h 117"/>
                <a:gd name="T78" fmla="*/ 11 w 297"/>
                <a:gd name="T79" fmla="*/ 57 h 117"/>
                <a:gd name="T80" fmla="*/ 0 w 297"/>
                <a:gd name="T81" fmla="*/ 48 h 117"/>
                <a:gd name="T82" fmla="*/ 15 w 297"/>
                <a:gd name="T83" fmla="*/ 31 h 117"/>
                <a:gd name="T84" fmla="*/ 39 w 297"/>
                <a:gd name="T85" fmla="*/ 30 h 117"/>
                <a:gd name="T86" fmla="*/ 44 w 297"/>
                <a:gd name="T87" fmla="*/ 15 h 117"/>
                <a:gd name="T88" fmla="*/ 74 w 297"/>
                <a:gd name="T89" fmla="*/ 18 h 117"/>
                <a:gd name="T90" fmla="*/ 90 w 297"/>
                <a:gd name="T91" fmla="*/ 6 h 117"/>
                <a:gd name="T92" fmla="*/ 107 w 297"/>
                <a:gd name="T93" fmla="*/ 0 h 117"/>
                <a:gd name="T94" fmla="*/ 132 w 297"/>
                <a:gd name="T95" fmla="*/ 0 h 117"/>
                <a:gd name="T96" fmla="*/ 162 w 297"/>
                <a:gd name="T97" fmla="*/ 13 h 117"/>
                <a:gd name="T98" fmla="*/ 185 w 297"/>
                <a:gd name="T99" fmla="*/ 20 h 117"/>
                <a:gd name="T100" fmla="*/ 202 w 297"/>
                <a:gd name="T101" fmla="*/ 17 h 117"/>
                <a:gd name="T102" fmla="*/ 216 w 297"/>
                <a:gd name="T103" fmla="*/ 20 h 117"/>
                <a:gd name="T104" fmla="*/ 232 w 297"/>
                <a:gd name="T105" fmla="*/ 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117">
                  <a:moveTo>
                    <a:pt x="232" y="9"/>
                  </a:moveTo>
                  <a:lnTo>
                    <a:pt x="248" y="8"/>
                  </a:lnTo>
                  <a:lnTo>
                    <a:pt x="265" y="18"/>
                  </a:lnTo>
                  <a:lnTo>
                    <a:pt x="268" y="25"/>
                  </a:lnTo>
                  <a:lnTo>
                    <a:pt x="269" y="34"/>
                  </a:lnTo>
                  <a:lnTo>
                    <a:pt x="282" y="38"/>
                  </a:lnTo>
                  <a:lnTo>
                    <a:pt x="288" y="44"/>
                  </a:lnTo>
                  <a:lnTo>
                    <a:pt x="279" y="49"/>
                  </a:lnTo>
                  <a:lnTo>
                    <a:pt x="288" y="71"/>
                  </a:lnTo>
                  <a:lnTo>
                    <a:pt x="285" y="77"/>
                  </a:lnTo>
                  <a:lnTo>
                    <a:pt x="297" y="92"/>
                  </a:lnTo>
                  <a:lnTo>
                    <a:pt x="289" y="95"/>
                  </a:lnTo>
                  <a:lnTo>
                    <a:pt x="283" y="91"/>
                  </a:lnTo>
                  <a:lnTo>
                    <a:pt x="265" y="88"/>
                  </a:lnTo>
                  <a:lnTo>
                    <a:pt x="258" y="91"/>
                  </a:lnTo>
                  <a:lnTo>
                    <a:pt x="241" y="94"/>
                  </a:lnTo>
                  <a:lnTo>
                    <a:pt x="232" y="94"/>
                  </a:lnTo>
                  <a:lnTo>
                    <a:pt x="215" y="100"/>
                  </a:lnTo>
                  <a:lnTo>
                    <a:pt x="203" y="100"/>
                  </a:lnTo>
                  <a:lnTo>
                    <a:pt x="194" y="97"/>
                  </a:lnTo>
                  <a:lnTo>
                    <a:pt x="177" y="103"/>
                  </a:lnTo>
                  <a:lnTo>
                    <a:pt x="171" y="99"/>
                  </a:lnTo>
                  <a:lnTo>
                    <a:pt x="172" y="109"/>
                  </a:lnTo>
                  <a:lnTo>
                    <a:pt x="169" y="114"/>
                  </a:lnTo>
                  <a:lnTo>
                    <a:pt x="165" y="117"/>
                  </a:lnTo>
                  <a:lnTo>
                    <a:pt x="157" y="109"/>
                  </a:lnTo>
                  <a:lnTo>
                    <a:pt x="163" y="102"/>
                  </a:lnTo>
                  <a:lnTo>
                    <a:pt x="153" y="103"/>
                  </a:lnTo>
                  <a:lnTo>
                    <a:pt x="140" y="99"/>
                  </a:lnTo>
                  <a:lnTo>
                    <a:pt x="130" y="110"/>
                  </a:lnTo>
                  <a:lnTo>
                    <a:pt x="106" y="112"/>
                  </a:lnTo>
                  <a:lnTo>
                    <a:pt x="92" y="102"/>
                  </a:lnTo>
                  <a:lnTo>
                    <a:pt x="76" y="102"/>
                  </a:lnTo>
                  <a:lnTo>
                    <a:pt x="73" y="109"/>
                  </a:lnTo>
                  <a:lnTo>
                    <a:pt x="62" y="111"/>
                  </a:lnTo>
                  <a:lnTo>
                    <a:pt x="46" y="102"/>
                  </a:lnTo>
                  <a:lnTo>
                    <a:pt x="29" y="102"/>
                  </a:lnTo>
                  <a:lnTo>
                    <a:pt x="17" y="83"/>
                  </a:lnTo>
                  <a:lnTo>
                    <a:pt x="5" y="72"/>
                  </a:lnTo>
                  <a:lnTo>
                    <a:pt x="11" y="57"/>
                  </a:lnTo>
                  <a:lnTo>
                    <a:pt x="0" y="48"/>
                  </a:lnTo>
                  <a:lnTo>
                    <a:pt x="15" y="31"/>
                  </a:lnTo>
                  <a:lnTo>
                    <a:pt x="39" y="30"/>
                  </a:lnTo>
                  <a:lnTo>
                    <a:pt x="44" y="15"/>
                  </a:lnTo>
                  <a:lnTo>
                    <a:pt x="74" y="18"/>
                  </a:lnTo>
                  <a:lnTo>
                    <a:pt x="90" y="6"/>
                  </a:lnTo>
                  <a:lnTo>
                    <a:pt x="107" y="0"/>
                  </a:lnTo>
                  <a:lnTo>
                    <a:pt x="132" y="0"/>
                  </a:lnTo>
                  <a:lnTo>
                    <a:pt x="162" y="13"/>
                  </a:lnTo>
                  <a:lnTo>
                    <a:pt x="185" y="20"/>
                  </a:lnTo>
                  <a:lnTo>
                    <a:pt x="202" y="17"/>
                  </a:lnTo>
                  <a:lnTo>
                    <a:pt x="216" y="20"/>
                  </a:lnTo>
                  <a:lnTo>
                    <a:pt x="232"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5" name="Freeform 214">
              <a:extLst>
                <a:ext uri="{FF2B5EF4-FFF2-40B4-BE49-F238E27FC236}">
                  <a16:creationId xmlns:a16="http://schemas.microsoft.com/office/drawing/2014/main" id="{9ACC90FC-62FE-3B2B-5F44-A195CF5CE8CF}"/>
                </a:ext>
              </a:extLst>
            </p:cNvPr>
            <p:cNvSpPr>
              <a:spLocks/>
            </p:cNvSpPr>
            <p:nvPr/>
          </p:nvSpPr>
          <p:spPr bwMode="auto">
            <a:xfrm>
              <a:off x="8375744" y="3139916"/>
              <a:ext cx="71421" cy="58724"/>
            </a:xfrm>
            <a:custGeom>
              <a:avLst/>
              <a:gdLst>
                <a:gd name="T0" fmla="*/ 1 w 45"/>
                <a:gd name="T1" fmla="*/ 25 h 37"/>
                <a:gd name="T2" fmla="*/ 4 w 45"/>
                <a:gd name="T3" fmla="*/ 23 h 37"/>
                <a:gd name="T4" fmla="*/ 8 w 45"/>
                <a:gd name="T5" fmla="*/ 11 h 37"/>
                <a:gd name="T6" fmla="*/ 0 w 45"/>
                <a:gd name="T7" fmla="*/ 6 h 37"/>
                <a:gd name="T8" fmla="*/ 14 w 45"/>
                <a:gd name="T9" fmla="*/ 0 h 37"/>
                <a:gd name="T10" fmla="*/ 28 w 45"/>
                <a:gd name="T11" fmla="*/ 2 h 37"/>
                <a:gd name="T12" fmla="*/ 31 w 45"/>
                <a:gd name="T13" fmla="*/ 10 h 37"/>
                <a:gd name="T14" fmla="*/ 45 w 45"/>
                <a:gd name="T15" fmla="*/ 16 h 37"/>
                <a:gd name="T16" fmla="*/ 42 w 45"/>
                <a:gd name="T17" fmla="*/ 21 h 37"/>
                <a:gd name="T18" fmla="*/ 25 w 45"/>
                <a:gd name="T19" fmla="*/ 22 h 37"/>
                <a:gd name="T20" fmla="*/ 19 w 45"/>
                <a:gd name="T21" fmla="*/ 28 h 37"/>
                <a:gd name="T22" fmla="*/ 7 w 45"/>
                <a:gd name="T23" fmla="*/ 37 h 37"/>
                <a:gd name="T24" fmla="*/ 1 w 45"/>
                <a:gd name="T25" fmla="*/ 29 h 37"/>
                <a:gd name="T26" fmla="*/ 1 w 45"/>
                <a:gd name="T2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37">
                  <a:moveTo>
                    <a:pt x="1" y="25"/>
                  </a:moveTo>
                  <a:lnTo>
                    <a:pt x="4" y="23"/>
                  </a:lnTo>
                  <a:lnTo>
                    <a:pt x="8" y="11"/>
                  </a:lnTo>
                  <a:lnTo>
                    <a:pt x="0" y="6"/>
                  </a:lnTo>
                  <a:lnTo>
                    <a:pt x="14" y="0"/>
                  </a:lnTo>
                  <a:lnTo>
                    <a:pt x="28" y="2"/>
                  </a:lnTo>
                  <a:lnTo>
                    <a:pt x="31" y="10"/>
                  </a:lnTo>
                  <a:lnTo>
                    <a:pt x="45" y="16"/>
                  </a:lnTo>
                  <a:lnTo>
                    <a:pt x="42" y="21"/>
                  </a:lnTo>
                  <a:lnTo>
                    <a:pt x="25" y="22"/>
                  </a:lnTo>
                  <a:lnTo>
                    <a:pt x="19" y="28"/>
                  </a:lnTo>
                  <a:lnTo>
                    <a:pt x="7" y="37"/>
                  </a:lnTo>
                  <a:lnTo>
                    <a:pt x="1" y="29"/>
                  </a:lnTo>
                  <a:lnTo>
                    <a:pt x="1"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6" name="Freeform 215">
              <a:extLst>
                <a:ext uri="{FF2B5EF4-FFF2-40B4-BE49-F238E27FC236}">
                  <a16:creationId xmlns:a16="http://schemas.microsoft.com/office/drawing/2014/main" id="{39EFB711-B49F-BE37-A814-F03520C158B8}"/>
                </a:ext>
              </a:extLst>
            </p:cNvPr>
            <p:cNvSpPr>
              <a:spLocks/>
            </p:cNvSpPr>
            <p:nvPr/>
          </p:nvSpPr>
          <p:spPr bwMode="auto">
            <a:xfrm>
              <a:off x="10864402" y="3647801"/>
              <a:ext cx="38092" cy="99989"/>
            </a:xfrm>
            <a:custGeom>
              <a:avLst/>
              <a:gdLst>
                <a:gd name="T0" fmla="*/ 20 w 24"/>
                <a:gd name="T1" fmla="*/ 47 h 63"/>
                <a:gd name="T2" fmla="*/ 16 w 24"/>
                <a:gd name="T3" fmla="*/ 63 h 63"/>
                <a:gd name="T4" fmla="*/ 4 w 24"/>
                <a:gd name="T5" fmla="*/ 47 h 63"/>
                <a:gd name="T6" fmla="*/ 0 w 24"/>
                <a:gd name="T7" fmla="*/ 33 h 63"/>
                <a:gd name="T8" fmla="*/ 6 w 24"/>
                <a:gd name="T9" fmla="*/ 14 h 63"/>
                <a:gd name="T10" fmla="*/ 15 w 24"/>
                <a:gd name="T11" fmla="*/ 0 h 63"/>
                <a:gd name="T12" fmla="*/ 24 w 24"/>
                <a:gd name="T13" fmla="*/ 5 h 63"/>
                <a:gd name="T14" fmla="*/ 23 w 24"/>
                <a:gd name="T15" fmla="*/ 17 h 63"/>
                <a:gd name="T16" fmla="*/ 20 w 24"/>
                <a:gd name="T17" fmla="*/ 47 h 63"/>
                <a:gd name="T18" fmla="*/ 20 w 24"/>
                <a:gd name="T19"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20" y="47"/>
                  </a:moveTo>
                  <a:lnTo>
                    <a:pt x="16" y="63"/>
                  </a:lnTo>
                  <a:lnTo>
                    <a:pt x="4" y="47"/>
                  </a:lnTo>
                  <a:lnTo>
                    <a:pt x="0" y="33"/>
                  </a:lnTo>
                  <a:lnTo>
                    <a:pt x="6" y="14"/>
                  </a:lnTo>
                  <a:lnTo>
                    <a:pt x="15" y="0"/>
                  </a:lnTo>
                  <a:lnTo>
                    <a:pt x="24" y="5"/>
                  </a:lnTo>
                  <a:lnTo>
                    <a:pt x="23" y="17"/>
                  </a:lnTo>
                  <a:lnTo>
                    <a:pt x="20" y="47"/>
                  </a:lnTo>
                  <a:lnTo>
                    <a:pt x="20" y="4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7" name="Freeform 216">
              <a:extLst>
                <a:ext uri="{FF2B5EF4-FFF2-40B4-BE49-F238E27FC236}">
                  <a16:creationId xmlns:a16="http://schemas.microsoft.com/office/drawing/2014/main" id="{3FDA84CC-77E3-790A-2459-E002167D542D}"/>
                </a:ext>
              </a:extLst>
            </p:cNvPr>
            <p:cNvSpPr>
              <a:spLocks/>
            </p:cNvSpPr>
            <p:nvPr/>
          </p:nvSpPr>
          <p:spPr bwMode="auto">
            <a:xfrm>
              <a:off x="8528110" y="4441371"/>
              <a:ext cx="280926" cy="323777"/>
            </a:xfrm>
            <a:custGeom>
              <a:avLst/>
              <a:gdLst>
                <a:gd name="T0" fmla="*/ 38 w 177"/>
                <a:gd name="T1" fmla="*/ 12 h 204"/>
                <a:gd name="T2" fmla="*/ 39 w 177"/>
                <a:gd name="T3" fmla="*/ 33 h 204"/>
                <a:gd name="T4" fmla="*/ 56 w 177"/>
                <a:gd name="T5" fmla="*/ 27 h 204"/>
                <a:gd name="T6" fmla="*/ 68 w 177"/>
                <a:gd name="T7" fmla="*/ 24 h 204"/>
                <a:gd name="T8" fmla="*/ 67 w 177"/>
                <a:gd name="T9" fmla="*/ 10 h 204"/>
                <a:gd name="T10" fmla="*/ 136 w 177"/>
                <a:gd name="T11" fmla="*/ 40 h 204"/>
                <a:gd name="T12" fmla="*/ 161 w 177"/>
                <a:gd name="T13" fmla="*/ 70 h 204"/>
                <a:gd name="T14" fmla="*/ 154 w 177"/>
                <a:gd name="T15" fmla="*/ 104 h 204"/>
                <a:gd name="T16" fmla="*/ 164 w 177"/>
                <a:gd name="T17" fmla="*/ 116 h 204"/>
                <a:gd name="T18" fmla="*/ 160 w 177"/>
                <a:gd name="T19" fmla="*/ 133 h 204"/>
                <a:gd name="T20" fmla="*/ 164 w 177"/>
                <a:gd name="T21" fmla="*/ 154 h 204"/>
                <a:gd name="T22" fmla="*/ 177 w 177"/>
                <a:gd name="T23" fmla="*/ 177 h 204"/>
                <a:gd name="T24" fmla="*/ 145 w 177"/>
                <a:gd name="T25" fmla="*/ 196 h 204"/>
                <a:gd name="T26" fmla="*/ 129 w 177"/>
                <a:gd name="T27" fmla="*/ 201 h 204"/>
                <a:gd name="T28" fmla="*/ 112 w 177"/>
                <a:gd name="T29" fmla="*/ 204 h 204"/>
                <a:gd name="T30" fmla="*/ 86 w 177"/>
                <a:gd name="T31" fmla="*/ 199 h 204"/>
                <a:gd name="T32" fmla="*/ 81 w 177"/>
                <a:gd name="T33" fmla="*/ 192 h 204"/>
                <a:gd name="T34" fmla="*/ 72 w 177"/>
                <a:gd name="T35" fmla="*/ 161 h 204"/>
                <a:gd name="T36" fmla="*/ 68 w 177"/>
                <a:gd name="T37" fmla="*/ 160 h 204"/>
                <a:gd name="T38" fmla="*/ 42 w 177"/>
                <a:gd name="T39" fmla="*/ 151 h 204"/>
                <a:gd name="T40" fmla="*/ 25 w 177"/>
                <a:gd name="T41" fmla="*/ 144 h 204"/>
                <a:gd name="T42" fmla="*/ 16 w 177"/>
                <a:gd name="T43" fmla="*/ 124 h 204"/>
                <a:gd name="T44" fmla="*/ 1 w 177"/>
                <a:gd name="T45" fmla="*/ 100 h 204"/>
                <a:gd name="T46" fmla="*/ 2 w 177"/>
                <a:gd name="T47" fmla="*/ 85 h 204"/>
                <a:gd name="T48" fmla="*/ 0 w 177"/>
                <a:gd name="T49" fmla="*/ 74 h 204"/>
                <a:gd name="T50" fmla="*/ 3 w 177"/>
                <a:gd name="T51" fmla="*/ 66 h 204"/>
                <a:gd name="T52" fmla="*/ 15 w 177"/>
                <a:gd name="T53" fmla="*/ 49 h 204"/>
                <a:gd name="T54" fmla="*/ 19 w 177"/>
                <a:gd name="T55" fmla="*/ 39 h 204"/>
                <a:gd name="T56" fmla="*/ 15 w 177"/>
                <a:gd name="T57" fmla="*/ 27 h 204"/>
                <a:gd name="T58" fmla="*/ 21 w 177"/>
                <a:gd name="T59" fmla="*/ 13 h 204"/>
                <a:gd name="T60" fmla="*/ 20 w 177"/>
                <a:gd name="T61" fmla="*/ 0 h 204"/>
                <a:gd name="T62" fmla="*/ 38 w 177"/>
                <a:gd name="T6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204">
                  <a:moveTo>
                    <a:pt x="38" y="1"/>
                  </a:moveTo>
                  <a:lnTo>
                    <a:pt x="38" y="12"/>
                  </a:lnTo>
                  <a:lnTo>
                    <a:pt x="35" y="25"/>
                  </a:lnTo>
                  <a:lnTo>
                    <a:pt x="39" y="33"/>
                  </a:lnTo>
                  <a:lnTo>
                    <a:pt x="46" y="28"/>
                  </a:lnTo>
                  <a:lnTo>
                    <a:pt x="56" y="27"/>
                  </a:lnTo>
                  <a:lnTo>
                    <a:pt x="58" y="30"/>
                  </a:lnTo>
                  <a:lnTo>
                    <a:pt x="68" y="24"/>
                  </a:lnTo>
                  <a:lnTo>
                    <a:pt x="61" y="19"/>
                  </a:lnTo>
                  <a:lnTo>
                    <a:pt x="67" y="10"/>
                  </a:lnTo>
                  <a:lnTo>
                    <a:pt x="75" y="1"/>
                  </a:lnTo>
                  <a:lnTo>
                    <a:pt x="136" y="40"/>
                  </a:lnTo>
                  <a:lnTo>
                    <a:pt x="137" y="51"/>
                  </a:lnTo>
                  <a:lnTo>
                    <a:pt x="161" y="70"/>
                  </a:lnTo>
                  <a:lnTo>
                    <a:pt x="152" y="93"/>
                  </a:lnTo>
                  <a:lnTo>
                    <a:pt x="154" y="104"/>
                  </a:lnTo>
                  <a:lnTo>
                    <a:pt x="164" y="111"/>
                  </a:lnTo>
                  <a:lnTo>
                    <a:pt x="164" y="116"/>
                  </a:lnTo>
                  <a:lnTo>
                    <a:pt x="160" y="127"/>
                  </a:lnTo>
                  <a:lnTo>
                    <a:pt x="160" y="133"/>
                  </a:lnTo>
                  <a:lnTo>
                    <a:pt x="159" y="142"/>
                  </a:lnTo>
                  <a:lnTo>
                    <a:pt x="164" y="154"/>
                  </a:lnTo>
                  <a:lnTo>
                    <a:pt x="171" y="173"/>
                  </a:lnTo>
                  <a:lnTo>
                    <a:pt x="177" y="177"/>
                  </a:lnTo>
                  <a:lnTo>
                    <a:pt x="163" y="188"/>
                  </a:lnTo>
                  <a:lnTo>
                    <a:pt x="145" y="196"/>
                  </a:lnTo>
                  <a:lnTo>
                    <a:pt x="135" y="196"/>
                  </a:lnTo>
                  <a:lnTo>
                    <a:pt x="129" y="201"/>
                  </a:lnTo>
                  <a:lnTo>
                    <a:pt x="117" y="201"/>
                  </a:lnTo>
                  <a:lnTo>
                    <a:pt x="112" y="204"/>
                  </a:lnTo>
                  <a:lnTo>
                    <a:pt x="93" y="199"/>
                  </a:lnTo>
                  <a:lnTo>
                    <a:pt x="86" y="199"/>
                  </a:lnTo>
                  <a:lnTo>
                    <a:pt x="86" y="199"/>
                  </a:lnTo>
                  <a:lnTo>
                    <a:pt x="81" y="192"/>
                  </a:lnTo>
                  <a:lnTo>
                    <a:pt x="80" y="172"/>
                  </a:lnTo>
                  <a:lnTo>
                    <a:pt x="72" y="161"/>
                  </a:lnTo>
                  <a:lnTo>
                    <a:pt x="71" y="165"/>
                  </a:lnTo>
                  <a:lnTo>
                    <a:pt x="68" y="160"/>
                  </a:lnTo>
                  <a:lnTo>
                    <a:pt x="52" y="156"/>
                  </a:lnTo>
                  <a:lnTo>
                    <a:pt x="42" y="151"/>
                  </a:lnTo>
                  <a:lnTo>
                    <a:pt x="31" y="147"/>
                  </a:lnTo>
                  <a:lnTo>
                    <a:pt x="25" y="144"/>
                  </a:lnTo>
                  <a:lnTo>
                    <a:pt x="23" y="144"/>
                  </a:lnTo>
                  <a:lnTo>
                    <a:pt x="16" y="124"/>
                  </a:lnTo>
                  <a:lnTo>
                    <a:pt x="15" y="113"/>
                  </a:lnTo>
                  <a:lnTo>
                    <a:pt x="1" y="100"/>
                  </a:lnTo>
                  <a:lnTo>
                    <a:pt x="6" y="93"/>
                  </a:lnTo>
                  <a:lnTo>
                    <a:pt x="2" y="85"/>
                  </a:lnTo>
                  <a:lnTo>
                    <a:pt x="3" y="77"/>
                  </a:lnTo>
                  <a:lnTo>
                    <a:pt x="0" y="74"/>
                  </a:lnTo>
                  <a:lnTo>
                    <a:pt x="1" y="66"/>
                  </a:lnTo>
                  <a:lnTo>
                    <a:pt x="3" y="66"/>
                  </a:lnTo>
                  <a:lnTo>
                    <a:pt x="9" y="59"/>
                  </a:lnTo>
                  <a:lnTo>
                    <a:pt x="15" y="49"/>
                  </a:lnTo>
                  <a:lnTo>
                    <a:pt x="19" y="45"/>
                  </a:lnTo>
                  <a:lnTo>
                    <a:pt x="19" y="39"/>
                  </a:lnTo>
                  <a:lnTo>
                    <a:pt x="16" y="34"/>
                  </a:lnTo>
                  <a:lnTo>
                    <a:pt x="15" y="27"/>
                  </a:lnTo>
                  <a:lnTo>
                    <a:pt x="20" y="24"/>
                  </a:lnTo>
                  <a:lnTo>
                    <a:pt x="21" y="13"/>
                  </a:lnTo>
                  <a:lnTo>
                    <a:pt x="14" y="2"/>
                  </a:lnTo>
                  <a:lnTo>
                    <a:pt x="20" y="0"/>
                  </a:lnTo>
                  <a:lnTo>
                    <a:pt x="38" y="1"/>
                  </a:lnTo>
                  <a:lnTo>
                    <a:pt x="38"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8" name="Freeform 217">
              <a:extLst>
                <a:ext uri="{FF2B5EF4-FFF2-40B4-BE49-F238E27FC236}">
                  <a16:creationId xmlns:a16="http://schemas.microsoft.com/office/drawing/2014/main" id="{5BCEFB6D-FF79-8376-B23A-EEC59122DD1E}"/>
                </a:ext>
              </a:extLst>
            </p:cNvPr>
            <p:cNvSpPr>
              <a:spLocks/>
            </p:cNvSpPr>
            <p:nvPr/>
          </p:nvSpPr>
          <p:spPr bwMode="auto">
            <a:xfrm>
              <a:off x="8528110" y="4282658"/>
              <a:ext cx="146018" cy="171411"/>
            </a:xfrm>
            <a:custGeom>
              <a:avLst/>
              <a:gdLst>
                <a:gd name="T0" fmla="*/ 74 w 92"/>
                <a:gd name="T1" fmla="*/ 0 h 108"/>
                <a:gd name="T2" fmla="*/ 82 w 92"/>
                <a:gd name="T3" fmla="*/ 13 h 108"/>
                <a:gd name="T4" fmla="*/ 84 w 92"/>
                <a:gd name="T5" fmla="*/ 23 h 108"/>
                <a:gd name="T6" fmla="*/ 92 w 92"/>
                <a:gd name="T7" fmla="*/ 44 h 108"/>
                <a:gd name="T8" fmla="*/ 86 w 92"/>
                <a:gd name="T9" fmla="*/ 59 h 108"/>
                <a:gd name="T10" fmla="*/ 77 w 92"/>
                <a:gd name="T11" fmla="*/ 71 h 108"/>
                <a:gd name="T12" fmla="*/ 72 w 92"/>
                <a:gd name="T13" fmla="*/ 79 h 108"/>
                <a:gd name="T14" fmla="*/ 72 w 92"/>
                <a:gd name="T15" fmla="*/ 80 h 108"/>
                <a:gd name="T16" fmla="*/ 72 w 92"/>
                <a:gd name="T17" fmla="*/ 79 h 108"/>
                <a:gd name="T18" fmla="*/ 63 w 92"/>
                <a:gd name="T19" fmla="*/ 75 h 108"/>
                <a:gd name="T20" fmla="*/ 56 w 92"/>
                <a:gd name="T21" fmla="*/ 79 h 108"/>
                <a:gd name="T22" fmla="*/ 45 w 92"/>
                <a:gd name="T23" fmla="*/ 82 h 108"/>
                <a:gd name="T24" fmla="*/ 38 w 92"/>
                <a:gd name="T25" fmla="*/ 93 h 108"/>
                <a:gd name="T26" fmla="*/ 38 w 92"/>
                <a:gd name="T27" fmla="*/ 101 h 108"/>
                <a:gd name="T28" fmla="*/ 20 w 92"/>
                <a:gd name="T29" fmla="*/ 100 h 108"/>
                <a:gd name="T30" fmla="*/ 14 w 92"/>
                <a:gd name="T31" fmla="*/ 102 h 108"/>
                <a:gd name="T32" fmla="*/ 4 w 92"/>
                <a:gd name="T33" fmla="*/ 108 h 108"/>
                <a:gd name="T34" fmla="*/ 0 w 92"/>
                <a:gd name="T35" fmla="*/ 107 h 108"/>
                <a:gd name="T36" fmla="*/ 0 w 92"/>
                <a:gd name="T37" fmla="*/ 92 h 108"/>
                <a:gd name="T38" fmla="*/ 4 w 92"/>
                <a:gd name="T39" fmla="*/ 84 h 108"/>
                <a:gd name="T40" fmla="*/ 5 w 92"/>
                <a:gd name="T41" fmla="*/ 70 h 108"/>
                <a:gd name="T42" fmla="*/ 9 w 92"/>
                <a:gd name="T43" fmla="*/ 61 h 108"/>
                <a:gd name="T44" fmla="*/ 15 w 92"/>
                <a:gd name="T45" fmla="*/ 51 h 108"/>
                <a:gd name="T46" fmla="*/ 21 w 92"/>
                <a:gd name="T47" fmla="*/ 46 h 108"/>
                <a:gd name="T48" fmla="*/ 26 w 92"/>
                <a:gd name="T49" fmla="*/ 39 h 108"/>
                <a:gd name="T50" fmla="*/ 20 w 92"/>
                <a:gd name="T51" fmla="*/ 36 h 108"/>
                <a:gd name="T52" fmla="*/ 21 w 92"/>
                <a:gd name="T53" fmla="*/ 14 h 108"/>
                <a:gd name="T54" fmla="*/ 28 w 92"/>
                <a:gd name="T55" fmla="*/ 9 h 108"/>
                <a:gd name="T56" fmla="*/ 38 w 92"/>
                <a:gd name="T57" fmla="*/ 13 h 108"/>
                <a:gd name="T58" fmla="*/ 52 w 92"/>
                <a:gd name="T59" fmla="*/ 9 h 108"/>
                <a:gd name="T60" fmla="*/ 63 w 92"/>
                <a:gd name="T61" fmla="*/ 9 h 108"/>
                <a:gd name="T62" fmla="*/ 74 w 92"/>
                <a:gd name="T63" fmla="*/ 0 h 108"/>
                <a:gd name="T64" fmla="*/ 74 w 9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08">
                  <a:moveTo>
                    <a:pt x="74" y="0"/>
                  </a:moveTo>
                  <a:lnTo>
                    <a:pt x="82" y="13"/>
                  </a:lnTo>
                  <a:lnTo>
                    <a:pt x="84" y="23"/>
                  </a:lnTo>
                  <a:lnTo>
                    <a:pt x="92" y="44"/>
                  </a:lnTo>
                  <a:lnTo>
                    <a:pt x="86" y="59"/>
                  </a:lnTo>
                  <a:lnTo>
                    <a:pt x="77" y="71"/>
                  </a:lnTo>
                  <a:lnTo>
                    <a:pt x="72" y="79"/>
                  </a:lnTo>
                  <a:lnTo>
                    <a:pt x="72" y="80"/>
                  </a:lnTo>
                  <a:lnTo>
                    <a:pt x="72" y="79"/>
                  </a:lnTo>
                  <a:lnTo>
                    <a:pt x="63" y="75"/>
                  </a:lnTo>
                  <a:lnTo>
                    <a:pt x="56" y="79"/>
                  </a:lnTo>
                  <a:lnTo>
                    <a:pt x="45" y="82"/>
                  </a:lnTo>
                  <a:lnTo>
                    <a:pt x="38" y="93"/>
                  </a:lnTo>
                  <a:lnTo>
                    <a:pt x="38" y="101"/>
                  </a:lnTo>
                  <a:lnTo>
                    <a:pt x="20" y="100"/>
                  </a:lnTo>
                  <a:lnTo>
                    <a:pt x="14" y="102"/>
                  </a:lnTo>
                  <a:lnTo>
                    <a:pt x="4" y="108"/>
                  </a:lnTo>
                  <a:lnTo>
                    <a:pt x="0" y="107"/>
                  </a:lnTo>
                  <a:lnTo>
                    <a:pt x="0" y="92"/>
                  </a:lnTo>
                  <a:lnTo>
                    <a:pt x="4" y="84"/>
                  </a:lnTo>
                  <a:lnTo>
                    <a:pt x="5" y="70"/>
                  </a:lnTo>
                  <a:lnTo>
                    <a:pt x="9" y="61"/>
                  </a:lnTo>
                  <a:lnTo>
                    <a:pt x="15" y="51"/>
                  </a:lnTo>
                  <a:lnTo>
                    <a:pt x="21" y="46"/>
                  </a:lnTo>
                  <a:lnTo>
                    <a:pt x="26" y="39"/>
                  </a:lnTo>
                  <a:lnTo>
                    <a:pt x="20" y="36"/>
                  </a:lnTo>
                  <a:lnTo>
                    <a:pt x="21" y="14"/>
                  </a:lnTo>
                  <a:lnTo>
                    <a:pt x="28" y="9"/>
                  </a:lnTo>
                  <a:lnTo>
                    <a:pt x="38" y="13"/>
                  </a:lnTo>
                  <a:lnTo>
                    <a:pt x="52" y="9"/>
                  </a:lnTo>
                  <a:lnTo>
                    <a:pt x="63" y="9"/>
                  </a:lnTo>
                  <a:lnTo>
                    <a:pt x="74" y="0"/>
                  </a:lnTo>
                  <a:lnTo>
                    <a:pt x="7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19" name="Freeform 218">
              <a:extLst>
                <a:ext uri="{FF2B5EF4-FFF2-40B4-BE49-F238E27FC236}">
                  <a16:creationId xmlns:a16="http://schemas.microsoft.com/office/drawing/2014/main" id="{5BD631DF-35F9-AA66-2EEC-10ABFC54C101}"/>
                </a:ext>
              </a:extLst>
            </p:cNvPr>
            <p:cNvSpPr>
              <a:spLocks/>
            </p:cNvSpPr>
            <p:nvPr/>
          </p:nvSpPr>
          <p:spPr bwMode="auto">
            <a:xfrm>
              <a:off x="8256707" y="2839947"/>
              <a:ext cx="417421" cy="234897"/>
            </a:xfrm>
            <a:custGeom>
              <a:avLst/>
              <a:gdLst>
                <a:gd name="T0" fmla="*/ 187 w 263"/>
                <a:gd name="T1" fmla="*/ 28 h 148"/>
                <a:gd name="T2" fmla="*/ 207 w 263"/>
                <a:gd name="T3" fmla="*/ 39 h 148"/>
                <a:gd name="T4" fmla="*/ 229 w 263"/>
                <a:gd name="T5" fmla="*/ 44 h 148"/>
                <a:gd name="T6" fmla="*/ 260 w 263"/>
                <a:gd name="T7" fmla="*/ 50 h 148"/>
                <a:gd name="T8" fmla="*/ 257 w 263"/>
                <a:gd name="T9" fmla="*/ 65 h 148"/>
                <a:gd name="T10" fmla="*/ 262 w 263"/>
                <a:gd name="T11" fmla="*/ 82 h 148"/>
                <a:gd name="T12" fmla="*/ 241 w 263"/>
                <a:gd name="T13" fmla="*/ 88 h 148"/>
                <a:gd name="T14" fmla="*/ 231 w 263"/>
                <a:gd name="T15" fmla="*/ 97 h 148"/>
                <a:gd name="T16" fmla="*/ 208 w 263"/>
                <a:gd name="T17" fmla="*/ 105 h 148"/>
                <a:gd name="T18" fmla="*/ 199 w 263"/>
                <a:gd name="T19" fmla="*/ 123 h 148"/>
                <a:gd name="T20" fmla="*/ 223 w 263"/>
                <a:gd name="T21" fmla="*/ 127 h 148"/>
                <a:gd name="T22" fmla="*/ 205 w 263"/>
                <a:gd name="T23" fmla="*/ 137 h 148"/>
                <a:gd name="T24" fmla="*/ 177 w 263"/>
                <a:gd name="T25" fmla="*/ 143 h 148"/>
                <a:gd name="T26" fmla="*/ 162 w 263"/>
                <a:gd name="T27" fmla="*/ 129 h 148"/>
                <a:gd name="T28" fmla="*/ 177 w 263"/>
                <a:gd name="T29" fmla="*/ 120 h 148"/>
                <a:gd name="T30" fmla="*/ 149 w 263"/>
                <a:gd name="T31" fmla="*/ 111 h 148"/>
                <a:gd name="T32" fmla="*/ 132 w 263"/>
                <a:gd name="T33" fmla="*/ 106 h 148"/>
                <a:gd name="T34" fmla="*/ 119 w 263"/>
                <a:gd name="T35" fmla="*/ 130 h 148"/>
                <a:gd name="T36" fmla="*/ 105 w 263"/>
                <a:gd name="T37" fmla="*/ 130 h 148"/>
                <a:gd name="T38" fmla="*/ 101 w 263"/>
                <a:gd name="T39" fmla="*/ 124 h 148"/>
                <a:gd name="T40" fmla="*/ 106 w 263"/>
                <a:gd name="T41" fmla="*/ 112 h 148"/>
                <a:gd name="T42" fmla="*/ 108 w 263"/>
                <a:gd name="T43" fmla="*/ 107 h 148"/>
                <a:gd name="T44" fmla="*/ 118 w 263"/>
                <a:gd name="T45" fmla="*/ 111 h 148"/>
                <a:gd name="T46" fmla="*/ 119 w 263"/>
                <a:gd name="T47" fmla="*/ 107 h 148"/>
                <a:gd name="T48" fmla="*/ 114 w 263"/>
                <a:gd name="T49" fmla="*/ 100 h 148"/>
                <a:gd name="T50" fmla="*/ 105 w 263"/>
                <a:gd name="T51" fmla="*/ 88 h 148"/>
                <a:gd name="T52" fmla="*/ 97 w 263"/>
                <a:gd name="T53" fmla="*/ 77 h 148"/>
                <a:gd name="T54" fmla="*/ 80 w 263"/>
                <a:gd name="T55" fmla="*/ 71 h 148"/>
                <a:gd name="T56" fmla="*/ 67 w 263"/>
                <a:gd name="T57" fmla="*/ 75 h 148"/>
                <a:gd name="T58" fmla="*/ 58 w 263"/>
                <a:gd name="T59" fmla="*/ 80 h 148"/>
                <a:gd name="T60" fmla="*/ 42 w 263"/>
                <a:gd name="T61" fmla="*/ 85 h 148"/>
                <a:gd name="T62" fmla="*/ 26 w 263"/>
                <a:gd name="T63" fmla="*/ 80 h 148"/>
                <a:gd name="T64" fmla="*/ 10 w 263"/>
                <a:gd name="T65" fmla="*/ 82 h 148"/>
                <a:gd name="T66" fmla="*/ 0 w 263"/>
                <a:gd name="T67" fmla="*/ 72 h 148"/>
                <a:gd name="T68" fmla="*/ 5 w 263"/>
                <a:gd name="T69" fmla="*/ 60 h 148"/>
                <a:gd name="T70" fmla="*/ 3 w 263"/>
                <a:gd name="T71" fmla="*/ 52 h 148"/>
                <a:gd name="T72" fmla="*/ 22 w 263"/>
                <a:gd name="T73" fmla="*/ 35 h 148"/>
                <a:gd name="T74" fmla="*/ 13 w 263"/>
                <a:gd name="T75" fmla="*/ 14 h 148"/>
                <a:gd name="T76" fmla="*/ 27 w 263"/>
                <a:gd name="T77" fmla="*/ 8 h 148"/>
                <a:gd name="T78" fmla="*/ 53 w 263"/>
                <a:gd name="T79" fmla="*/ 9 h 148"/>
                <a:gd name="T80" fmla="*/ 81 w 263"/>
                <a:gd name="T81" fmla="*/ 14 h 148"/>
                <a:gd name="T82" fmla="*/ 92 w 263"/>
                <a:gd name="T83" fmla="*/ 13 h 148"/>
                <a:gd name="T84" fmla="*/ 109 w 263"/>
                <a:gd name="T85" fmla="*/ 17 h 148"/>
                <a:gd name="T86" fmla="*/ 115 w 263"/>
                <a:gd name="T87" fmla="*/ 9 h 148"/>
                <a:gd name="T88" fmla="*/ 131 w 263"/>
                <a:gd name="T89" fmla="*/ 4 h 148"/>
                <a:gd name="T90" fmla="*/ 139 w 263"/>
                <a:gd name="T91" fmla="*/ 1 h 148"/>
                <a:gd name="T92" fmla="*/ 157 w 263"/>
                <a:gd name="T93" fmla="*/ 0 h 148"/>
                <a:gd name="T94" fmla="*/ 166 w 263"/>
                <a:gd name="T95" fmla="*/ 14 h 148"/>
                <a:gd name="T96" fmla="*/ 180 w 263"/>
                <a:gd name="T97" fmla="*/ 2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148">
                  <a:moveTo>
                    <a:pt x="180" y="20"/>
                  </a:moveTo>
                  <a:lnTo>
                    <a:pt x="187" y="28"/>
                  </a:lnTo>
                  <a:lnTo>
                    <a:pt x="187" y="32"/>
                  </a:lnTo>
                  <a:lnTo>
                    <a:pt x="207" y="39"/>
                  </a:lnTo>
                  <a:lnTo>
                    <a:pt x="218" y="36"/>
                  </a:lnTo>
                  <a:lnTo>
                    <a:pt x="229" y="44"/>
                  </a:lnTo>
                  <a:lnTo>
                    <a:pt x="237" y="44"/>
                  </a:lnTo>
                  <a:lnTo>
                    <a:pt x="260" y="50"/>
                  </a:lnTo>
                  <a:lnTo>
                    <a:pt x="261" y="56"/>
                  </a:lnTo>
                  <a:lnTo>
                    <a:pt x="257" y="65"/>
                  </a:lnTo>
                  <a:lnTo>
                    <a:pt x="263" y="75"/>
                  </a:lnTo>
                  <a:lnTo>
                    <a:pt x="262" y="82"/>
                  </a:lnTo>
                  <a:lnTo>
                    <a:pt x="248" y="82"/>
                  </a:lnTo>
                  <a:lnTo>
                    <a:pt x="241" y="88"/>
                  </a:lnTo>
                  <a:lnTo>
                    <a:pt x="242" y="96"/>
                  </a:lnTo>
                  <a:lnTo>
                    <a:pt x="231" y="97"/>
                  </a:lnTo>
                  <a:lnTo>
                    <a:pt x="222" y="104"/>
                  </a:lnTo>
                  <a:lnTo>
                    <a:pt x="208" y="105"/>
                  </a:lnTo>
                  <a:lnTo>
                    <a:pt x="196" y="112"/>
                  </a:lnTo>
                  <a:lnTo>
                    <a:pt x="199" y="123"/>
                  </a:lnTo>
                  <a:lnTo>
                    <a:pt x="208" y="128"/>
                  </a:lnTo>
                  <a:lnTo>
                    <a:pt x="223" y="127"/>
                  </a:lnTo>
                  <a:lnTo>
                    <a:pt x="221" y="134"/>
                  </a:lnTo>
                  <a:lnTo>
                    <a:pt x="205" y="137"/>
                  </a:lnTo>
                  <a:lnTo>
                    <a:pt x="186" y="148"/>
                  </a:lnTo>
                  <a:lnTo>
                    <a:pt x="177" y="143"/>
                  </a:lnTo>
                  <a:lnTo>
                    <a:pt x="179" y="135"/>
                  </a:lnTo>
                  <a:lnTo>
                    <a:pt x="162" y="129"/>
                  </a:lnTo>
                  <a:lnTo>
                    <a:pt x="163" y="125"/>
                  </a:lnTo>
                  <a:lnTo>
                    <a:pt x="177" y="120"/>
                  </a:lnTo>
                  <a:lnTo>
                    <a:pt x="172" y="115"/>
                  </a:lnTo>
                  <a:lnTo>
                    <a:pt x="149" y="111"/>
                  </a:lnTo>
                  <a:lnTo>
                    <a:pt x="146" y="103"/>
                  </a:lnTo>
                  <a:lnTo>
                    <a:pt x="132" y="106"/>
                  </a:lnTo>
                  <a:lnTo>
                    <a:pt x="129" y="117"/>
                  </a:lnTo>
                  <a:lnTo>
                    <a:pt x="119" y="130"/>
                  </a:lnTo>
                  <a:lnTo>
                    <a:pt x="112" y="127"/>
                  </a:lnTo>
                  <a:lnTo>
                    <a:pt x="105" y="130"/>
                  </a:lnTo>
                  <a:lnTo>
                    <a:pt x="98" y="126"/>
                  </a:lnTo>
                  <a:lnTo>
                    <a:pt x="101" y="124"/>
                  </a:lnTo>
                  <a:lnTo>
                    <a:pt x="103" y="118"/>
                  </a:lnTo>
                  <a:lnTo>
                    <a:pt x="106" y="112"/>
                  </a:lnTo>
                  <a:lnTo>
                    <a:pt x="105" y="108"/>
                  </a:lnTo>
                  <a:lnTo>
                    <a:pt x="108" y="107"/>
                  </a:lnTo>
                  <a:lnTo>
                    <a:pt x="109" y="110"/>
                  </a:lnTo>
                  <a:lnTo>
                    <a:pt x="118" y="111"/>
                  </a:lnTo>
                  <a:lnTo>
                    <a:pt x="122" y="109"/>
                  </a:lnTo>
                  <a:lnTo>
                    <a:pt x="119" y="107"/>
                  </a:lnTo>
                  <a:lnTo>
                    <a:pt x="120" y="104"/>
                  </a:lnTo>
                  <a:lnTo>
                    <a:pt x="114" y="100"/>
                  </a:lnTo>
                  <a:lnTo>
                    <a:pt x="111" y="91"/>
                  </a:lnTo>
                  <a:lnTo>
                    <a:pt x="105" y="88"/>
                  </a:lnTo>
                  <a:lnTo>
                    <a:pt x="105" y="82"/>
                  </a:lnTo>
                  <a:lnTo>
                    <a:pt x="97" y="77"/>
                  </a:lnTo>
                  <a:lnTo>
                    <a:pt x="92" y="77"/>
                  </a:lnTo>
                  <a:lnTo>
                    <a:pt x="80" y="71"/>
                  </a:lnTo>
                  <a:lnTo>
                    <a:pt x="70" y="73"/>
                  </a:lnTo>
                  <a:lnTo>
                    <a:pt x="67" y="75"/>
                  </a:lnTo>
                  <a:lnTo>
                    <a:pt x="60" y="75"/>
                  </a:lnTo>
                  <a:lnTo>
                    <a:pt x="58" y="80"/>
                  </a:lnTo>
                  <a:lnTo>
                    <a:pt x="47" y="82"/>
                  </a:lnTo>
                  <a:lnTo>
                    <a:pt x="42" y="85"/>
                  </a:lnTo>
                  <a:lnTo>
                    <a:pt x="35" y="80"/>
                  </a:lnTo>
                  <a:lnTo>
                    <a:pt x="26" y="80"/>
                  </a:lnTo>
                  <a:lnTo>
                    <a:pt x="16" y="78"/>
                  </a:lnTo>
                  <a:lnTo>
                    <a:pt x="10" y="82"/>
                  </a:lnTo>
                  <a:lnTo>
                    <a:pt x="9" y="77"/>
                  </a:lnTo>
                  <a:lnTo>
                    <a:pt x="0" y="72"/>
                  </a:lnTo>
                  <a:lnTo>
                    <a:pt x="2" y="65"/>
                  </a:lnTo>
                  <a:lnTo>
                    <a:pt x="5" y="60"/>
                  </a:lnTo>
                  <a:lnTo>
                    <a:pt x="9" y="60"/>
                  </a:lnTo>
                  <a:lnTo>
                    <a:pt x="3" y="52"/>
                  </a:lnTo>
                  <a:lnTo>
                    <a:pt x="15" y="37"/>
                  </a:lnTo>
                  <a:lnTo>
                    <a:pt x="22" y="35"/>
                  </a:lnTo>
                  <a:lnTo>
                    <a:pt x="23" y="30"/>
                  </a:lnTo>
                  <a:lnTo>
                    <a:pt x="13" y="14"/>
                  </a:lnTo>
                  <a:lnTo>
                    <a:pt x="20" y="13"/>
                  </a:lnTo>
                  <a:lnTo>
                    <a:pt x="27" y="8"/>
                  </a:lnTo>
                  <a:lnTo>
                    <a:pt x="38" y="8"/>
                  </a:lnTo>
                  <a:lnTo>
                    <a:pt x="53" y="9"/>
                  </a:lnTo>
                  <a:lnTo>
                    <a:pt x="70" y="14"/>
                  </a:lnTo>
                  <a:lnTo>
                    <a:pt x="81" y="14"/>
                  </a:lnTo>
                  <a:lnTo>
                    <a:pt x="87" y="17"/>
                  </a:lnTo>
                  <a:lnTo>
                    <a:pt x="92" y="13"/>
                  </a:lnTo>
                  <a:lnTo>
                    <a:pt x="97" y="17"/>
                  </a:lnTo>
                  <a:lnTo>
                    <a:pt x="109" y="17"/>
                  </a:lnTo>
                  <a:lnTo>
                    <a:pt x="115" y="19"/>
                  </a:lnTo>
                  <a:lnTo>
                    <a:pt x="115" y="9"/>
                  </a:lnTo>
                  <a:lnTo>
                    <a:pt x="118" y="5"/>
                  </a:lnTo>
                  <a:lnTo>
                    <a:pt x="131" y="4"/>
                  </a:lnTo>
                  <a:lnTo>
                    <a:pt x="136" y="5"/>
                  </a:lnTo>
                  <a:lnTo>
                    <a:pt x="139" y="1"/>
                  </a:lnTo>
                  <a:lnTo>
                    <a:pt x="143" y="2"/>
                  </a:lnTo>
                  <a:lnTo>
                    <a:pt x="157" y="0"/>
                  </a:lnTo>
                  <a:lnTo>
                    <a:pt x="169" y="10"/>
                  </a:lnTo>
                  <a:lnTo>
                    <a:pt x="166" y="14"/>
                  </a:lnTo>
                  <a:lnTo>
                    <a:pt x="169" y="20"/>
                  </a:lnTo>
                  <a:lnTo>
                    <a:pt x="180" y="20"/>
                  </a:lnTo>
                  <a:lnTo>
                    <a:pt x="180" y="2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0" name="Freeform 219">
              <a:extLst>
                <a:ext uri="{FF2B5EF4-FFF2-40B4-BE49-F238E27FC236}">
                  <a16:creationId xmlns:a16="http://schemas.microsoft.com/office/drawing/2014/main" id="{5E8DF8C0-A060-570D-C39A-EAB8DCA77D72}"/>
                </a:ext>
              </a:extLst>
            </p:cNvPr>
            <p:cNvSpPr>
              <a:spLocks/>
            </p:cNvSpPr>
            <p:nvPr/>
          </p:nvSpPr>
          <p:spPr bwMode="auto">
            <a:xfrm>
              <a:off x="6261655" y="5319059"/>
              <a:ext cx="131733" cy="147604"/>
            </a:xfrm>
            <a:custGeom>
              <a:avLst/>
              <a:gdLst>
                <a:gd name="T0" fmla="*/ 83 w 83"/>
                <a:gd name="T1" fmla="*/ 70 h 93"/>
                <a:gd name="T2" fmla="*/ 77 w 83"/>
                <a:gd name="T3" fmla="*/ 82 h 93"/>
                <a:gd name="T4" fmla="*/ 62 w 83"/>
                <a:gd name="T5" fmla="*/ 93 h 93"/>
                <a:gd name="T6" fmla="*/ 49 w 83"/>
                <a:gd name="T7" fmla="*/ 89 h 93"/>
                <a:gd name="T8" fmla="*/ 41 w 83"/>
                <a:gd name="T9" fmla="*/ 91 h 93"/>
                <a:gd name="T10" fmla="*/ 25 w 83"/>
                <a:gd name="T11" fmla="*/ 83 h 93"/>
                <a:gd name="T12" fmla="*/ 14 w 83"/>
                <a:gd name="T13" fmla="*/ 83 h 93"/>
                <a:gd name="T14" fmla="*/ 3 w 83"/>
                <a:gd name="T15" fmla="*/ 73 h 93"/>
                <a:gd name="T16" fmla="*/ 1 w 83"/>
                <a:gd name="T17" fmla="*/ 61 h 93"/>
                <a:gd name="T18" fmla="*/ 4 w 83"/>
                <a:gd name="T19" fmla="*/ 57 h 93"/>
                <a:gd name="T20" fmla="*/ 0 w 83"/>
                <a:gd name="T21" fmla="*/ 37 h 93"/>
                <a:gd name="T22" fmla="*/ 2 w 83"/>
                <a:gd name="T23" fmla="*/ 18 h 93"/>
                <a:gd name="T24" fmla="*/ 3 w 83"/>
                <a:gd name="T25" fmla="*/ 3 h 93"/>
                <a:gd name="T26" fmla="*/ 13 w 83"/>
                <a:gd name="T27" fmla="*/ 0 h 93"/>
                <a:gd name="T28" fmla="*/ 31 w 83"/>
                <a:gd name="T29" fmla="*/ 15 h 93"/>
                <a:gd name="T30" fmla="*/ 37 w 83"/>
                <a:gd name="T31" fmla="*/ 15 h 93"/>
                <a:gd name="T32" fmla="*/ 56 w 83"/>
                <a:gd name="T33" fmla="*/ 27 h 93"/>
                <a:gd name="T34" fmla="*/ 70 w 83"/>
                <a:gd name="T35" fmla="*/ 37 h 93"/>
                <a:gd name="T36" fmla="*/ 82 w 83"/>
                <a:gd name="T37" fmla="*/ 51 h 93"/>
                <a:gd name="T38" fmla="*/ 76 w 83"/>
                <a:gd name="T39" fmla="*/ 60 h 93"/>
                <a:gd name="T40" fmla="*/ 83 w 83"/>
                <a:gd name="T41" fmla="*/ 70 h 93"/>
                <a:gd name="T42" fmla="*/ 83 w 83"/>
                <a:gd name="T43"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83" y="70"/>
                  </a:moveTo>
                  <a:lnTo>
                    <a:pt x="77" y="82"/>
                  </a:lnTo>
                  <a:lnTo>
                    <a:pt x="62" y="93"/>
                  </a:lnTo>
                  <a:lnTo>
                    <a:pt x="49" y="89"/>
                  </a:lnTo>
                  <a:lnTo>
                    <a:pt x="41" y="91"/>
                  </a:lnTo>
                  <a:lnTo>
                    <a:pt x="25" y="83"/>
                  </a:lnTo>
                  <a:lnTo>
                    <a:pt x="14" y="83"/>
                  </a:lnTo>
                  <a:lnTo>
                    <a:pt x="3" y="73"/>
                  </a:lnTo>
                  <a:lnTo>
                    <a:pt x="1" y="61"/>
                  </a:lnTo>
                  <a:lnTo>
                    <a:pt x="4" y="57"/>
                  </a:lnTo>
                  <a:lnTo>
                    <a:pt x="0" y="37"/>
                  </a:lnTo>
                  <a:lnTo>
                    <a:pt x="2" y="18"/>
                  </a:lnTo>
                  <a:lnTo>
                    <a:pt x="3" y="3"/>
                  </a:lnTo>
                  <a:lnTo>
                    <a:pt x="13" y="0"/>
                  </a:lnTo>
                  <a:lnTo>
                    <a:pt x="31" y="15"/>
                  </a:lnTo>
                  <a:lnTo>
                    <a:pt x="37" y="15"/>
                  </a:lnTo>
                  <a:lnTo>
                    <a:pt x="56" y="27"/>
                  </a:lnTo>
                  <a:lnTo>
                    <a:pt x="70" y="37"/>
                  </a:lnTo>
                  <a:lnTo>
                    <a:pt x="82" y="51"/>
                  </a:lnTo>
                  <a:lnTo>
                    <a:pt x="76" y="60"/>
                  </a:lnTo>
                  <a:lnTo>
                    <a:pt x="83" y="70"/>
                  </a:lnTo>
                  <a:lnTo>
                    <a:pt x="83" y="7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1" name="Freeform 220">
              <a:extLst>
                <a:ext uri="{FF2B5EF4-FFF2-40B4-BE49-F238E27FC236}">
                  <a16:creationId xmlns:a16="http://schemas.microsoft.com/office/drawing/2014/main" id="{7FF06B17-1577-8C61-6186-A257D98C9853}"/>
                </a:ext>
              </a:extLst>
            </p:cNvPr>
            <p:cNvSpPr>
              <a:spLocks/>
            </p:cNvSpPr>
            <p:nvPr/>
          </p:nvSpPr>
          <p:spPr bwMode="auto">
            <a:xfrm>
              <a:off x="9075679" y="3038340"/>
              <a:ext cx="450752" cy="252354"/>
            </a:xfrm>
            <a:custGeom>
              <a:avLst/>
              <a:gdLst>
                <a:gd name="T0" fmla="*/ 243 w 284"/>
                <a:gd name="T1" fmla="*/ 62 h 159"/>
                <a:gd name="T2" fmla="*/ 249 w 284"/>
                <a:gd name="T3" fmla="*/ 63 h 159"/>
                <a:gd name="T4" fmla="*/ 240 w 284"/>
                <a:gd name="T5" fmla="*/ 76 h 159"/>
                <a:gd name="T6" fmla="*/ 253 w 284"/>
                <a:gd name="T7" fmla="*/ 83 h 159"/>
                <a:gd name="T8" fmla="*/ 263 w 284"/>
                <a:gd name="T9" fmla="*/ 78 h 159"/>
                <a:gd name="T10" fmla="*/ 284 w 284"/>
                <a:gd name="T11" fmla="*/ 88 h 159"/>
                <a:gd name="T12" fmla="*/ 268 w 284"/>
                <a:gd name="T13" fmla="*/ 102 h 159"/>
                <a:gd name="T14" fmla="*/ 256 w 284"/>
                <a:gd name="T15" fmla="*/ 100 h 159"/>
                <a:gd name="T16" fmla="*/ 250 w 284"/>
                <a:gd name="T17" fmla="*/ 100 h 159"/>
                <a:gd name="T18" fmla="*/ 246 w 284"/>
                <a:gd name="T19" fmla="*/ 95 h 159"/>
                <a:gd name="T20" fmla="*/ 246 w 284"/>
                <a:gd name="T21" fmla="*/ 86 h 159"/>
                <a:gd name="T22" fmla="*/ 227 w 284"/>
                <a:gd name="T23" fmla="*/ 91 h 159"/>
                <a:gd name="T24" fmla="*/ 226 w 284"/>
                <a:gd name="T25" fmla="*/ 103 h 159"/>
                <a:gd name="T26" fmla="*/ 221 w 284"/>
                <a:gd name="T27" fmla="*/ 113 h 159"/>
                <a:gd name="T28" fmla="*/ 209 w 284"/>
                <a:gd name="T29" fmla="*/ 112 h 159"/>
                <a:gd name="T30" fmla="*/ 206 w 284"/>
                <a:gd name="T31" fmla="*/ 120 h 159"/>
                <a:gd name="T32" fmla="*/ 219 w 284"/>
                <a:gd name="T33" fmla="*/ 125 h 159"/>
                <a:gd name="T34" fmla="*/ 226 w 284"/>
                <a:gd name="T35" fmla="*/ 140 h 159"/>
                <a:gd name="T36" fmla="*/ 222 w 284"/>
                <a:gd name="T37" fmla="*/ 159 h 159"/>
                <a:gd name="T38" fmla="*/ 209 w 284"/>
                <a:gd name="T39" fmla="*/ 154 h 159"/>
                <a:gd name="T40" fmla="*/ 200 w 284"/>
                <a:gd name="T41" fmla="*/ 154 h 159"/>
                <a:gd name="T42" fmla="*/ 198 w 284"/>
                <a:gd name="T43" fmla="*/ 143 h 159"/>
                <a:gd name="T44" fmla="*/ 175 w 284"/>
                <a:gd name="T45" fmla="*/ 134 h 159"/>
                <a:gd name="T46" fmla="*/ 157 w 284"/>
                <a:gd name="T47" fmla="*/ 126 h 159"/>
                <a:gd name="T48" fmla="*/ 144 w 284"/>
                <a:gd name="T49" fmla="*/ 117 h 159"/>
                <a:gd name="T50" fmla="*/ 123 w 284"/>
                <a:gd name="T51" fmla="*/ 103 h 159"/>
                <a:gd name="T52" fmla="*/ 111 w 284"/>
                <a:gd name="T53" fmla="*/ 84 h 159"/>
                <a:gd name="T54" fmla="*/ 104 w 284"/>
                <a:gd name="T55" fmla="*/ 80 h 159"/>
                <a:gd name="T56" fmla="*/ 88 w 284"/>
                <a:gd name="T57" fmla="*/ 81 h 159"/>
                <a:gd name="T58" fmla="*/ 81 w 284"/>
                <a:gd name="T59" fmla="*/ 77 h 159"/>
                <a:gd name="T60" fmla="*/ 75 w 284"/>
                <a:gd name="T61" fmla="*/ 63 h 159"/>
                <a:gd name="T62" fmla="*/ 52 w 284"/>
                <a:gd name="T63" fmla="*/ 52 h 159"/>
                <a:gd name="T64" fmla="*/ 42 w 284"/>
                <a:gd name="T65" fmla="*/ 63 h 159"/>
                <a:gd name="T66" fmla="*/ 31 w 284"/>
                <a:gd name="T67" fmla="*/ 70 h 159"/>
                <a:gd name="T68" fmla="*/ 36 w 284"/>
                <a:gd name="T69" fmla="*/ 80 h 159"/>
                <a:gd name="T70" fmla="*/ 18 w 284"/>
                <a:gd name="T71" fmla="*/ 80 h 159"/>
                <a:gd name="T72" fmla="*/ 0 w 284"/>
                <a:gd name="T73" fmla="*/ 11 h 159"/>
                <a:gd name="T74" fmla="*/ 35 w 284"/>
                <a:gd name="T75" fmla="*/ 0 h 159"/>
                <a:gd name="T76" fmla="*/ 39 w 284"/>
                <a:gd name="T77" fmla="*/ 1 h 159"/>
                <a:gd name="T78" fmla="*/ 66 w 284"/>
                <a:gd name="T79" fmla="*/ 15 h 159"/>
                <a:gd name="T80" fmla="*/ 80 w 284"/>
                <a:gd name="T81" fmla="*/ 21 h 159"/>
                <a:gd name="T82" fmla="*/ 100 w 284"/>
                <a:gd name="T83" fmla="*/ 38 h 159"/>
                <a:gd name="T84" fmla="*/ 117 w 284"/>
                <a:gd name="T85" fmla="*/ 36 h 159"/>
                <a:gd name="T86" fmla="*/ 142 w 284"/>
                <a:gd name="T87" fmla="*/ 35 h 159"/>
                <a:gd name="T88" fmla="*/ 165 w 284"/>
                <a:gd name="T89" fmla="*/ 48 h 159"/>
                <a:gd name="T90" fmla="*/ 169 w 284"/>
                <a:gd name="T91" fmla="*/ 67 h 159"/>
                <a:gd name="T92" fmla="*/ 177 w 284"/>
                <a:gd name="T93" fmla="*/ 67 h 159"/>
                <a:gd name="T94" fmla="*/ 184 w 284"/>
                <a:gd name="T95" fmla="*/ 83 h 159"/>
                <a:gd name="T96" fmla="*/ 204 w 284"/>
                <a:gd name="T97" fmla="*/ 83 h 159"/>
                <a:gd name="T98" fmla="*/ 211 w 284"/>
                <a:gd name="T99" fmla="*/ 92 h 159"/>
                <a:gd name="T100" fmla="*/ 217 w 284"/>
                <a:gd name="T101" fmla="*/ 92 h 159"/>
                <a:gd name="T102" fmla="*/ 220 w 284"/>
                <a:gd name="T103" fmla="*/ 78 h 159"/>
                <a:gd name="T104" fmla="*/ 235 w 284"/>
                <a:gd name="T105" fmla="*/ 66 h 159"/>
                <a:gd name="T106" fmla="*/ 243 w 284"/>
                <a:gd name="T107" fmla="*/ 62 h 159"/>
                <a:gd name="T108" fmla="*/ 243 w 284"/>
                <a:gd name="T109" fmla="*/ 6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159">
                  <a:moveTo>
                    <a:pt x="243" y="62"/>
                  </a:moveTo>
                  <a:lnTo>
                    <a:pt x="249" y="63"/>
                  </a:lnTo>
                  <a:lnTo>
                    <a:pt x="240" y="76"/>
                  </a:lnTo>
                  <a:lnTo>
                    <a:pt x="253" y="83"/>
                  </a:lnTo>
                  <a:lnTo>
                    <a:pt x="263" y="78"/>
                  </a:lnTo>
                  <a:lnTo>
                    <a:pt x="284" y="88"/>
                  </a:lnTo>
                  <a:lnTo>
                    <a:pt x="268" y="102"/>
                  </a:lnTo>
                  <a:lnTo>
                    <a:pt x="256" y="100"/>
                  </a:lnTo>
                  <a:lnTo>
                    <a:pt x="250" y="100"/>
                  </a:lnTo>
                  <a:lnTo>
                    <a:pt x="246" y="95"/>
                  </a:lnTo>
                  <a:lnTo>
                    <a:pt x="246" y="86"/>
                  </a:lnTo>
                  <a:lnTo>
                    <a:pt x="227" y="91"/>
                  </a:lnTo>
                  <a:lnTo>
                    <a:pt x="226" y="103"/>
                  </a:lnTo>
                  <a:lnTo>
                    <a:pt x="221" y="113"/>
                  </a:lnTo>
                  <a:lnTo>
                    <a:pt x="209" y="112"/>
                  </a:lnTo>
                  <a:lnTo>
                    <a:pt x="206" y="120"/>
                  </a:lnTo>
                  <a:lnTo>
                    <a:pt x="219" y="125"/>
                  </a:lnTo>
                  <a:lnTo>
                    <a:pt x="226" y="140"/>
                  </a:lnTo>
                  <a:lnTo>
                    <a:pt x="222" y="159"/>
                  </a:lnTo>
                  <a:lnTo>
                    <a:pt x="209" y="154"/>
                  </a:lnTo>
                  <a:lnTo>
                    <a:pt x="200" y="154"/>
                  </a:lnTo>
                  <a:lnTo>
                    <a:pt x="198" y="143"/>
                  </a:lnTo>
                  <a:lnTo>
                    <a:pt x="175" y="134"/>
                  </a:lnTo>
                  <a:lnTo>
                    <a:pt x="157" y="126"/>
                  </a:lnTo>
                  <a:lnTo>
                    <a:pt x="144" y="117"/>
                  </a:lnTo>
                  <a:lnTo>
                    <a:pt x="123" y="103"/>
                  </a:lnTo>
                  <a:lnTo>
                    <a:pt x="111" y="84"/>
                  </a:lnTo>
                  <a:lnTo>
                    <a:pt x="104" y="80"/>
                  </a:lnTo>
                  <a:lnTo>
                    <a:pt x="88" y="81"/>
                  </a:lnTo>
                  <a:lnTo>
                    <a:pt x="81" y="77"/>
                  </a:lnTo>
                  <a:lnTo>
                    <a:pt x="75" y="63"/>
                  </a:lnTo>
                  <a:lnTo>
                    <a:pt x="52" y="52"/>
                  </a:lnTo>
                  <a:lnTo>
                    <a:pt x="42" y="63"/>
                  </a:lnTo>
                  <a:lnTo>
                    <a:pt x="31" y="70"/>
                  </a:lnTo>
                  <a:lnTo>
                    <a:pt x="36" y="80"/>
                  </a:lnTo>
                  <a:lnTo>
                    <a:pt x="18" y="80"/>
                  </a:lnTo>
                  <a:lnTo>
                    <a:pt x="0" y="11"/>
                  </a:lnTo>
                  <a:lnTo>
                    <a:pt x="35" y="0"/>
                  </a:lnTo>
                  <a:lnTo>
                    <a:pt x="39" y="1"/>
                  </a:lnTo>
                  <a:lnTo>
                    <a:pt x="66" y="15"/>
                  </a:lnTo>
                  <a:lnTo>
                    <a:pt x="80" y="21"/>
                  </a:lnTo>
                  <a:lnTo>
                    <a:pt x="100" y="38"/>
                  </a:lnTo>
                  <a:lnTo>
                    <a:pt x="117" y="36"/>
                  </a:lnTo>
                  <a:lnTo>
                    <a:pt x="142" y="35"/>
                  </a:lnTo>
                  <a:lnTo>
                    <a:pt x="165" y="48"/>
                  </a:lnTo>
                  <a:lnTo>
                    <a:pt x="169" y="67"/>
                  </a:lnTo>
                  <a:lnTo>
                    <a:pt x="177" y="67"/>
                  </a:lnTo>
                  <a:lnTo>
                    <a:pt x="184" y="83"/>
                  </a:lnTo>
                  <a:lnTo>
                    <a:pt x="204" y="83"/>
                  </a:lnTo>
                  <a:lnTo>
                    <a:pt x="211" y="92"/>
                  </a:lnTo>
                  <a:lnTo>
                    <a:pt x="217" y="92"/>
                  </a:lnTo>
                  <a:lnTo>
                    <a:pt x="220" y="78"/>
                  </a:lnTo>
                  <a:lnTo>
                    <a:pt x="235" y="66"/>
                  </a:lnTo>
                  <a:lnTo>
                    <a:pt x="243" y="62"/>
                  </a:lnTo>
                  <a:lnTo>
                    <a:pt x="243" y="6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2" name="Freeform 221">
              <a:extLst>
                <a:ext uri="{FF2B5EF4-FFF2-40B4-BE49-F238E27FC236}">
                  <a16:creationId xmlns:a16="http://schemas.microsoft.com/office/drawing/2014/main" id="{CBB6747C-4ECE-2C6A-698F-BFD989CA063F}"/>
                </a:ext>
              </a:extLst>
            </p:cNvPr>
            <p:cNvSpPr>
              <a:spLocks/>
            </p:cNvSpPr>
            <p:nvPr/>
          </p:nvSpPr>
          <p:spPr bwMode="auto">
            <a:xfrm>
              <a:off x="5793443" y="4044586"/>
              <a:ext cx="360283" cy="344409"/>
            </a:xfrm>
            <a:custGeom>
              <a:avLst/>
              <a:gdLst>
                <a:gd name="T0" fmla="*/ 212 w 227"/>
                <a:gd name="T1" fmla="*/ 83 h 217"/>
                <a:gd name="T2" fmla="*/ 216 w 227"/>
                <a:gd name="T3" fmla="*/ 97 h 217"/>
                <a:gd name="T4" fmla="*/ 202 w 227"/>
                <a:gd name="T5" fmla="*/ 103 h 217"/>
                <a:gd name="T6" fmla="*/ 197 w 227"/>
                <a:gd name="T7" fmla="*/ 117 h 217"/>
                <a:gd name="T8" fmla="*/ 210 w 227"/>
                <a:gd name="T9" fmla="*/ 137 h 217"/>
                <a:gd name="T10" fmla="*/ 185 w 227"/>
                <a:gd name="T11" fmla="*/ 152 h 217"/>
                <a:gd name="T12" fmla="*/ 168 w 227"/>
                <a:gd name="T13" fmla="*/ 159 h 217"/>
                <a:gd name="T14" fmla="*/ 142 w 227"/>
                <a:gd name="T15" fmla="*/ 152 h 217"/>
                <a:gd name="T16" fmla="*/ 147 w 227"/>
                <a:gd name="T17" fmla="*/ 159 h 217"/>
                <a:gd name="T18" fmla="*/ 147 w 227"/>
                <a:gd name="T19" fmla="*/ 183 h 217"/>
                <a:gd name="T20" fmla="*/ 163 w 227"/>
                <a:gd name="T21" fmla="*/ 189 h 217"/>
                <a:gd name="T22" fmla="*/ 149 w 227"/>
                <a:gd name="T23" fmla="*/ 203 h 217"/>
                <a:gd name="T24" fmla="*/ 129 w 227"/>
                <a:gd name="T25" fmla="*/ 210 h 217"/>
                <a:gd name="T26" fmla="*/ 113 w 227"/>
                <a:gd name="T27" fmla="*/ 217 h 217"/>
                <a:gd name="T28" fmla="*/ 98 w 227"/>
                <a:gd name="T29" fmla="*/ 189 h 217"/>
                <a:gd name="T30" fmla="*/ 88 w 227"/>
                <a:gd name="T31" fmla="*/ 177 h 217"/>
                <a:gd name="T32" fmla="*/ 96 w 227"/>
                <a:gd name="T33" fmla="*/ 163 h 217"/>
                <a:gd name="T34" fmla="*/ 89 w 227"/>
                <a:gd name="T35" fmla="*/ 146 h 217"/>
                <a:gd name="T36" fmla="*/ 94 w 227"/>
                <a:gd name="T37" fmla="*/ 125 h 217"/>
                <a:gd name="T38" fmla="*/ 92 w 227"/>
                <a:gd name="T39" fmla="*/ 112 h 217"/>
                <a:gd name="T40" fmla="*/ 70 w 227"/>
                <a:gd name="T41" fmla="*/ 113 h 217"/>
                <a:gd name="T42" fmla="*/ 53 w 227"/>
                <a:gd name="T43" fmla="*/ 98 h 217"/>
                <a:gd name="T44" fmla="*/ 21 w 227"/>
                <a:gd name="T45" fmla="*/ 98 h 217"/>
                <a:gd name="T46" fmla="*/ 13 w 227"/>
                <a:gd name="T47" fmla="*/ 90 h 217"/>
                <a:gd name="T48" fmla="*/ 15 w 227"/>
                <a:gd name="T49" fmla="*/ 79 h 217"/>
                <a:gd name="T50" fmla="*/ 10 w 227"/>
                <a:gd name="T51" fmla="*/ 67 h 217"/>
                <a:gd name="T52" fmla="*/ 0 w 227"/>
                <a:gd name="T53" fmla="*/ 57 h 217"/>
                <a:gd name="T54" fmla="*/ 8 w 227"/>
                <a:gd name="T55" fmla="*/ 32 h 217"/>
                <a:gd name="T56" fmla="*/ 20 w 227"/>
                <a:gd name="T57" fmla="*/ 20 h 217"/>
                <a:gd name="T58" fmla="*/ 36 w 227"/>
                <a:gd name="T59" fmla="*/ 7 h 217"/>
                <a:gd name="T60" fmla="*/ 25 w 227"/>
                <a:gd name="T61" fmla="*/ 14 h 217"/>
                <a:gd name="T62" fmla="*/ 30 w 227"/>
                <a:gd name="T63" fmla="*/ 32 h 217"/>
                <a:gd name="T64" fmla="*/ 27 w 227"/>
                <a:gd name="T65" fmla="*/ 58 h 217"/>
                <a:gd name="T66" fmla="*/ 39 w 227"/>
                <a:gd name="T67" fmla="*/ 43 h 217"/>
                <a:gd name="T68" fmla="*/ 34 w 227"/>
                <a:gd name="T69" fmla="*/ 23 h 217"/>
                <a:gd name="T70" fmla="*/ 53 w 227"/>
                <a:gd name="T71" fmla="*/ 6 h 217"/>
                <a:gd name="T72" fmla="*/ 64 w 227"/>
                <a:gd name="T73" fmla="*/ 13 h 217"/>
                <a:gd name="T74" fmla="*/ 87 w 227"/>
                <a:gd name="T75" fmla="*/ 24 h 217"/>
                <a:gd name="T76" fmla="*/ 102 w 227"/>
                <a:gd name="T77" fmla="*/ 30 h 217"/>
                <a:gd name="T78" fmla="*/ 130 w 227"/>
                <a:gd name="T79" fmla="*/ 37 h 217"/>
                <a:gd name="T80" fmla="*/ 152 w 227"/>
                <a:gd name="T81" fmla="*/ 33 h 217"/>
                <a:gd name="T82" fmla="*/ 172 w 227"/>
                <a:gd name="T83" fmla="*/ 27 h 217"/>
                <a:gd name="T84" fmla="*/ 178 w 227"/>
                <a:gd name="T85" fmla="*/ 33 h 217"/>
                <a:gd name="T86" fmla="*/ 197 w 227"/>
                <a:gd name="T87" fmla="*/ 43 h 217"/>
                <a:gd name="T88" fmla="*/ 211 w 227"/>
                <a:gd name="T89" fmla="*/ 68 h 217"/>
                <a:gd name="T90" fmla="*/ 227 w 227"/>
                <a:gd name="T91" fmla="*/ 7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217">
                  <a:moveTo>
                    <a:pt x="227" y="72"/>
                  </a:moveTo>
                  <a:lnTo>
                    <a:pt x="212" y="83"/>
                  </a:lnTo>
                  <a:lnTo>
                    <a:pt x="211" y="90"/>
                  </a:lnTo>
                  <a:lnTo>
                    <a:pt x="216" y="97"/>
                  </a:lnTo>
                  <a:lnTo>
                    <a:pt x="212" y="100"/>
                  </a:lnTo>
                  <a:lnTo>
                    <a:pt x="202" y="103"/>
                  </a:lnTo>
                  <a:lnTo>
                    <a:pt x="202" y="112"/>
                  </a:lnTo>
                  <a:lnTo>
                    <a:pt x="197" y="117"/>
                  </a:lnTo>
                  <a:lnTo>
                    <a:pt x="208" y="132"/>
                  </a:lnTo>
                  <a:lnTo>
                    <a:pt x="210" y="137"/>
                  </a:lnTo>
                  <a:lnTo>
                    <a:pt x="204" y="145"/>
                  </a:lnTo>
                  <a:lnTo>
                    <a:pt x="185" y="152"/>
                  </a:lnTo>
                  <a:lnTo>
                    <a:pt x="172" y="154"/>
                  </a:lnTo>
                  <a:lnTo>
                    <a:pt x="168" y="159"/>
                  </a:lnTo>
                  <a:lnTo>
                    <a:pt x="155" y="154"/>
                  </a:lnTo>
                  <a:lnTo>
                    <a:pt x="142" y="152"/>
                  </a:lnTo>
                  <a:lnTo>
                    <a:pt x="139" y="154"/>
                  </a:lnTo>
                  <a:lnTo>
                    <a:pt x="147" y="159"/>
                  </a:lnTo>
                  <a:lnTo>
                    <a:pt x="146" y="172"/>
                  </a:lnTo>
                  <a:lnTo>
                    <a:pt x="147" y="183"/>
                  </a:lnTo>
                  <a:lnTo>
                    <a:pt x="162" y="185"/>
                  </a:lnTo>
                  <a:lnTo>
                    <a:pt x="163" y="189"/>
                  </a:lnTo>
                  <a:lnTo>
                    <a:pt x="150" y="194"/>
                  </a:lnTo>
                  <a:lnTo>
                    <a:pt x="149" y="203"/>
                  </a:lnTo>
                  <a:lnTo>
                    <a:pt x="141" y="206"/>
                  </a:lnTo>
                  <a:lnTo>
                    <a:pt x="129" y="210"/>
                  </a:lnTo>
                  <a:lnTo>
                    <a:pt x="126" y="216"/>
                  </a:lnTo>
                  <a:lnTo>
                    <a:pt x="113" y="217"/>
                  </a:lnTo>
                  <a:lnTo>
                    <a:pt x="104" y="207"/>
                  </a:lnTo>
                  <a:lnTo>
                    <a:pt x="98" y="189"/>
                  </a:lnTo>
                  <a:lnTo>
                    <a:pt x="94" y="181"/>
                  </a:lnTo>
                  <a:lnTo>
                    <a:pt x="88" y="177"/>
                  </a:lnTo>
                  <a:lnTo>
                    <a:pt x="97" y="168"/>
                  </a:lnTo>
                  <a:lnTo>
                    <a:pt x="96" y="163"/>
                  </a:lnTo>
                  <a:lnTo>
                    <a:pt x="92" y="158"/>
                  </a:lnTo>
                  <a:lnTo>
                    <a:pt x="89" y="146"/>
                  </a:lnTo>
                  <a:lnTo>
                    <a:pt x="90" y="132"/>
                  </a:lnTo>
                  <a:lnTo>
                    <a:pt x="94" y="125"/>
                  </a:lnTo>
                  <a:lnTo>
                    <a:pt x="98" y="115"/>
                  </a:lnTo>
                  <a:lnTo>
                    <a:pt x="92" y="112"/>
                  </a:lnTo>
                  <a:lnTo>
                    <a:pt x="82" y="114"/>
                  </a:lnTo>
                  <a:lnTo>
                    <a:pt x="70" y="113"/>
                  </a:lnTo>
                  <a:lnTo>
                    <a:pt x="64" y="115"/>
                  </a:lnTo>
                  <a:lnTo>
                    <a:pt x="53" y="98"/>
                  </a:lnTo>
                  <a:lnTo>
                    <a:pt x="42" y="96"/>
                  </a:lnTo>
                  <a:lnTo>
                    <a:pt x="21" y="98"/>
                  </a:lnTo>
                  <a:lnTo>
                    <a:pt x="17" y="92"/>
                  </a:lnTo>
                  <a:lnTo>
                    <a:pt x="13" y="90"/>
                  </a:lnTo>
                  <a:lnTo>
                    <a:pt x="13" y="86"/>
                  </a:lnTo>
                  <a:lnTo>
                    <a:pt x="15" y="79"/>
                  </a:lnTo>
                  <a:lnTo>
                    <a:pt x="14" y="72"/>
                  </a:lnTo>
                  <a:lnTo>
                    <a:pt x="10" y="67"/>
                  </a:lnTo>
                  <a:lnTo>
                    <a:pt x="9" y="58"/>
                  </a:lnTo>
                  <a:lnTo>
                    <a:pt x="0" y="57"/>
                  </a:lnTo>
                  <a:lnTo>
                    <a:pt x="5" y="46"/>
                  </a:lnTo>
                  <a:lnTo>
                    <a:pt x="8" y="32"/>
                  </a:lnTo>
                  <a:lnTo>
                    <a:pt x="13" y="25"/>
                  </a:lnTo>
                  <a:lnTo>
                    <a:pt x="20" y="20"/>
                  </a:lnTo>
                  <a:lnTo>
                    <a:pt x="25" y="10"/>
                  </a:lnTo>
                  <a:lnTo>
                    <a:pt x="36" y="7"/>
                  </a:lnTo>
                  <a:lnTo>
                    <a:pt x="36" y="12"/>
                  </a:lnTo>
                  <a:lnTo>
                    <a:pt x="25" y="14"/>
                  </a:lnTo>
                  <a:lnTo>
                    <a:pt x="30" y="23"/>
                  </a:lnTo>
                  <a:lnTo>
                    <a:pt x="30" y="32"/>
                  </a:lnTo>
                  <a:lnTo>
                    <a:pt x="21" y="43"/>
                  </a:lnTo>
                  <a:lnTo>
                    <a:pt x="27" y="58"/>
                  </a:lnTo>
                  <a:lnTo>
                    <a:pt x="35" y="57"/>
                  </a:lnTo>
                  <a:lnTo>
                    <a:pt x="39" y="43"/>
                  </a:lnTo>
                  <a:lnTo>
                    <a:pt x="34" y="37"/>
                  </a:lnTo>
                  <a:lnTo>
                    <a:pt x="34" y="23"/>
                  </a:lnTo>
                  <a:lnTo>
                    <a:pt x="56" y="14"/>
                  </a:lnTo>
                  <a:lnTo>
                    <a:pt x="53" y="6"/>
                  </a:lnTo>
                  <a:lnTo>
                    <a:pt x="60" y="0"/>
                  </a:lnTo>
                  <a:lnTo>
                    <a:pt x="64" y="13"/>
                  </a:lnTo>
                  <a:lnTo>
                    <a:pt x="76" y="14"/>
                  </a:lnTo>
                  <a:lnTo>
                    <a:pt x="87" y="24"/>
                  </a:lnTo>
                  <a:lnTo>
                    <a:pt x="87" y="30"/>
                  </a:lnTo>
                  <a:lnTo>
                    <a:pt x="102" y="30"/>
                  </a:lnTo>
                  <a:lnTo>
                    <a:pt x="120" y="29"/>
                  </a:lnTo>
                  <a:lnTo>
                    <a:pt x="130" y="37"/>
                  </a:lnTo>
                  <a:lnTo>
                    <a:pt x="141" y="39"/>
                  </a:lnTo>
                  <a:lnTo>
                    <a:pt x="152" y="33"/>
                  </a:lnTo>
                  <a:lnTo>
                    <a:pt x="152" y="29"/>
                  </a:lnTo>
                  <a:lnTo>
                    <a:pt x="172" y="27"/>
                  </a:lnTo>
                  <a:lnTo>
                    <a:pt x="192" y="27"/>
                  </a:lnTo>
                  <a:lnTo>
                    <a:pt x="178" y="33"/>
                  </a:lnTo>
                  <a:lnTo>
                    <a:pt x="184" y="42"/>
                  </a:lnTo>
                  <a:lnTo>
                    <a:pt x="197" y="43"/>
                  </a:lnTo>
                  <a:lnTo>
                    <a:pt x="210" y="52"/>
                  </a:lnTo>
                  <a:lnTo>
                    <a:pt x="211" y="68"/>
                  </a:lnTo>
                  <a:lnTo>
                    <a:pt x="220" y="67"/>
                  </a:lnTo>
                  <a:lnTo>
                    <a:pt x="227" y="72"/>
                  </a:lnTo>
                  <a:lnTo>
                    <a:pt x="227" y="7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3" name="Freeform 222">
              <a:extLst>
                <a:ext uri="{FF2B5EF4-FFF2-40B4-BE49-F238E27FC236}">
                  <a16:creationId xmlns:a16="http://schemas.microsoft.com/office/drawing/2014/main" id="{FA2EC2DF-659D-B203-3852-4E5941503C69}"/>
                </a:ext>
              </a:extLst>
            </p:cNvPr>
            <p:cNvSpPr>
              <a:spLocks/>
            </p:cNvSpPr>
            <p:nvPr/>
          </p:nvSpPr>
          <p:spPr bwMode="auto">
            <a:xfrm>
              <a:off x="10402540" y="3706525"/>
              <a:ext cx="230137" cy="444399"/>
            </a:xfrm>
            <a:custGeom>
              <a:avLst/>
              <a:gdLst>
                <a:gd name="T0" fmla="*/ 100 w 145"/>
                <a:gd name="T1" fmla="*/ 34 h 280"/>
                <a:gd name="T2" fmla="*/ 80 w 145"/>
                <a:gd name="T3" fmla="*/ 50 h 280"/>
                <a:gd name="T4" fmla="*/ 69 w 145"/>
                <a:gd name="T5" fmla="*/ 68 h 280"/>
                <a:gd name="T6" fmla="*/ 68 w 145"/>
                <a:gd name="T7" fmla="*/ 82 h 280"/>
                <a:gd name="T8" fmla="*/ 83 w 145"/>
                <a:gd name="T9" fmla="*/ 102 h 280"/>
                <a:gd name="T10" fmla="*/ 103 w 145"/>
                <a:gd name="T11" fmla="*/ 126 h 280"/>
                <a:gd name="T12" fmla="*/ 120 w 145"/>
                <a:gd name="T13" fmla="*/ 138 h 280"/>
                <a:gd name="T14" fmla="*/ 131 w 145"/>
                <a:gd name="T15" fmla="*/ 153 h 280"/>
                <a:gd name="T16" fmla="*/ 143 w 145"/>
                <a:gd name="T17" fmla="*/ 188 h 280"/>
                <a:gd name="T18" fmla="*/ 145 w 145"/>
                <a:gd name="T19" fmla="*/ 222 h 280"/>
                <a:gd name="T20" fmla="*/ 132 w 145"/>
                <a:gd name="T21" fmla="*/ 234 h 280"/>
                <a:gd name="T22" fmla="*/ 114 w 145"/>
                <a:gd name="T23" fmla="*/ 247 h 280"/>
                <a:gd name="T24" fmla="*/ 101 w 145"/>
                <a:gd name="T25" fmla="*/ 262 h 280"/>
                <a:gd name="T26" fmla="*/ 82 w 145"/>
                <a:gd name="T27" fmla="*/ 280 h 280"/>
                <a:gd name="T28" fmla="*/ 75 w 145"/>
                <a:gd name="T29" fmla="*/ 268 h 280"/>
                <a:gd name="T30" fmla="*/ 79 w 145"/>
                <a:gd name="T31" fmla="*/ 255 h 280"/>
                <a:gd name="T32" fmla="*/ 66 w 145"/>
                <a:gd name="T33" fmla="*/ 245 h 280"/>
                <a:gd name="T34" fmla="*/ 79 w 145"/>
                <a:gd name="T35" fmla="*/ 237 h 280"/>
                <a:gd name="T36" fmla="*/ 97 w 145"/>
                <a:gd name="T37" fmla="*/ 236 h 280"/>
                <a:gd name="T38" fmla="*/ 88 w 145"/>
                <a:gd name="T39" fmla="*/ 224 h 280"/>
                <a:gd name="T40" fmla="*/ 115 w 145"/>
                <a:gd name="T41" fmla="*/ 209 h 280"/>
                <a:gd name="T42" fmla="*/ 114 w 145"/>
                <a:gd name="T43" fmla="*/ 187 h 280"/>
                <a:gd name="T44" fmla="*/ 109 w 145"/>
                <a:gd name="T45" fmla="*/ 173 h 280"/>
                <a:gd name="T46" fmla="*/ 110 w 145"/>
                <a:gd name="T47" fmla="*/ 155 h 280"/>
                <a:gd name="T48" fmla="*/ 104 w 145"/>
                <a:gd name="T49" fmla="*/ 142 h 280"/>
                <a:gd name="T50" fmla="*/ 89 w 145"/>
                <a:gd name="T51" fmla="*/ 128 h 280"/>
                <a:gd name="T52" fmla="*/ 77 w 145"/>
                <a:gd name="T53" fmla="*/ 111 h 280"/>
                <a:gd name="T54" fmla="*/ 60 w 145"/>
                <a:gd name="T55" fmla="*/ 89 h 280"/>
                <a:gd name="T56" fmla="*/ 38 w 145"/>
                <a:gd name="T57" fmla="*/ 77 h 280"/>
                <a:gd name="T58" fmla="*/ 42 w 145"/>
                <a:gd name="T59" fmla="*/ 70 h 280"/>
                <a:gd name="T60" fmla="*/ 51 w 145"/>
                <a:gd name="T61" fmla="*/ 65 h 280"/>
                <a:gd name="T62" fmla="*/ 43 w 145"/>
                <a:gd name="T63" fmla="*/ 49 h 280"/>
                <a:gd name="T64" fmla="*/ 23 w 145"/>
                <a:gd name="T65" fmla="*/ 49 h 280"/>
                <a:gd name="T66" fmla="*/ 12 w 145"/>
                <a:gd name="T67" fmla="*/ 32 h 280"/>
                <a:gd name="T68" fmla="*/ 0 w 145"/>
                <a:gd name="T69" fmla="*/ 16 h 280"/>
                <a:gd name="T70" fmla="*/ 8 w 145"/>
                <a:gd name="T71" fmla="*/ 12 h 280"/>
                <a:gd name="T72" fmla="*/ 21 w 145"/>
                <a:gd name="T73" fmla="*/ 12 h 280"/>
                <a:gd name="T74" fmla="*/ 37 w 145"/>
                <a:gd name="T75" fmla="*/ 10 h 280"/>
                <a:gd name="T76" fmla="*/ 49 w 145"/>
                <a:gd name="T77" fmla="*/ 0 h 280"/>
                <a:gd name="T78" fmla="*/ 58 w 145"/>
                <a:gd name="T79" fmla="*/ 7 h 280"/>
                <a:gd name="T80" fmla="*/ 74 w 145"/>
                <a:gd name="T81" fmla="*/ 10 h 280"/>
                <a:gd name="T82" fmla="*/ 73 w 145"/>
                <a:gd name="T83" fmla="*/ 22 h 280"/>
                <a:gd name="T84" fmla="*/ 82 w 145"/>
                <a:gd name="T85" fmla="*/ 29 h 280"/>
                <a:gd name="T86" fmla="*/ 100 w 145"/>
                <a:gd name="T87" fmla="*/ 34 h 280"/>
                <a:gd name="T88" fmla="*/ 100 w 145"/>
                <a:gd name="T89" fmla="*/ 3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280">
                  <a:moveTo>
                    <a:pt x="100" y="34"/>
                  </a:moveTo>
                  <a:lnTo>
                    <a:pt x="80" y="50"/>
                  </a:lnTo>
                  <a:lnTo>
                    <a:pt x="69" y="68"/>
                  </a:lnTo>
                  <a:lnTo>
                    <a:pt x="68" y="82"/>
                  </a:lnTo>
                  <a:lnTo>
                    <a:pt x="83" y="102"/>
                  </a:lnTo>
                  <a:lnTo>
                    <a:pt x="103" y="126"/>
                  </a:lnTo>
                  <a:lnTo>
                    <a:pt x="120" y="138"/>
                  </a:lnTo>
                  <a:lnTo>
                    <a:pt x="131" y="153"/>
                  </a:lnTo>
                  <a:lnTo>
                    <a:pt x="143" y="188"/>
                  </a:lnTo>
                  <a:lnTo>
                    <a:pt x="145" y="222"/>
                  </a:lnTo>
                  <a:lnTo>
                    <a:pt x="132" y="234"/>
                  </a:lnTo>
                  <a:lnTo>
                    <a:pt x="114" y="247"/>
                  </a:lnTo>
                  <a:lnTo>
                    <a:pt x="101" y="262"/>
                  </a:lnTo>
                  <a:lnTo>
                    <a:pt x="82" y="280"/>
                  </a:lnTo>
                  <a:lnTo>
                    <a:pt x="75" y="268"/>
                  </a:lnTo>
                  <a:lnTo>
                    <a:pt x="79" y="255"/>
                  </a:lnTo>
                  <a:lnTo>
                    <a:pt x="66" y="245"/>
                  </a:lnTo>
                  <a:lnTo>
                    <a:pt x="79" y="237"/>
                  </a:lnTo>
                  <a:lnTo>
                    <a:pt x="97" y="236"/>
                  </a:lnTo>
                  <a:lnTo>
                    <a:pt x="88" y="224"/>
                  </a:lnTo>
                  <a:lnTo>
                    <a:pt x="115" y="209"/>
                  </a:lnTo>
                  <a:lnTo>
                    <a:pt x="114" y="187"/>
                  </a:lnTo>
                  <a:lnTo>
                    <a:pt x="109" y="173"/>
                  </a:lnTo>
                  <a:lnTo>
                    <a:pt x="110" y="155"/>
                  </a:lnTo>
                  <a:lnTo>
                    <a:pt x="104" y="142"/>
                  </a:lnTo>
                  <a:lnTo>
                    <a:pt x="89" y="128"/>
                  </a:lnTo>
                  <a:lnTo>
                    <a:pt x="77" y="111"/>
                  </a:lnTo>
                  <a:lnTo>
                    <a:pt x="60" y="89"/>
                  </a:lnTo>
                  <a:lnTo>
                    <a:pt x="38" y="77"/>
                  </a:lnTo>
                  <a:lnTo>
                    <a:pt x="42" y="70"/>
                  </a:lnTo>
                  <a:lnTo>
                    <a:pt x="51" y="65"/>
                  </a:lnTo>
                  <a:lnTo>
                    <a:pt x="43" y="49"/>
                  </a:lnTo>
                  <a:lnTo>
                    <a:pt x="23" y="49"/>
                  </a:lnTo>
                  <a:lnTo>
                    <a:pt x="12" y="32"/>
                  </a:lnTo>
                  <a:lnTo>
                    <a:pt x="0" y="16"/>
                  </a:lnTo>
                  <a:lnTo>
                    <a:pt x="8" y="12"/>
                  </a:lnTo>
                  <a:lnTo>
                    <a:pt x="21" y="12"/>
                  </a:lnTo>
                  <a:lnTo>
                    <a:pt x="37" y="10"/>
                  </a:lnTo>
                  <a:lnTo>
                    <a:pt x="49" y="0"/>
                  </a:lnTo>
                  <a:lnTo>
                    <a:pt x="58" y="7"/>
                  </a:lnTo>
                  <a:lnTo>
                    <a:pt x="74" y="10"/>
                  </a:lnTo>
                  <a:lnTo>
                    <a:pt x="73" y="22"/>
                  </a:lnTo>
                  <a:lnTo>
                    <a:pt x="82" y="29"/>
                  </a:lnTo>
                  <a:lnTo>
                    <a:pt x="100" y="34"/>
                  </a:lnTo>
                  <a:lnTo>
                    <a:pt x="100" y="3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4" name="Freeform 223">
              <a:extLst>
                <a:ext uri="{FF2B5EF4-FFF2-40B4-BE49-F238E27FC236}">
                  <a16:creationId xmlns:a16="http://schemas.microsoft.com/office/drawing/2014/main" id="{AD55D689-E614-C1E1-93C0-8CD7270B23C6}"/>
                </a:ext>
              </a:extLst>
            </p:cNvPr>
            <p:cNvSpPr>
              <a:spLocks/>
            </p:cNvSpPr>
            <p:nvPr/>
          </p:nvSpPr>
          <p:spPr bwMode="auto">
            <a:xfrm>
              <a:off x="8864588" y="3836671"/>
              <a:ext cx="272990" cy="195218"/>
            </a:xfrm>
            <a:custGeom>
              <a:avLst/>
              <a:gdLst>
                <a:gd name="T0" fmla="*/ 172 w 172"/>
                <a:gd name="T1" fmla="*/ 46 h 123"/>
                <a:gd name="T2" fmla="*/ 160 w 172"/>
                <a:gd name="T3" fmla="*/ 50 h 123"/>
                <a:gd name="T4" fmla="*/ 158 w 172"/>
                <a:gd name="T5" fmla="*/ 59 h 123"/>
                <a:gd name="T6" fmla="*/ 158 w 172"/>
                <a:gd name="T7" fmla="*/ 66 h 123"/>
                <a:gd name="T8" fmla="*/ 142 w 172"/>
                <a:gd name="T9" fmla="*/ 74 h 123"/>
                <a:gd name="T10" fmla="*/ 116 w 172"/>
                <a:gd name="T11" fmla="*/ 83 h 123"/>
                <a:gd name="T12" fmla="*/ 102 w 172"/>
                <a:gd name="T13" fmla="*/ 96 h 123"/>
                <a:gd name="T14" fmla="*/ 94 w 172"/>
                <a:gd name="T15" fmla="*/ 97 h 123"/>
                <a:gd name="T16" fmla="*/ 89 w 172"/>
                <a:gd name="T17" fmla="*/ 96 h 123"/>
                <a:gd name="T18" fmla="*/ 79 w 172"/>
                <a:gd name="T19" fmla="*/ 103 h 123"/>
                <a:gd name="T20" fmla="*/ 69 w 172"/>
                <a:gd name="T21" fmla="*/ 107 h 123"/>
                <a:gd name="T22" fmla="*/ 56 w 172"/>
                <a:gd name="T23" fmla="*/ 108 h 123"/>
                <a:gd name="T24" fmla="*/ 51 w 172"/>
                <a:gd name="T25" fmla="*/ 109 h 123"/>
                <a:gd name="T26" fmla="*/ 48 w 172"/>
                <a:gd name="T27" fmla="*/ 114 h 123"/>
                <a:gd name="T28" fmla="*/ 44 w 172"/>
                <a:gd name="T29" fmla="*/ 116 h 123"/>
                <a:gd name="T30" fmla="*/ 41 w 172"/>
                <a:gd name="T31" fmla="*/ 120 h 123"/>
                <a:gd name="T32" fmla="*/ 33 w 172"/>
                <a:gd name="T33" fmla="*/ 120 h 123"/>
                <a:gd name="T34" fmla="*/ 28 w 172"/>
                <a:gd name="T35" fmla="*/ 123 h 123"/>
                <a:gd name="T36" fmla="*/ 16 w 172"/>
                <a:gd name="T37" fmla="*/ 122 h 123"/>
                <a:gd name="T38" fmla="*/ 11 w 172"/>
                <a:gd name="T39" fmla="*/ 111 h 123"/>
                <a:gd name="T40" fmla="*/ 11 w 172"/>
                <a:gd name="T41" fmla="*/ 100 h 123"/>
                <a:gd name="T42" fmla="*/ 8 w 172"/>
                <a:gd name="T43" fmla="*/ 94 h 123"/>
                <a:gd name="T44" fmla="*/ 5 w 172"/>
                <a:gd name="T45" fmla="*/ 80 h 123"/>
                <a:gd name="T46" fmla="*/ 0 w 172"/>
                <a:gd name="T47" fmla="*/ 73 h 123"/>
                <a:gd name="T48" fmla="*/ 2 w 172"/>
                <a:gd name="T49" fmla="*/ 71 h 123"/>
                <a:gd name="T50" fmla="*/ 0 w 172"/>
                <a:gd name="T51" fmla="*/ 63 h 123"/>
                <a:gd name="T52" fmla="*/ 2 w 172"/>
                <a:gd name="T53" fmla="*/ 60 h 123"/>
                <a:gd name="T54" fmla="*/ 1 w 172"/>
                <a:gd name="T55" fmla="*/ 51 h 123"/>
                <a:gd name="T56" fmla="*/ 8 w 172"/>
                <a:gd name="T57" fmla="*/ 45 h 123"/>
                <a:gd name="T58" fmla="*/ 5 w 172"/>
                <a:gd name="T59" fmla="*/ 37 h 123"/>
                <a:gd name="T60" fmla="*/ 10 w 172"/>
                <a:gd name="T61" fmla="*/ 28 h 123"/>
                <a:gd name="T62" fmla="*/ 17 w 172"/>
                <a:gd name="T63" fmla="*/ 32 h 123"/>
                <a:gd name="T64" fmla="*/ 21 w 172"/>
                <a:gd name="T65" fmla="*/ 31 h 123"/>
                <a:gd name="T66" fmla="*/ 40 w 172"/>
                <a:gd name="T67" fmla="*/ 31 h 123"/>
                <a:gd name="T68" fmla="*/ 43 w 172"/>
                <a:gd name="T69" fmla="*/ 32 h 123"/>
                <a:gd name="T70" fmla="*/ 59 w 172"/>
                <a:gd name="T71" fmla="*/ 34 h 123"/>
                <a:gd name="T72" fmla="*/ 66 w 172"/>
                <a:gd name="T73" fmla="*/ 34 h 123"/>
                <a:gd name="T74" fmla="*/ 71 w 172"/>
                <a:gd name="T75" fmla="*/ 40 h 123"/>
                <a:gd name="T76" fmla="*/ 78 w 172"/>
                <a:gd name="T77" fmla="*/ 37 h 123"/>
                <a:gd name="T78" fmla="*/ 88 w 172"/>
                <a:gd name="T79" fmla="*/ 17 h 123"/>
                <a:gd name="T80" fmla="*/ 103 w 172"/>
                <a:gd name="T81" fmla="*/ 8 h 123"/>
                <a:gd name="T82" fmla="*/ 151 w 172"/>
                <a:gd name="T83" fmla="*/ 0 h 123"/>
                <a:gd name="T84" fmla="*/ 165 w 172"/>
                <a:gd name="T85" fmla="*/ 32 h 123"/>
                <a:gd name="T86" fmla="*/ 172 w 172"/>
                <a:gd name="T87" fmla="*/ 46 h 123"/>
                <a:gd name="T88" fmla="*/ 172 w 172"/>
                <a:gd name="T89" fmla="*/ 4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 h="123">
                  <a:moveTo>
                    <a:pt x="172" y="46"/>
                  </a:moveTo>
                  <a:lnTo>
                    <a:pt x="160" y="50"/>
                  </a:lnTo>
                  <a:lnTo>
                    <a:pt x="158" y="59"/>
                  </a:lnTo>
                  <a:lnTo>
                    <a:pt x="158" y="66"/>
                  </a:lnTo>
                  <a:lnTo>
                    <a:pt x="142" y="74"/>
                  </a:lnTo>
                  <a:lnTo>
                    <a:pt x="116" y="83"/>
                  </a:lnTo>
                  <a:lnTo>
                    <a:pt x="102" y="96"/>
                  </a:lnTo>
                  <a:lnTo>
                    <a:pt x="94" y="97"/>
                  </a:lnTo>
                  <a:lnTo>
                    <a:pt x="89" y="96"/>
                  </a:lnTo>
                  <a:lnTo>
                    <a:pt x="79" y="103"/>
                  </a:lnTo>
                  <a:lnTo>
                    <a:pt x="69" y="107"/>
                  </a:lnTo>
                  <a:lnTo>
                    <a:pt x="56" y="108"/>
                  </a:lnTo>
                  <a:lnTo>
                    <a:pt x="51" y="109"/>
                  </a:lnTo>
                  <a:lnTo>
                    <a:pt x="48" y="114"/>
                  </a:lnTo>
                  <a:lnTo>
                    <a:pt x="44" y="116"/>
                  </a:lnTo>
                  <a:lnTo>
                    <a:pt x="41" y="120"/>
                  </a:lnTo>
                  <a:lnTo>
                    <a:pt x="33" y="120"/>
                  </a:lnTo>
                  <a:lnTo>
                    <a:pt x="28" y="123"/>
                  </a:lnTo>
                  <a:lnTo>
                    <a:pt x="16" y="122"/>
                  </a:lnTo>
                  <a:lnTo>
                    <a:pt x="11" y="111"/>
                  </a:lnTo>
                  <a:lnTo>
                    <a:pt x="11" y="100"/>
                  </a:lnTo>
                  <a:lnTo>
                    <a:pt x="8" y="94"/>
                  </a:lnTo>
                  <a:lnTo>
                    <a:pt x="5" y="80"/>
                  </a:lnTo>
                  <a:lnTo>
                    <a:pt x="0" y="73"/>
                  </a:lnTo>
                  <a:lnTo>
                    <a:pt x="2" y="71"/>
                  </a:lnTo>
                  <a:lnTo>
                    <a:pt x="0" y="63"/>
                  </a:lnTo>
                  <a:lnTo>
                    <a:pt x="2" y="60"/>
                  </a:lnTo>
                  <a:lnTo>
                    <a:pt x="1" y="51"/>
                  </a:lnTo>
                  <a:lnTo>
                    <a:pt x="8" y="45"/>
                  </a:lnTo>
                  <a:lnTo>
                    <a:pt x="5" y="37"/>
                  </a:lnTo>
                  <a:lnTo>
                    <a:pt x="10" y="28"/>
                  </a:lnTo>
                  <a:lnTo>
                    <a:pt x="17" y="32"/>
                  </a:lnTo>
                  <a:lnTo>
                    <a:pt x="21" y="31"/>
                  </a:lnTo>
                  <a:lnTo>
                    <a:pt x="40" y="31"/>
                  </a:lnTo>
                  <a:lnTo>
                    <a:pt x="43" y="32"/>
                  </a:lnTo>
                  <a:lnTo>
                    <a:pt x="59" y="34"/>
                  </a:lnTo>
                  <a:lnTo>
                    <a:pt x="66" y="34"/>
                  </a:lnTo>
                  <a:lnTo>
                    <a:pt x="71" y="40"/>
                  </a:lnTo>
                  <a:lnTo>
                    <a:pt x="78" y="37"/>
                  </a:lnTo>
                  <a:lnTo>
                    <a:pt x="88" y="17"/>
                  </a:lnTo>
                  <a:lnTo>
                    <a:pt x="103" y="8"/>
                  </a:lnTo>
                  <a:lnTo>
                    <a:pt x="151" y="0"/>
                  </a:lnTo>
                  <a:lnTo>
                    <a:pt x="165" y="32"/>
                  </a:lnTo>
                  <a:lnTo>
                    <a:pt x="172" y="46"/>
                  </a:lnTo>
                  <a:lnTo>
                    <a:pt x="172" y="4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5" name="Freeform 224">
              <a:extLst>
                <a:ext uri="{FF2B5EF4-FFF2-40B4-BE49-F238E27FC236}">
                  <a16:creationId xmlns:a16="http://schemas.microsoft.com/office/drawing/2014/main" id="{261E470E-8A81-678E-BCE2-1E84CB4ACB41}"/>
                </a:ext>
              </a:extLst>
            </p:cNvPr>
            <p:cNvSpPr>
              <a:spLocks/>
            </p:cNvSpPr>
            <p:nvPr/>
          </p:nvSpPr>
          <p:spPr bwMode="auto">
            <a:xfrm>
              <a:off x="8317018" y="4660396"/>
              <a:ext cx="311083" cy="292033"/>
            </a:xfrm>
            <a:custGeom>
              <a:avLst/>
              <a:gdLst>
                <a:gd name="T0" fmla="*/ 158 w 196"/>
                <a:gd name="T1" fmla="*/ 6 h 184"/>
                <a:gd name="T2" fmla="*/ 175 w 196"/>
                <a:gd name="T3" fmla="*/ 13 h 184"/>
                <a:gd name="T4" fmla="*/ 192 w 196"/>
                <a:gd name="T5" fmla="*/ 27 h 184"/>
                <a:gd name="T6" fmla="*/ 193 w 196"/>
                <a:gd name="T7" fmla="*/ 48 h 184"/>
                <a:gd name="T8" fmla="*/ 192 w 196"/>
                <a:gd name="T9" fmla="*/ 80 h 184"/>
                <a:gd name="T10" fmla="*/ 180 w 196"/>
                <a:gd name="T11" fmla="*/ 104 h 184"/>
                <a:gd name="T12" fmla="*/ 138 w 196"/>
                <a:gd name="T13" fmla="*/ 124 h 184"/>
                <a:gd name="T14" fmla="*/ 127 w 196"/>
                <a:gd name="T15" fmla="*/ 141 h 184"/>
                <a:gd name="T16" fmla="*/ 114 w 196"/>
                <a:gd name="T17" fmla="*/ 155 h 184"/>
                <a:gd name="T18" fmla="*/ 94 w 196"/>
                <a:gd name="T19" fmla="*/ 172 h 184"/>
                <a:gd name="T20" fmla="*/ 78 w 196"/>
                <a:gd name="T21" fmla="*/ 184 h 184"/>
                <a:gd name="T22" fmla="*/ 54 w 196"/>
                <a:gd name="T23" fmla="*/ 180 h 184"/>
                <a:gd name="T24" fmla="*/ 51 w 196"/>
                <a:gd name="T25" fmla="*/ 178 h 184"/>
                <a:gd name="T26" fmla="*/ 34 w 196"/>
                <a:gd name="T27" fmla="*/ 172 h 184"/>
                <a:gd name="T28" fmla="*/ 10 w 196"/>
                <a:gd name="T29" fmla="*/ 164 h 184"/>
                <a:gd name="T30" fmla="*/ 2 w 196"/>
                <a:gd name="T31" fmla="*/ 88 h 184"/>
                <a:gd name="T32" fmla="*/ 35 w 196"/>
                <a:gd name="T33" fmla="*/ 82 h 184"/>
                <a:gd name="T34" fmla="*/ 35 w 196"/>
                <a:gd name="T35" fmla="*/ 66 h 184"/>
                <a:gd name="T36" fmla="*/ 36 w 196"/>
                <a:gd name="T37" fmla="*/ 51 h 184"/>
                <a:gd name="T38" fmla="*/ 42 w 196"/>
                <a:gd name="T39" fmla="*/ 57 h 184"/>
                <a:gd name="T40" fmla="*/ 60 w 196"/>
                <a:gd name="T41" fmla="*/ 58 h 184"/>
                <a:gd name="T42" fmla="*/ 79 w 196"/>
                <a:gd name="T43" fmla="*/ 70 h 184"/>
                <a:gd name="T44" fmla="*/ 93 w 196"/>
                <a:gd name="T45" fmla="*/ 74 h 184"/>
                <a:gd name="T46" fmla="*/ 112 w 196"/>
                <a:gd name="T47" fmla="*/ 85 h 184"/>
                <a:gd name="T48" fmla="*/ 131 w 196"/>
                <a:gd name="T49" fmla="*/ 95 h 184"/>
                <a:gd name="T50" fmla="*/ 125 w 196"/>
                <a:gd name="T51" fmla="*/ 78 h 184"/>
                <a:gd name="T52" fmla="*/ 110 w 196"/>
                <a:gd name="T53" fmla="*/ 67 h 184"/>
                <a:gd name="T54" fmla="*/ 116 w 196"/>
                <a:gd name="T55" fmla="*/ 26 h 184"/>
                <a:gd name="T56" fmla="*/ 117 w 196"/>
                <a:gd name="T57" fmla="*/ 5 h 184"/>
                <a:gd name="T58" fmla="*/ 145 w 196"/>
                <a:gd name="T59" fmla="*/ 0 h 184"/>
                <a:gd name="T60" fmla="*/ 146 w 196"/>
                <a:gd name="T61" fmla="*/ 5 h 184"/>
                <a:gd name="T62" fmla="*/ 155 w 196"/>
                <a:gd name="T63" fmla="*/ 10 h 184"/>
                <a:gd name="T64" fmla="*/ 156 w 196"/>
                <a:gd name="T6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84">
                  <a:moveTo>
                    <a:pt x="156" y="6"/>
                  </a:moveTo>
                  <a:lnTo>
                    <a:pt x="158" y="6"/>
                  </a:lnTo>
                  <a:lnTo>
                    <a:pt x="164" y="9"/>
                  </a:lnTo>
                  <a:lnTo>
                    <a:pt x="175" y="13"/>
                  </a:lnTo>
                  <a:lnTo>
                    <a:pt x="185" y="18"/>
                  </a:lnTo>
                  <a:lnTo>
                    <a:pt x="192" y="27"/>
                  </a:lnTo>
                  <a:lnTo>
                    <a:pt x="196" y="43"/>
                  </a:lnTo>
                  <a:lnTo>
                    <a:pt x="193" y="48"/>
                  </a:lnTo>
                  <a:lnTo>
                    <a:pt x="189" y="63"/>
                  </a:lnTo>
                  <a:lnTo>
                    <a:pt x="192" y="80"/>
                  </a:lnTo>
                  <a:lnTo>
                    <a:pt x="186" y="86"/>
                  </a:lnTo>
                  <a:lnTo>
                    <a:pt x="180" y="104"/>
                  </a:lnTo>
                  <a:lnTo>
                    <a:pt x="189" y="109"/>
                  </a:lnTo>
                  <a:lnTo>
                    <a:pt x="138" y="124"/>
                  </a:lnTo>
                  <a:lnTo>
                    <a:pt x="139" y="138"/>
                  </a:lnTo>
                  <a:lnTo>
                    <a:pt x="127" y="141"/>
                  </a:lnTo>
                  <a:lnTo>
                    <a:pt x="116" y="148"/>
                  </a:lnTo>
                  <a:lnTo>
                    <a:pt x="114" y="155"/>
                  </a:lnTo>
                  <a:lnTo>
                    <a:pt x="108" y="156"/>
                  </a:lnTo>
                  <a:lnTo>
                    <a:pt x="94" y="172"/>
                  </a:lnTo>
                  <a:lnTo>
                    <a:pt x="84" y="184"/>
                  </a:lnTo>
                  <a:lnTo>
                    <a:pt x="78" y="184"/>
                  </a:lnTo>
                  <a:lnTo>
                    <a:pt x="73" y="183"/>
                  </a:lnTo>
                  <a:lnTo>
                    <a:pt x="54" y="180"/>
                  </a:lnTo>
                  <a:lnTo>
                    <a:pt x="51" y="179"/>
                  </a:lnTo>
                  <a:lnTo>
                    <a:pt x="51" y="178"/>
                  </a:lnTo>
                  <a:lnTo>
                    <a:pt x="45" y="173"/>
                  </a:lnTo>
                  <a:lnTo>
                    <a:pt x="34" y="172"/>
                  </a:lnTo>
                  <a:lnTo>
                    <a:pt x="21" y="176"/>
                  </a:lnTo>
                  <a:lnTo>
                    <a:pt x="10" y="164"/>
                  </a:lnTo>
                  <a:lnTo>
                    <a:pt x="0" y="149"/>
                  </a:lnTo>
                  <a:lnTo>
                    <a:pt x="2" y="88"/>
                  </a:lnTo>
                  <a:lnTo>
                    <a:pt x="37" y="89"/>
                  </a:lnTo>
                  <a:lnTo>
                    <a:pt x="35" y="82"/>
                  </a:lnTo>
                  <a:lnTo>
                    <a:pt x="38" y="75"/>
                  </a:lnTo>
                  <a:lnTo>
                    <a:pt x="35" y="66"/>
                  </a:lnTo>
                  <a:lnTo>
                    <a:pt x="37" y="57"/>
                  </a:lnTo>
                  <a:lnTo>
                    <a:pt x="36" y="51"/>
                  </a:lnTo>
                  <a:lnTo>
                    <a:pt x="41" y="51"/>
                  </a:lnTo>
                  <a:lnTo>
                    <a:pt x="42" y="57"/>
                  </a:lnTo>
                  <a:lnTo>
                    <a:pt x="50" y="57"/>
                  </a:lnTo>
                  <a:lnTo>
                    <a:pt x="60" y="58"/>
                  </a:lnTo>
                  <a:lnTo>
                    <a:pt x="66" y="67"/>
                  </a:lnTo>
                  <a:lnTo>
                    <a:pt x="79" y="70"/>
                  </a:lnTo>
                  <a:lnTo>
                    <a:pt x="90" y="64"/>
                  </a:lnTo>
                  <a:lnTo>
                    <a:pt x="93" y="74"/>
                  </a:lnTo>
                  <a:lnTo>
                    <a:pt x="106" y="76"/>
                  </a:lnTo>
                  <a:lnTo>
                    <a:pt x="112" y="85"/>
                  </a:lnTo>
                  <a:lnTo>
                    <a:pt x="118" y="95"/>
                  </a:lnTo>
                  <a:lnTo>
                    <a:pt x="131" y="95"/>
                  </a:lnTo>
                  <a:lnTo>
                    <a:pt x="131" y="75"/>
                  </a:lnTo>
                  <a:lnTo>
                    <a:pt x="125" y="78"/>
                  </a:lnTo>
                  <a:lnTo>
                    <a:pt x="114" y="71"/>
                  </a:lnTo>
                  <a:lnTo>
                    <a:pt x="110" y="67"/>
                  </a:lnTo>
                  <a:lnTo>
                    <a:pt x="112" y="48"/>
                  </a:lnTo>
                  <a:lnTo>
                    <a:pt x="116" y="26"/>
                  </a:lnTo>
                  <a:lnTo>
                    <a:pt x="112" y="18"/>
                  </a:lnTo>
                  <a:lnTo>
                    <a:pt x="117" y="5"/>
                  </a:lnTo>
                  <a:lnTo>
                    <a:pt x="122" y="3"/>
                  </a:lnTo>
                  <a:lnTo>
                    <a:pt x="145" y="0"/>
                  </a:lnTo>
                  <a:lnTo>
                    <a:pt x="147" y="1"/>
                  </a:lnTo>
                  <a:lnTo>
                    <a:pt x="146" y="5"/>
                  </a:lnTo>
                  <a:lnTo>
                    <a:pt x="152" y="6"/>
                  </a:lnTo>
                  <a:lnTo>
                    <a:pt x="155" y="10"/>
                  </a:lnTo>
                  <a:lnTo>
                    <a:pt x="158" y="9"/>
                  </a:lnTo>
                  <a:lnTo>
                    <a:pt x="156" y="6"/>
                  </a:lnTo>
                  <a:lnTo>
                    <a:pt x="156"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6" name="Freeform 225">
              <a:extLst>
                <a:ext uri="{FF2B5EF4-FFF2-40B4-BE49-F238E27FC236}">
                  <a16:creationId xmlns:a16="http://schemas.microsoft.com/office/drawing/2014/main" id="{3B0939E5-B415-3610-61D5-5A1E9C44805B}"/>
                </a:ext>
              </a:extLst>
            </p:cNvPr>
            <p:cNvSpPr>
              <a:spLocks/>
            </p:cNvSpPr>
            <p:nvPr/>
          </p:nvSpPr>
          <p:spPr bwMode="auto">
            <a:xfrm>
              <a:off x="8402725" y="4879422"/>
              <a:ext cx="201568" cy="203153"/>
            </a:xfrm>
            <a:custGeom>
              <a:avLst/>
              <a:gdLst>
                <a:gd name="T0" fmla="*/ 95 w 127"/>
                <a:gd name="T1" fmla="*/ 128 h 128"/>
                <a:gd name="T2" fmla="*/ 86 w 127"/>
                <a:gd name="T3" fmla="*/ 126 h 128"/>
                <a:gd name="T4" fmla="*/ 80 w 127"/>
                <a:gd name="T5" fmla="*/ 128 h 128"/>
                <a:gd name="T6" fmla="*/ 73 w 127"/>
                <a:gd name="T7" fmla="*/ 125 h 128"/>
                <a:gd name="T8" fmla="*/ 66 w 127"/>
                <a:gd name="T9" fmla="*/ 125 h 128"/>
                <a:gd name="T10" fmla="*/ 56 w 127"/>
                <a:gd name="T11" fmla="*/ 117 h 128"/>
                <a:gd name="T12" fmla="*/ 43 w 127"/>
                <a:gd name="T13" fmla="*/ 114 h 128"/>
                <a:gd name="T14" fmla="*/ 39 w 127"/>
                <a:gd name="T15" fmla="*/ 102 h 128"/>
                <a:gd name="T16" fmla="*/ 39 w 127"/>
                <a:gd name="T17" fmla="*/ 95 h 128"/>
                <a:gd name="T18" fmla="*/ 32 w 127"/>
                <a:gd name="T19" fmla="*/ 93 h 128"/>
                <a:gd name="T20" fmla="*/ 14 w 127"/>
                <a:gd name="T21" fmla="*/ 72 h 128"/>
                <a:gd name="T22" fmla="*/ 9 w 127"/>
                <a:gd name="T23" fmla="*/ 61 h 128"/>
                <a:gd name="T24" fmla="*/ 6 w 127"/>
                <a:gd name="T25" fmla="*/ 57 h 128"/>
                <a:gd name="T26" fmla="*/ 0 w 127"/>
                <a:gd name="T27" fmla="*/ 42 h 128"/>
                <a:gd name="T28" fmla="*/ 19 w 127"/>
                <a:gd name="T29" fmla="*/ 45 h 128"/>
                <a:gd name="T30" fmla="*/ 24 w 127"/>
                <a:gd name="T31" fmla="*/ 46 h 128"/>
                <a:gd name="T32" fmla="*/ 30 w 127"/>
                <a:gd name="T33" fmla="*/ 46 h 128"/>
                <a:gd name="T34" fmla="*/ 40 w 127"/>
                <a:gd name="T35" fmla="*/ 34 h 128"/>
                <a:gd name="T36" fmla="*/ 54 w 127"/>
                <a:gd name="T37" fmla="*/ 18 h 128"/>
                <a:gd name="T38" fmla="*/ 60 w 127"/>
                <a:gd name="T39" fmla="*/ 17 h 128"/>
                <a:gd name="T40" fmla="*/ 62 w 127"/>
                <a:gd name="T41" fmla="*/ 10 h 128"/>
                <a:gd name="T42" fmla="*/ 73 w 127"/>
                <a:gd name="T43" fmla="*/ 3 h 128"/>
                <a:gd name="T44" fmla="*/ 85 w 127"/>
                <a:gd name="T45" fmla="*/ 0 h 128"/>
                <a:gd name="T46" fmla="*/ 86 w 127"/>
                <a:gd name="T47" fmla="*/ 7 h 128"/>
                <a:gd name="T48" fmla="*/ 100 w 127"/>
                <a:gd name="T49" fmla="*/ 7 h 128"/>
                <a:gd name="T50" fmla="*/ 108 w 127"/>
                <a:gd name="T51" fmla="*/ 11 h 128"/>
                <a:gd name="T52" fmla="*/ 111 w 127"/>
                <a:gd name="T53" fmla="*/ 15 h 128"/>
                <a:gd name="T54" fmla="*/ 119 w 127"/>
                <a:gd name="T55" fmla="*/ 17 h 128"/>
                <a:gd name="T56" fmla="*/ 127 w 127"/>
                <a:gd name="T57" fmla="*/ 23 h 128"/>
                <a:gd name="T58" fmla="*/ 126 w 127"/>
                <a:gd name="T59" fmla="*/ 47 h 128"/>
                <a:gd name="T60" fmla="*/ 122 w 127"/>
                <a:gd name="T61" fmla="*/ 60 h 128"/>
                <a:gd name="T62" fmla="*/ 121 w 127"/>
                <a:gd name="T63" fmla="*/ 74 h 128"/>
                <a:gd name="T64" fmla="*/ 123 w 127"/>
                <a:gd name="T65" fmla="*/ 80 h 128"/>
                <a:gd name="T66" fmla="*/ 120 w 127"/>
                <a:gd name="T67" fmla="*/ 91 h 128"/>
                <a:gd name="T68" fmla="*/ 118 w 127"/>
                <a:gd name="T69" fmla="*/ 93 h 128"/>
                <a:gd name="T70" fmla="*/ 113 w 127"/>
                <a:gd name="T71" fmla="*/ 107 h 128"/>
                <a:gd name="T72" fmla="*/ 95 w 127"/>
                <a:gd name="T73" fmla="*/ 128 h 128"/>
                <a:gd name="T74" fmla="*/ 95 w 127"/>
                <a:gd name="T7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 h="128">
                  <a:moveTo>
                    <a:pt x="95" y="128"/>
                  </a:moveTo>
                  <a:lnTo>
                    <a:pt x="86" y="126"/>
                  </a:lnTo>
                  <a:lnTo>
                    <a:pt x="80" y="128"/>
                  </a:lnTo>
                  <a:lnTo>
                    <a:pt x="73" y="125"/>
                  </a:lnTo>
                  <a:lnTo>
                    <a:pt x="66" y="125"/>
                  </a:lnTo>
                  <a:lnTo>
                    <a:pt x="56" y="117"/>
                  </a:lnTo>
                  <a:lnTo>
                    <a:pt x="43" y="114"/>
                  </a:lnTo>
                  <a:lnTo>
                    <a:pt x="39" y="102"/>
                  </a:lnTo>
                  <a:lnTo>
                    <a:pt x="39" y="95"/>
                  </a:lnTo>
                  <a:lnTo>
                    <a:pt x="32" y="93"/>
                  </a:lnTo>
                  <a:lnTo>
                    <a:pt x="14" y="72"/>
                  </a:lnTo>
                  <a:lnTo>
                    <a:pt x="9" y="61"/>
                  </a:lnTo>
                  <a:lnTo>
                    <a:pt x="6" y="57"/>
                  </a:lnTo>
                  <a:lnTo>
                    <a:pt x="0" y="42"/>
                  </a:lnTo>
                  <a:lnTo>
                    <a:pt x="19" y="45"/>
                  </a:lnTo>
                  <a:lnTo>
                    <a:pt x="24" y="46"/>
                  </a:lnTo>
                  <a:lnTo>
                    <a:pt x="30" y="46"/>
                  </a:lnTo>
                  <a:lnTo>
                    <a:pt x="40" y="34"/>
                  </a:lnTo>
                  <a:lnTo>
                    <a:pt x="54" y="18"/>
                  </a:lnTo>
                  <a:lnTo>
                    <a:pt x="60" y="17"/>
                  </a:lnTo>
                  <a:lnTo>
                    <a:pt x="62" y="10"/>
                  </a:lnTo>
                  <a:lnTo>
                    <a:pt x="73" y="3"/>
                  </a:lnTo>
                  <a:lnTo>
                    <a:pt x="85" y="0"/>
                  </a:lnTo>
                  <a:lnTo>
                    <a:pt x="86" y="7"/>
                  </a:lnTo>
                  <a:lnTo>
                    <a:pt x="100" y="7"/>
                  </a:lnTo>
                  <a:lnTo>
                    <a:pt x="108" y="11"/>
                  </a:lnTo>
                  <a:lnTo>
                    <a:pt x="111" y="15"/>
                  </a:lnTo>
                  <a:lnTo>
                    <a:pt x="119" y="17"/>
                  </a:lnTo>
                  <a:lnTo>
                    <a:pt x="127" y="23"/>
                  </a:lnTo>
                  <a:lnTo>
                    <a:pt x="126" y="47"/>
                  </a:lnTo>
                  <a:lnTo>
                    <a:pt x="122" y="60"/>
                  </a:lnTo>
                  <a:lnTo>
                    <a:pt x="121" y="74"/>
                  </a:lnTo>
                  <a:lnTo>
                    <a:pt x="123" y="80"/>
                  </a:lnTo>
                  <a:lnTo>
                    <a:pt x="120" y="91"/>
                  </a:lnTo>
                  <a:lnTo>
                    <a:pt x="118" y="93"/>
                  </a:lnTo>
                  <a:lnTo>
                    <a:pt x="113" y="107"/>
                  </a:lnTo>
                  <a:lnTo>
                    <a:pt x="95" y="128"/>
                  </a:lnTo>
                  <a:lnTo>
                    <a:pt x="95" y="12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7" name="Freeform 226">
              <a:extLst>
                <a:ext uri="{FF2B5EF4-FFF2-40B4-BE49-F238E27FC236}">
                  <a16:creationId xmlns:a16="http://schemas.microsoft.com/office/drawing/2014/main" id="{A94C46AD-F18A-FA06-035D-0FC2BF9E02B2}"/>
                </a:ext>
              </a:extLst>
            </p:cNvPr>
            <p:cNvSpPr>
              <a:spLocks/>
            </p:cNvSpPr>
            <p:nvPr/>
          </p:nvSpPr>
          <p:spPr bwMode="auto">
            <a:xfrm>
              <a:off x="8831256" y="4047761"/>
              <a:ext cx="263467" cy="414243"/>
            </a:xfrm>
            <a:custGeom>
              <a:avLst/>
              <a:gdLst>
                <a:gd name="T0" fmla="*/ 10 w 166"/>
                <a:gd name="T1" fmla="*/ 261 h 261"/>
                <a:gd name="T2" fmla="*/ 1 w 166"/>
                <a:gd name="T3" fmla="*/ 245 h 261"/>
                <a:gd name="T4" fmla="*/ 0 w 166"/>
                <a:gd name="T5" fmla="*/ 176 h 261"/>
                <a:gd name="T6" fmla="*/ 15 w 166"/>
                <a:gd name="T7" fmla="*/ 155 h 261"/>
                <a:gd name="T8" fmla="*/ 19 w 166"/>
                <a:gd name="T9" fmla="*/ 148 h 261"/>
                <a:gd name="T10" fmla="*/ 29 w 166"/>
                <a:gd name="T11" fmla="*/ 148 h 261"/>
                <a:gd name="T12" fmla="*/ 44 w 166"/>
                <a:gd name="T13" fmla="*/ 135 h 261"/>
                <a:gd name="T14" fmla="*/ 66 w 166"/>
                <a:gd name="T15" fmla="*/ 134 h 261"/>
                <a:gd name="T16" fmla="*/ 112 w 166"/>
                <a:gd name="T17" fmla="*/ 77 h 261"/>
                <a:gd name="T18" fmla="*/ 98 w 166"/>
                <a:gd name="T19" fmla="*/ 77 h 261"/>
                <a:gd name="T20" fmla="*/ 43 w 166"/>
                <a:gd name="T21" fmla="*/ 55 h 261"/>
                <a:gd name="T22" fmla="*/ 36 w 166"/>
                <a:gd name="T23" fmla="*/ 47 h 261"/>
                <a:gd name="T24" fmla="*/ 29 w 166"/>
                <a:gd name="T25" fmla="*/ 38 h 261"/>
                <a:gd name="T26" fmla="*/ 23 w 166"/>
                <a:gd name="T27" fmla="*/ 28 h 261"/>
                <a:gd name="T28" fmla="*/ 26 w 166"/>
                <a:gd name="T29" fmla="*/ 21 h 261"/>
                <a:gd name="T30" fmla="*/ 32 w 166"/>
                <a:gd name="T31" fmla="*/ 11 h 261"/>
                <a:gd name="T32" fmla="*/ 38 w 166"/>
                <a:gd name="T33" fmla="*/ 15 h 261"/>
                <a:gd name="T34" fmla="*/ 41 w 166"/>
                <a:gd name="T35" fmla="*/ 22 h 261"/>
                <a:gd name="T36" fmla="*/ 49 w 166"/>
                <a:gd name="T37" fmla="*/ 30 h 261"/>
                <a:gd name="T38" fmla="*/ 58 w 166"/>
                <a:gd name="T39" fmla="*/ 30 h 261"/>
                <a:gd name="T40" fmla="*/ 73 w 166"/>
                <a:gd name="T41" fmla="*/ 25 h 261"/>
                <a:gd name="T42" fmla="*/ 92 w 166"/>
                <a:gd name="T43" fmla="*/ 24 h 261"/>
                <a:gd name="T44" fmla="*/ 106 w 166"/>
                <a:gd name="T45" fmla="*/ 18 h 261"/>
                <a:gd name="T46" fmla="*/ 114 w 166"/>
                <a:gd name="T47" fmla="*/ 16 h 261"/>
                <a:gd name="T48" fmla="*/ 120 w 166"/>
                <a:gd name="T49" fmla="*/ 12 h 261"/>
                <a:gd name="T50" fmla="*/ 129 w 166"/>
                <a:gd name="T51" fmla="*/ 12 h 261"/>
                <a:gd name="T52" fmla="*/ 135 w 166"/>
                <a:gd name="T53" fmla="*/ 12 h 261"/>
                <a:gd name="T54" fmla="*/ 142 w 166"/>
                <a:gd name="T55" fmla="*/ 9 h 261"/>
                <a:gd name="T56" fmla="*/ 151 w 166"/>
                <a:gd name="T57" fmla="*/ 7 h 261"/>
                <a:gd name="T58" fmla="*/ 158 w 166"/>
                <a:gd name="T59" fmla="*/ 0 h 261"/>
                <a:gd name="T60" fmla="*/ 165 w 166"/>
                <a:gd name="T61" fmla="*/ 0 h 261"/>
                <a:gd name="T62" fmla="*/ 166 w 166"/>
                <a:gd name="T63" fmla="*/ 6 h 261"/>
                <a:gd name="T64" fmla="*/ 164 w 166"/>
                <a:gd name="T65" fmla="*/ 16 h 261"/>
                <a:gd name="T66" fmla="*/ 165 w 166"/>
                <a:gd name="T67" fmla="*/ 27 h 261"/>
                <a:gd name="T68" fmla="*/ 162 w 166"/>
                <a:gd name="T69" fmla="*/ 33 h 261"/>
                <a:gd name="T70" fmla="*/ 157 w 166"/>
                <a:gd name="T71" fmla="*/ 54 h 261"/>
                <a:gd name="T72" fmla="*/ 151 w 166"/>
                <a:gd name="T73" fmla="*/ 75 h 261"/>
                <a:gd name="T74" fmla="*/ 140 w 166"/>
                <a:gd name="T75" fmla="*/ 99 h 261"/>
                <a:gd name="T76" fmla="*/ 127 w 166"/>
                <a:gd name="T77" fmla="*/ 127 h 261"/>
                <a:gd name="T78" fmla="*/ 113 w 166"/>
                <a:gd name="T79" fmla="*/ 149 h 261"/>
                <a:gd name="T80" fmla="*/ 94 w 166"/>
                <a:gd name="T81" fmla="*/ 175 h 261"/>
                <a:gd name="T82" fmla="*/ 77 w 166"/>
                <a:gd name="T83" fmla="*/ 190 h 261"/>
                <a:gd name="T84" fmla="*/ 52 w 166"/>
                <a:gd name="T85" fmla="*/ 209 h 261"/>
                <a:gd name="T86" fmla="*/ 37 w 166"/>
                <a:gd name="T87" fmla="*/ 224 h 261"/>
                <a:gd name="T88" fmla="*/ 18 w 166"/>
                <a:gd name="T89" fmla="*/ 247 h 261"/>
                <a:gd name="T90" fmla="*/ 15 w 166"/>
                <a:gd name="T91" fmla="*/ 256 h 261"/>
                <a:gd name="T92" fmla="*/ 10 w 166"/>
                <a:gd name="T93" fmla="*/ 261 h 261"/>
                <a:gd name="T94" fmla="*/ 10 w 166"/>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261">
                  <a:moveTo>
                    <a:pt x="10" y="261"/>
                  </a:moveTo>
                  <a:lnTo>
                    <a:pt x="1" y="245"/>
                  </a:lnTo>
                  <a:lnTo>
                    <a:pt x="0" y="176"/>
                  </a:lnTo>
                  <a:lnTo>
                    <a:pt x="15" y="155"/>
                  </a:lnTo>
                  <a:lnTo>
                    <a:pt x="19" y="148"/>
                  </a:lnTo>
                  <a:lnTo>
                    <a:pt x="29" y="148"/>
                  </a:lnTo>
                  <a:lnTo>
                    <a:pt x="44" y="135"/>
                  </a:lnTo>
                  <a:lnTo>
                    <a:pt x="66" y="134"/>
                  </a:lnTo>
                  <a:lnTo>
                    <a:pt x="112" y="77"/>
                  </a:lnTo>
                  <a:lnTo>
                    <a:pt x="98" y="77"/>
                  </a:lnTo>
                  <a:lnTo>
                    <a:pt x="43" y="55"/>
                  </a:lnTo>
                  <a:lnTo>
                    <a:pt x="36" y="47"/>
                  </a:lnTo>
                  <a:lnTo>
                    <a:pt x="29" y="38"/>
                  </a:lnTo>
                  <a:lnTo>
                    <a:pt x="23" y="28"/>
                  </a:lnTo>
                  <a:lnTo>
                    <a:pt x="26" y="21"/>
                  </a:lnTo>
                  <a:lnTo>
                    <a:pt x="32" y="11"/>
                  </a:lnTo>
                  <a:lnTo>
                    <a:pt x="38" y="15"/>
                  </a:lnTo>
                  <a:lnTo>
                    <a:pt x="41" y="22"/>
                  </a:lnTo>
                  <a:lnTo>
                    <a:pt x="49" y="30"/>
                  </a:lnTo>
                  <a:lnTo>
                    <a:pt x="58" y="30"/>
                  </a:lnTo>
                  <a:lnTo>
                    <a:pt x="73" y="25"/>
                  </a:lnTo>
                  <a:lnTo>
                    <a:pt x="92" y="24"/>
                  </a:lnTo>
                  <a:lnTo>
                    <a:pt x="106" y="18"/>
                  </a:lnTo>
                  <a:lnTo>
                    <a:pt x="114" y="16"/>
                  </a:lnTo>
                  <a:lnTo>
                    <a:pt x="120" y="12"/>
                  </a:lnTo>
                  <a:lnTo>
                    <a:pt x="129" y="12"/>
                  </a:lnTo>
                  <a:lnTo>
                    <a:pt x="135" y="12"/>
                  </a:lnTo>
                  <a:lnTo>
                    <a:pt x="142" y="9"/>
                  </a:lnTo>
                  <a:lnTo>
                    <a:pt x="151" y="7"/>
                  </a:lnTo>
                  <a:lnTo>
                    <a:pt x="158" y="0"/>
                  </a:lnTo>
                  <a:lnTo>
                    <a:pt x="165" y="0"/>
                  </a:lnTo>
                  <a:lnTo>
                    <a:pt x="166" y="6"/>
                  </a:lnTo>
                  <a:lnTo>
                    <a:pt x="164" y="16"/>
                  </a:lnTo>
                  <a:lnTo>
                    <a:pt x="165" y="27"/>
                  </a:lnTo>
                  <a:lnTo>
                    <a:pt x="162" y="33"/>
                  </a:lnTo>
                  <a:lnTo>
                    <a:pt x="157" y="54"/>
                  </a:lnTo>
                  <a:lnTo>
                    <a:pt x="151" y="75"/>
                  </a:lnTo>
                  <a:lnTo>
                    <a:pt x="140" y="99"/>
                  </a:lnTo>
                  <a:lnTo>
                    <a:pt x="127" y="127"/>
                  </a:lnTo>
                  <a:lnTo>
                    <a:pt x="113" y="149"/>
                  </a:lnTo>
                  <a:lnTo>
                    <a:pt x="94" y="175"/>
                  </a:lnTo>
                  <a:lnTo>
                    <a:pt x="77" y="190"/>
                  </a:lnTo>
                  <a:lnTo>
                    <a:pt x="52" y="209"/>
                  </a:lnTo>
                  <a:lnTo>
                    <a:pt x="37" y="224"/>
                  </a:lnTo>
                  <a:lnTo>
                    <a:pt x="18" y="247"/>
                  </a:lnTo>
                  <a:lnTo>
                    <a:pt x="15" y="256"/>
                  </a:lnTo>
                  <a:lnTo>
                    <a:pt x="10" y="261"/>
                  </a:lnTo>
                  <a:lnTo>
                    <a:pt x="10" y="26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8" name="Freeform 227">
              <a:extLst>
                <a:ext uri="{FF2B5EF4-FFF2-40B4-BE49-F238E27FC236}">
                  <a16:creationId xmlns:a16="http://schemas.microsoft.com/office/drawing/2014/main" id="{8169EC8C-F7A4-5DEC-525A-60CD4BA0DE52}"/>
                </a:ext>
              </a:extLst>
            </p:cNvPr>
            <p:cNvSpPr>
              <a:spLocks/>
            </p:cNvSpPr>
            <p:nvPr/>
          </p:nvSpPr>
          <p:spPr bwMode="auto">
            <a:xfrm>
              <a:off x="8226552" y="3106586"/>
              <a:ext cx="39679" cy="42852"/>
            </a:xfrm>
            <a:custGeom>
              <a:avLst/>
              <a:gdLst>
                <a:gd name="T0" fmla="*/ 23 w 25"/>
                <a:gd name="T1" fmla="*/ 19 h 27"/>
                <a:gd name="T2" fmla="*/ 20 w 25"/>
                <a:gd name="T3" fmla="*/ 20 h 27"/>
                <a:gd name="T4" fmla="*/ 11 w 25"/>
                <a:gd name="T5" fmla="*/ 23 h 27"/>
                <a:gd name="T6" fmla="*/ 11 w 25"/>
                <a:gd name="T7" fmla="*/ 27 h 27"/>
                <a:gd name="T8" fmla="*/ 9 w 25"/>
                <a:gd name="T9" fmla="*/ 26 h 27"/>
                <a:gd name="T10" fmla="*/ 7 w 25"/>
                <a:gd name="T11" fmla="*/ 20 h 27"/>
                <a:gd name="T12" fmla="*/ 3 w 25"/>
                <a:gd name="T13" fmla="*/ 17 h 27"/>
                <a:gd name="T14" fmla="*/ 0 w 25"/>
                <a:gd name="T15" fmla="*/ 12 h 27"/>
                <a:gd name="T16" fmla="*/ 2 w 25"/>
                <a:gd name="T17" fmla="*/ 9 h 27"/>
                <a:gd name="T18" fmla="*/ 5 w 25"/>
                <a:gd name="T19" fmla="*/ 7 h 27"/>
                <a:gd name="T20" fmla="*/ 7 w 25"/>
                <a:gd name="T21" fmla="*/ 1 h 27"/>
                <a:gd name="T22" fmla="*/ 10 w 25"/>
                <a:gd name="T23" fmla="*/ 0 h 27"/>
                <a:gd name="T24" fmla="*/ 12 w 25"/>
                <a:gd name="T25" fmla="*/ 3 h 27"/>
                <a:gd name="T26" fmla="*/ 15 w 25"/>
                <a:gd name="T27" fmla="*/ 3 h 27"/>
                <a:gd name="T28" fmla="*/ 17 w 25"/>
                <a:gd name="T29" fmla="*/ 6 h 27"/>
                <a:gd name="T30" fmla="*/ 20 w 25"/>
                <a:gd name="T31" fmla="*/ 8 h 27"/>
                <a:gd name="T32" fmla="*/ 23 w 25"/>
                <a:gd name="T33" fmla="*/ 11 h 27"/>
                <a:gd name="T34" fmla="*/ 25 w 25"/>
                <a:gd name="T35" fmla="*/ 11 h 27"/>
                <a:gd name="T36" fmla="*/ 24 w 25"/>
                <a:gd name="T37" fmla="*/ 15 h 27"/>
                <a:gd name="T38" fmla="*/ 22 w 25"/>
                <a:gd name="T39" fmla="*/ 17 h 27"/>
                <a:gd name="T40" fmla="*/ 23 w 25"/>
                <a:gd name="T41" fmla="*/ 19 h 27"/>
                <a:gd name="T42" fmla="*/ 23 w 25"/>
                <a:gd name="T4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7">
                  <a:moveTo>
                    <a:pt x="23" y="19"/>
                  </a:moveTo>
                  <a:lnTo>
                    <a:pt x="20" y="20"/>
                  </a:lnTo>
                  <a:lnTo>
                    <a:pt x="11" y="23"/>
                  </a:lnTo>
                  <a:lnTo>
                    <a:pt x="11" y="27"/>
                  </a:lnTo>
                  <a:lnTo>
                    <a:pt x="9" y="26"/>
                  </a:lnTo>
                  <a:lnTo>
                    <a:pt x="7" y="20"/>
                  </a:lnTo>
                  <a:lnTo>
                    <a:pt x="3" y="17"/>
                  </a:lnTo>
                  <a:lnTo>
                    <a:pt x="0" y="12"/>
                  </a:lnTo>
                  <a:lnTo>
                    <a:pt x="2" y="9"/>
                  </a:lnTo>
                  <a:lnTo>
                    <a:pt x="5" y="7"/>
                  </a:lnTo>
                  <a:lnTo>
                    <a:pt x="7" y="1"/>
                  </a:lnTo>
                  <a:lnTo>
                    <a:pt x="10" y="0"/>
                  </a:lnTo>
                  <a:lnTo>
                    <a:pt x="12" y="3"/>
                  </a:lnTo>
                  <a:lnTo>
                    <a:pt x="15" y="3"/>
                  </a:lnTo>
                  <a:lnTo>
                    <a:pt x="17" y="6"/>
                  </a:lnTo>
                  <a:lnTo>
                    <a:pt x="20" y="8"/>
                  </a:lnTo>
                  <a:lnTo>
                    <a:pt x="23" y="11"/>
                  </a:lnTo>
                  <a:lnTo>
                    <a:pt x="25" y="11"/>
                  </a:lnTo>
                  <a:lnTo>
                    <a:pt x="24" y="15"/>
                  </a:lnTo>
                  <a:lnTo>
                    <a:pt x="22" y="17"/>
                  </a:lnTo>
                  <a:lnTo>
                    <a:pt x="23" y="19"/>
                  </a:lnTo>
                  <a:lnTo>
                    <a:pt x="23" y="1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29" name="Freeform 228">
              <a:extLst>
                <a:ext uri="{FF2B5EF4-FFF2-40B4-BE49-F238E27FC236}">
                  <a16:creationId xmlns:a16="http://schemas.microsoft.com/office/drawing/2014/main" id="{FBCA9366-4124-12AB-A2C3-89E387B8A215}"/>
                </a:ext>
              </a:extLst>
            </p:cNvPr>
            <p:cNvSpPr>
              <a:spLocks noEditPoints="1"/>
            </p:cNvSpPr>
            <p:nvPr/>
          </p:nvSpPr>
          <p:spPr bwMode="auto">
            <a:xfrm>
              <a:off x="8159891" y="5077814"/>
              <a:ext cx="428532" cy="385674"/>
            </a:xfrm>
            <a:custGeom>
              <a:avLst/>
              <a:gdLst>
                <a:gd name="T0" fmla="*/ 254 w 270"/>
                <a:gd name="T1" fmla="*/ 30 h 243"/>
                <a:gd name="T2" fmla="*/ 253 w 270"/>
                <a:gd name="T3" fmla="*/ 65 h 243"/>
                <a:gd name="T4" fmla="*/ 247 w 270"/>
                <a:gd name="T5" fmla="*/ 68 h 243"/>
                <a:gd name="T6" fmla="*/ 240 w 270"/>
                <a:gd name="T7" fmla="*/ 75 h 243"/>
                <a:gd name="T8" fmla="*/ 235 w 270"/>
                <a:gd name="T9" fmla="*/ 89 h 243"/>
                <a:gd name="T10" fmla="*/ 253 w 270"/>
                <a:gd name="T11" fmla="*/ 97 h 243"/>
                <a:gd name="T12" fmla="*/ 270 w 270"/>
                <a:gd name="T13" fmla="*/ 89 h 243"/>
                <a:gd name="T14" fmla="*/ 261 w 270"/>
                <a:gd name="T15" fmla="*/ 118 h 243"/>
                <a:gd name="T16" fmla="*/ 244 w 270"/>
                <a:gd name="T17" fmla="*/ 137 h 243"/>
                <a:gd name="T18" fmla="*/ 233 w 270"/>
                <a:gd name="T19" fmla="*/ 149 h 243"/>
                <a:gd name="T20" fmla="*/ 218 w 270"/>
                <a:gd name="T21" fmla="*/ 172 h 243"/>
                <a:gd name="T22" fmla="*/ 186 w 270"/>
                <a:gd name="T23" fmla="*/ 203 h 243"/>
                <a:gd name="T24" fmla="*/ 156 w 270"/>
                <a:gd name="T25" fmla="*/ 219 h 243"/>
                <a:gd name="T26" fmla="*/ 145 w 270"/>
                <a:gd name="T27" fmla="*/ 226 h 243"/>
                <a:gd name="T28" fmla="*/ 127 w 270"/>
                <a:gd name="T29" fmla="*/ 226 h 243"/>
                <a:gd name="T30" fmla="*/ 101 w 270"/>
                <a:gd name="T31" fmla="*/ 225 h 243"/>
                <a:gd name="T32" fmla="*/ 77 w 270"/>
                <a:gd name="T33" fmla="*/ 232 h 243"/>
                <a:gd name="T34" fmla="*/ 53 w 270"/>
                <a:gd name="T35" fmla="*/ 242 h 243"/>
                <a:gd name="T36" fmla="*/ 40 w 270"/>
                <a:gd name="T37" fmla="*/ 235 h 243"/>
                <a:gd name="T38" fmla="*/ 28 w 270"/>
                <a:gd name="T39" fmla="*/ 226 h 243"/>
                <a:gd name="T40" fmla="*/ 25 w 270"/>
                <a:gd name="T41" fmla="*/ 224 h 243"/>
                <a:gd name="T42" fmla="*/ 22 w 270"/>
                <a:gd name="T43" fmla="*/ 200 h 243"/>
                <a:gd name="T44" fmla="*/ 27 w 270"/>
                <a:gd name="T45" fmla="*/ 182 h 243"/>
                <a:gd name="T46" fmla="*/ 10 w 270"/>
                <a:gd name="T47" fmla="*/ 149 h 243"/>
                <a:gd name="T48" fmla="*/ 0 w 270"/>
                <a:gd name="T49" fmla="*/ 123 h 243"/>
                <a:gd name="T50" fmla="*/ 14 w 270"/>
                <a:gd name="T51" fmla="*/ 120 h 243"/>
                <a:gd name="T52" fmla="*/ 24 w 270"/>
                <a:gd name="T53" fmla="*/ 129 h 243"/>
                <a:gd name="T54" fmla="*/ 42 w 270"/>
                <a:gd name="T55" fmla="*/ 131 h 243"/>
                <a:gd name="T56" fmla="*/ 61 w 270"/>
                <a:gd name="T57" fmla="*/ 51 h 243"/>
                <a:gd name="T58" fmla="*/ 73 w 270"/>
                <a:gd name="T59" fmla="*/ 72 h 243"/>
                <a:gd name="T60" fmla="*/ 75 w 270"/>
                <a:gd name="T61" fmla="*/ 90 h 243"/>
                <a:gd name="T62" fmla="*/ 96 w 270"/>
                <a:gd name="T63" fmla="*/ 80 h 243"/>
                <a:gd name="T64" fmla="*/ 107 w 270"/>
                <a:gd name="T65" fmla="*/ 65 h 243"/>
                <a:gd name="T66" fmla="*/ 123 w 270"/>
                <a:gd name="T67" fmla="*/ 63 h 243"/>
                <a:gd name="T68" fmla="*/ 144 w 270"/>
                <a:gd name="T69" fmla="*/ 69 h 243"/>
                <a:gd name="T70" fmla="*/ 156 w 270"/>
                <a:gd name="T71" fmla="*/ 59 h 243"/>
                <a:gd name="T72" fmla="*/ 168 w 270"/>
                <a:gd name="T73" fmla="*/ 49 h 243"/>
                <a:gd name="T74" fmla="*/ 180 w 270"/>
                <a:gd name="T75" fmla="*/ 29 h 243"/>
                <a:gd name="T76" fmla="*/ 219 w 270"/>
                <a:gd name="T77" fmla="*/ 0 h 243"/>
                <a:gd name="T78" fmla="*/ 233 w 270"/>
                <a:gd name="T79" fmla="*/ 3 h 243"/>
                <a:gd name="T80" fmla="*/ 248 w 270"/>
                <a:gd name="T81" fmla="*/ 3 h 243"/>
                <a:gd name="T82" fmla="*/ 187 w 270"/>
                <a:gd name="T83" fmla="*/ 161 h 243"/>
                <a:gd name="T84" fmla="*/ 200 w 270"/>
                <a:gd name="T85" fmla="*/ 152 h 243"/>
                <a:gd name="T86" fmla="*/ 209 w 270"/>
                <a:gd name="T87" fmla="*/ 137 h 243"/>
                <a:gd name="T88" fmla="*/ 198 w 270"/>
                <a:gd name="T89" fmla="*/ 125 h 243"/>
                <a:gd name="T90" fmla="*/ 180 w 270"/>
                <a:gd name="T91" fmla="*/ 136 h 243"/>
                <a:gd name="T92" fmla="*/ 181 w 270"/>
                <a:gd name="T93" fmla="*/ 163 h 243"/>
                <a:gd name="T94" fmla="*/ 187 w 270"/>
                <a:gd name="T95" fmla="*/ 1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0" h="243">
                  <a:moveTo>
                    <a:pt x="248" y="3"/>
                  </a:moveTo>
                  <a:lnTo>
                    <a:pt x="254" y="30"/>
                  </a:lnTo>
                  <a:lnTo>
                    <a:pt x="258" y="43"/>
                  </a:lnTo>
                  <a:lnTo>
                    <a:pt x="253" y="65"/>
                  </a:lnTo>
                  <a:lnTo>
                    <a:pt x="255" y="72"/>
                  </a:lnTo>
                  <a:lnTo>
                    <a:pt x="247" y="68"/>
                  </a:lnTo>
                  <a:lnTo>
                    <a:pt x="241" y="69"/>
                  </a:lnTo>
                  <a:lnTo>
                    <a:pt x="240" y="75"/>
                  </a:lnTo>
                  <a:lnTo>
                    <a:pt x="235" y="82"/>
                  </a:lnTo>
                  <a:lnTo>
                    <a:pt x="235" y="89"/>
                  </a:lnTo>
                  <a:lnTo>
                    <a:pt x="244" y="99"/>
                  </a:lnTo>
                  <a:lnTo>
                    <a:pt x="253" y="97"/>
                  </a:lnTo>
                  <a:lnTo>
                    <a:pt x="257" y="89"/>
                  </a:lnTo>
                  <a:lnTo>
                    <a:pt x="270" y="89"/>
                  </a:lnTo>
                  <a:lnTo>
                    <a:pt x="264" y="103"/>
                  </a:lnTo>
                  <a:lnTo>
                    <a:pt x="261" y="118"/>
                  </a:lnTo>
                  <a:lnTo>
                    <a:pt x="256" y="127"/>
                  </a:lnTo>
                  <a:lnTo>
                    <a:pt x="244" y="137"/>
                  </a:lnTo>
                  <a:lnTo>
                    <a:pt x="241" y="139"/>
                  </a:lnTo>
                  <a:lnTo>
                    <a:pt x="233" y="149"/>
                  </a:lnTo>
                  <a:lnTo>
                    <a:pt x="228" y="159"/>
                  </a:lnTo>
                  <a:lnTo>
                    <a:pt x="218" y="172"/>
                  </a:lnTo>
                  <a:lnTo>
                    <a:pt x="198" y="192"/>
                  </a:lnTo>
                  <a:lnTo>
                    <a:pt x="186" y="203"/>
                  </a:lnTo>
                  <a:lnTo>
                    <a:pt x="173" y="212"/>
                  </a:lnTo>
                  <a:lnTo>
                    <a:pt x="156" y="219"/>
                  </a:lnTo>
                  <a:lnTo>
                    <a:pt x="147" y="220"/>
                  </a:lnTo>
                  <a:lnTo>
                    <a:pt x="145" y="226"/>
                  </a:lnTo>
                  <a:lnTo>
                    <a:pt x="136" y="223"/>
                  </a:lnTo>
                  <a:lnTo>
                    <a:pt x="127" y="226"/>
                  </a:lnTo>
                  <a:lnTo>
                    <a:pt x="110" y="223"/>
                  </a:lnTo>
                  <a:lnTo>
                    <a:pt x="101" y="225"/>
                  </a:lnTo>
                  <a:lnTo>
                    <a:pt x="94" y="224"/>
                  </a:lnTo>
                  <a:lnTo>
                    <a:pt x="77" y="232"/>
                  </a:lnTo>
                  <a:lnTo>
                    <a:pt x="64" y="234"/>
                  </a:lnTo>
                  <a:lnTo>
                    <a:pt x="53" y="242"/>
                  </a:lnTo>
                  <a:lnTo>
                    <a:pt x="46" y="243"/>
                  </a:lnTo>
                  <a:lnTo>
                    <a:pt x="40" y="235"/>
                  </a:lnTo>
                  <a:lnTo>
                    <a:pt x="35" y="235"/>
                  </a:lnTo>
                  <a:lnTo>
                    <a:pt x="28" y="226"/>
                  </a:lnTo>
                  <a:lnTo>
                    <a:pt x="27" y="229"/>
                  </a:lnTo>
                  <a:lnTo>
                    <a:pt x="25" y="224"/>
                  </a:lnTo>
                  <a:lnTo>
                    <a:pt x="26" y="213"/>
                  </a:lnTo>
                  <a:lnTo>
                    <a:pt x="22" y="200"/>
                  </a:lnTo>
                  <a:lnTo>
                    <a:pt x="27" y="197"/>
                  </a:lnTo>
                  <a:lnTo>
                    <a:pt x="27" y="182"/>
                  </a:lnTo>
                  <a:lnTo>
                    <a:pt x="18" y="164"/>
                  </a:lnTo>
                  <a:lnTo>
                    <a:pt x="10" y="149"/>
                  </a:lnTo>
                  <a:lnTo>
                    <a:pt x="10" y="148"/>
                  </a:lnTo>
                  <a:lnTo>
                    <a:pt x="0" y="123"/>
                  </a:lnTo>
                  <a:lnTo>
                    <a:pt x="8" y="114"/>
                  </a:lnTo>
                  <a:lnTo>
                    <a:pt x="14" y="120"/>
                  </a:lnTo>
                  <a:lnTo>
                    <a:pt x="16" y="127"/>
                  </a:lnTo>
                  <a:lnTo>
                    <a:pt x="24" y="129"/>
                  </a:lnTo>
                  <a:lnTo>
                    <a:pt x="34" y="132"/>
                  </a:lnTo>
                  <a:lnTo>
                    <a:pt x="42" y="131"/>
                  </a:lnTo>
                  <a:lnTo>
                    <a:pt x="57" y="121"/>
                  </a:lnTo>
                  <a:lnTo>
                    <a:pt x="61" y="51"/>
                  </a:lnTo>
                  <a:lnTo>
                    <a:pt x="64" y="54"/>
                  </a:lnTo>
                  <a:lnTo>
                    <a:pt x="73" y="72"/>
                  </a:lnTo>
                  <a:lnTo>
                    <a:pt x="72" y="83"/>
                  </a:lnTo>
                  <a:lnTo>
                    <a:pt x="75" y="90"/>
                  </a:lnTo>
                  <a:lnTo>
                    <a:pt x="87" y="89"/>
                  </a:lnTo>
                  <a:lnTo>
                    <a:pt x="96" y="80"/>
                  </a:lnTo>
                  <a:lnTo>
                    <a:pt x="103" y="74"/>
                  </a:lnTo>
                  <a:lnTo>
                    <a:pt x="107" y="65"/>
                  </a:lnTo>
                  <a:lnTo>
                    <a:pt x="116" y="60"/>
                  </a:lnTo>
                  <a:lnTo>
                    <a:pt x="123" y="63"/>
                  </a:lnTo>
                  <a:lnTo>
                    <a:pt x="130" y="68"/>
                  </a:lnTo>
                  <a:lnTo>
                    <a:pt x="144" y="69"/>
                  </a:lnTo>
                  <a:lnTo>
                    <a:pt x="154" y="65"/>
                  </a:lnTo>
                  <a:lnTo>
                    <a:pt x="156" y="59"/>
                  </a:lnTo>
                  <a:lnTo>
                    <a:pt x="159" y="50"/>
                  </a:lnTo>
                  <a:lnTo>
                    <a:pt x="168" y="49"/>
                  </a:lnTo>
                  <a:lnTo>
                    <a:pt x="174" y="41"/>
                  </a:lnTo>
                  <a:lnTo>
                    <a:pt x="180" y="29"/>
                  </a:lnTo>
                  <a:lnTo>
                    <a:pt x="195" y="15"/>
                  </a:lnTo>
                  <a:lnTo>
                    <a:pt x="219" y="0"/>
                  </a:lnTo>
                  <a:lnTo>
                    <a:pt x="226" y="0"/>
                  </a:lnTo>
                  <a:lnTo>
                    <a:pt x="233" y="3"/>
                  </a:lnTo>
                  <a:lnTo>
                    <a:pt x="239" y="1"/>
                  </a:lnTo>
                  <a:lnTo>
                    <a:pt x="248" y="3"/>
                  </a:lnTo>
                  <a:lnTo>
                    <a:pt x="248" y="3"/>
                  </a:lnTo>
                  <a:close/>
                  <a:moveTo>
                    <a:pt x="187" y="161"/>
                  </a:moveTo>
                  <a:lnTo>
                    <a:pt x="191" y="155"/>
                  </a:lnTo>
                  <a:lnTo>
                    <a:pt x="200" y="152"/>
                  </a:lnTo>
                  <a:lnTo>
                    <a:pt x="204" y="146"/>
                  </a:lnTo>
                  <a:lnTo>
                    <a:pt x="209" y="137"/>
                  </a:lnTo>
                  <a:lnTo>
                    <a:pt x="204" y="131"/>
                  </a:lnTo>
                  <a:lnTo>
                    <a:pt x="198" y="125"/>
                  </a:lnTo>
                  <a:lnTo>
                    <a:pt x="190" y="129"/>
                  </a:lnTo>
                  <a:lnTo>
                    <a:pt x="180" y="136"/>
                  </a:lnTo>
                  <a:lnTo>
                    <a:pt x="171" y="148"/>
                  </a:lnTo>
                  <a:lnTo>
                    <a:pt x="181" y="163"/>
                  </a:lnTo>
                  <a:lnTo>
                    <a:pt x="187" y="161"/>
                  </a:lnTo>
                  <a:lnTo>
                    <a:pt x="187" y="16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0" name="Freeform 229">
              <a:extLst>
                <a:ext uri="{FF2B5EF4-FFF2-40B4-BE49-F238E27FC236}">
                  <a16:creationId xmlns:a16="http://schemas.microsoft.com/office/drawing/2014/main" id="{1C76A01B-F083-0215-9D65-69D387C39608}"/>
                </a:ext>
              </a:extLst>
            </p:cNvPr>
            <p:cNvSpPr>
              <a:spLocks/>
            </p:cNvSpPr>
            <p:nvPr/>
          </p:nvSpPr>
          <p:spPr bwMode="auto">
            <a:xfrm>
              <a:off x="11691309" y="5633312"/>
              <a:ext cx="299972" cy="182521"/>
            </a:xfrm>
            <a:custGeom>
              <a:avLst/>
              <a:gdLst>
                <a:gd name="T0" fmla="*/ 175 w 189"/>
                <a:gd name="T1" fmla="*/ 8 h 115"/>
                <a:gd name="T2" fmla="*/ 173 w 189"/>
                <a:gd name="T3" fmla="*/ 16 h 115"/>
                <a:gd name="T4" fmla="*/ 189 w 189"/>
                <a:gd name="T5" fmla="*/ 8 h 115"/>
                <a:gd name="T6" fmla="*/ 188 w 189"/>
                <a:gd name="T7" fmla="*/ 16 h 115"/>
                <a:gd name="T8" fmla="*/ 182 w 189"/>
                <a:gd name="T9" fmla="*/ 24 h 115"/>
                <a:gd name="T10" fmla="*/ 169 w 189"/>
                <a:gd name="T11" fmla="*/ 33 h 115"/>
                <a:gd name="T12" fmla="*/ 148 w 189"/>
                <a:gd name="T13" fmla="*/ 47 h 115"/>
                <a:gd name="T14" fmla="*/ 135 w 189"/>
                <a:gd name="T15" fmla="*/ 54 h 115"/>
                <a:gd name="T16" fmla="*/ 132 w 189"/>
                <a:gd name="T17" fmla="*/ 63 h 115"/>
                <a:gd name="T18" fmla="*/ 120 w 189"/>
                <a:gd name="T19" fmla="*/ 63 h 115"/>
                <a:gd name="T20" fmla="*/ 102 w 189"/>
                <a:gd name="T21" fmla="*/ 70 h 115"/>
                <a:gd name="T22" fmla="*/ 88 w 189"/>
                <a:gd name="T23" fmla="*/ 82 h 115"/>
                <a:gd name="T24" fmla="*/ 63 w 189"/>
                <a:gd name="T25" fmla="*/ 102 h 115"/>
                <a:gd name="T26" fmla="*/ 45 w 189"/>
                <a:gd name="T27" fmla="*/ 110 h 115"/>
                <a:gd name="T28" fmla="*/ 33 w 189"/>
                <a:gd name="T29" fmla="*/ 115 h 115"/>
                <a:gd name="T30" fmla="*/ 20 w 189"/>
                <a:gd name="T31" fmla="*/ 115 h 115"/>
                <a:gd name="T32" fmla="*/ 15 w 189"/>
                <a:gd name="T33" fmla="*/ 109 h 115"/>
                <a:gd name="T34" fmla="*/ 0 w 189"/>
                <a:gd name="T35" fmla="*/ 107 h 115"/>
                <a:gd name="T36" fmla="*/ 3 w 189"/>
                <a:gd name="T37" fmla="*/ 100 h 115"/>
                <a:gd name="T38" fmla="*/ 22 w 189"/>
                <a:gd name="T39" fmla="*/ 87 h 115"/>
                <a:gd name="T40" fmla="*/ 56 w 189"/>
                <a:gd name="T41" fmla="*/ 68 h 115"/>
                <a:gd name="T42" fmla="*/ 69 w 189"/>
                <a:gd name="T43" fmla="*/ 64 h 115"/>
                <a:gd name="T44" fmla="*/ 86 w 189"/>
                <a:gd name="T45" fmla="*/ 57 h 115"/>
                <a:gd name="T46" fmla="*/ 106 w 189"/>
                <a:gd name="T47" fmla="*/ 47 h 115"/>
                <a:gd name="T48" fmla="*/ 123 w 189"/>
                <a:gd name="T49" fmla="*/ 38 h 115"/>
                <a:gd name="T50" fmla="*/ 140 w 189"/>
                <a:gd name="T51" fmla="*/ 24 h 115"/>
                <a:gd name="T52" fmla="*/ 150 w 189"/>
                <a:gd name="T53" fmla="*/ 19 h 115"/>
                <a:gd name="T54" fmla="*/ 160 w 189"/>
                <a:gd name="T55" fmla="*/ 8 h 115"/>
                <a:gd name="T56" fmla="*/ 177 w 189"/>
                <a:gd name="T57" fmla="*/ 0 h 115"/>
                <a:gd name="T58" fmla="*/ 175 w 189"/>
                <a:gd name="T59"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9" h="115">
                  <a:moveTo>
                    <a:pt x="175" y="8"/>
                  </a:moveTo>
                  <a:lnTo>
                    <a:pt x="173" y="16"/>
                  </a:lnTo>
                  <a:lnTo>
                    <a:pt x="189" y="8"/>
                  </a:lnTo>
                  <a:lnTo>
                    <a:pt x="188" y="16"/>
                  </a:lnTo>
                  <a:lnTo>
                    <a:pt x="182" y="24"/>
                  </a:lnTo>
                  <a:lnTo>
                    <a:pt x="169" y="33"/>
                  </a:lnTo>
                  <a:lnTo>
                    <a:pt x="148" y="47"/>
                  </a:lnTo>
                  <a:lnTo>
                    <a:pt x="135" y="54"/>
                  </a:lnTo>
                  <a:lnTo>
                    <a:pt x="132" y="63"/>
                  </a:lnTo>
                  <a:lnTo>
                    <a:pt x="120" y="63"/>
                  </a:lnTo>
                  <a:lnTo>
                    <a:pt x="102" y="70"/>
                  </a:lnTo>
                  <a:lnTo>
                    <a:pt x="88" y="82"/>
                  </a:lnTo>
                  <a:lnTo>
                    <a:pt x="63" y="102"/>
                  </a:lnTo>
                  <a:lnTo>
                    <a:pt x="45" y="110"/>
                  </a:lnTo>
                  <a:lnTo>
                    <a:pt x="33" y="115"/>
                  </a:lnTo>
                  <a:lnTo>
                    <a:pt x="20" y="115"/>
                  </a:lnTo>
                  <a:lnTo>
                    <a:pt x="15" y="109"/>
                  </a:lnTo>
                  <a:lnTo>
                    <a:pt x="0" y="107"/>
                  </a:lnTo>
                  <a:lnTo>
                    <a:pt x="3" y="100"/>
                  </a:lnTo>
                  <a:lnTo>
                    <a:pt x="22" y="87"/>
                  </a:lnTo>
                  <a:lnTo>
                    <a:pt x="56" y="68"/>
                  </a:lnTo>
                  <a:lnTo>
                    <a:pt x="69" y="64"/>
                  </a:lnTo>
                  <a:lnTo>
                    <a:pt x="86" y="57"/>
                  </a:lnTo>
                  <a:lnTo>
                    <a:pt x="106" y="47"/>
                  </a:lnTo>
                  <a:lnTo>
                    <a:pt x="123" y="38"/>
                  </a:lnTo>
                  <a:lnTo>
                    <a:pt x="140" y="24"/>
                  </a:lnTo>
                  <a:lnTo>
                    <a:pt x="150" y="19"/>
                  </a:lnTo>
                  <a:lnTo>
                    <a:pt x="160" y="8"/>
                  </a:lnTo>
                  <a:lnTo>
                    <a:pt x="177" y="0"/>
                  </a:lnTo>
                  <a:lnTo>
                    <a:pt x="175"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1" name="Freeform 230">
              <a:extLst>
                <a:ext uri="{FF2B5EF4-FFF2-40B4-BE49-F238E27FC236}">
                  <a16:creationId xmlns:a16="http://schemas.microsoft.com/office/drawing/2014/main" id="{211E3AF6-7F3F-791A-6A7C-712850EE0A1F}"/>
                </a:ext>
              </a:extLst>
            </p:cNvPr>
            <p:cNvSpPr>
              <a:spLocks/>
            </p:cNvSpPr>
            <p:nvPr/>
          </p:nvSpPr>
          <p:spPr bwMode="auto">
            <a:xfrm>
              <a:off x="12000805" y="5450792"/>
              <a:ext cx="171413" cy="217437"/>
            </a:xfrm>
            <a:custGeom>
              <a:avLst/>
              <a:gdLst>
                <a:gd name="T0" fmla="*/ 66 w 108"/>
                <a:gd name="T1" fmla="*/ 33 h 137"/>
                <a:gd name="T2" fmla="*/ 65 w 108"/>
                <a:gd name="T3" fmla="*/ 53 h 137"/>
                <a:gd name="T4" fmla="*/ 74 w 108"/>
                <a:gd name="T5" fmla="*/ 39 h 137"/>
                <a:gd name="T6" fmla="*/ 77 w 108"/>
                <a:gd name="T7" fmla="*/ 45 h 137"/>
                <a:gd name="T8" fmla="*/ 70 w 108"/>
                <a:gd name="T9" fmla="*/ 59 h 137"/>
                <a:gd name="T10" fmla="*/ 79 w 108"/>
                <a:gd name="T11" fmla="*/ 65 h 137"/>
                <a:gd name="T12" fmla="*/ 88 w 108"/>
                <a:gd name="T13" fmla="*/ 67 h 137"/>
                <a:gd name="T14" fmla="*/ 102 w 108"/>
                <a:gd name="T15" fmla="*/ 59 h 137"/>
                <a:gd name="T16" fmla="*/ 108 w 108"/>
                <a:gd name="T17" fmla="*/ 62 h 137"/>
                <a:gd name="T18" fmla="*/ 94 w 108"/>
                <a:gd name="T19" fmla="*/ 79 h 137"/>
                <a:gd name="T20" fmla="*/ 81 w 108"/>
                <a:gd name="T21" fmla="*/ 90 h 137"/>
                <a:gd name="T22" fmla="*/ 69 w 108"/>
                <a:gd name="T23" fmla="*/ 89 h 137"/>
                <a:gd name="T24" fmla="*/ 61 w 108"/>
                <a:gd name="T25" fmla="*/ 95 h 137"/>
                <a:gd name="T26" fmla="*/ 57 w 108"/>
                <a:gd name="T27" fmla="*/ 103 h 137"/>
                <a:gd name="T28" fmla="*/ 52 w 108"/>
                <a:gd name="T29" fmla="*/ 107 h 137"/>
                <a:gd name="T30" fmla="*/ 38 w 108"/>
                <a:gd name="T31" fmla="*/ 117 h 137"/>
                <a:gd name="T32" fmla="*/ 21 w 108"/>
                <a:gd name="T33" fmla="*/ 130 h 137"/>
                <a:gd name="T34" fmla="*/ 3 w 108"/>
                <a:gd name="T35" fmla="*/ 137 h 137"/>
                <a:gd name="T36" fmla="*/ 5 w 108"/>
                <a:gd name="T37" fmla="*/ 132 h 137"/>
                <a:gd name="T38" fmla="*/ 0 w 108"/>
                <a:gd name="T39" fmla="*/ 130 h 137"/>
                <a:gd name="T40" fmla="*/ 20 w 108"/>
                <a:gd name="T41" fmla="*/ 114 h 137"/>
                <a:gd name="T42" fmla="*/ 23 w 108"/>
                <a:gd name="T43" fmla="*/ 104 h 137"/>
                <a:gd name="T44" fmla="*/ 12 w 108"/>
                <a:gd name="T45" fmla="*/ 97 h 137"/>
                <a:gd name="T46" fmla="*/ 17 w 108"/>
                <a:gd name="T47" fmla="*/ 89 h 137"/>
                <a:gd name="T48" fmla="*/ 33 w 108"/>
                <a:gd name="T49" fmla="*/ 83 h 137"/>
                <a:gd name="T50" fmla="*/ 45 w 108"/>
                <a:gd name="T51" fmla="*/ 68 h 137"/>
                <a:gd name="T52" fmla="*/ 53 w 108"/>
                <a:gd name="T53" fmla="*/ 56 h 137"/>
                <a:gd name="T54" fmla="*/ 54 w 108"/>
                <a:gd name="T55" fmla="*/ 43 h 137"/>
                <a:gd name="T56" fmla="*/ 57 w 108"/>
                <a:gd name="T57" fmla="*/ 40 h 137"/>
                <a:gd name="T58" fmla="*/ 54 w 108"/>
                <a:gd name="T59" fmla="*/ 32 h 137"/>
                <a:gd name="T60" fmla="*/ 52 w 108"/>
                <a:gd name="T61" fmla="*/ 15 h 137"/>
                <a:gd name="T62" fmla="*/ 54 w 108"/>
                <a:gd name="T63" fmla="*/ 2 h 137"/>
                <a:gd name="T64" fmla="*/ 59 w 108"/>
                <a:gd name="T65" fmla="*/ 0 h 137"/>
                <a:gd name="T66" fmla="*/ 62 w 108"/>
                <a:gd name="T67" fmla="*/ 11 h 137"/>
                <a:gd name="T68" fmla="*/ 72 w 108"/>
                <a:gd name="T69" fmla="*/ 16 h 137"/>
                <a:gd name="T70" fmla="*/ 66 w 108"/>
                <a:gd name="T71" fmla="*/ 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37">
                  <a:moveTo>
                    <a:pt x="66" y="33"/>
                  </a:moveTo>
                  <a:lnTo>
                    <a:pt x="65" y="53"/>
                  </a:lnTo>
                  <a:lnTo>
                    <a:pt x="74" y="39"/>
                  </a:lnTo>
                  <a:lnTo>
                    <a:pt x="77" y="45"/>
                  </a:lnTo>
                  <a:lnTo>
                    <a:pt x="70" y="59"/>
                  </a:lnTo>
                  <a:lnTo>
                    <a:pt x="79" y="65"/>
                  </a:lnTo>
                  <a:lnTo>
                    <a:pt x="88" y="67"/>
                  </a:lnTo>
                  <a:lnTo>
                    <a:pt x="102" y="59"/>
                  </a:lnTo>
                  <a:lnTo>
                    <a:pt x="108" y="62"/>
                  </a:lnTo>
                  <a:lnTo>
                    <a:pt x="94" y="79"/>
                  </a:lnTo>
                  <a:lnTo>
                    <a:pt x="81" y="90"/>
                  </a:lnTo>
                  <a:lnTo>
                    <a:pt x="69" y="89"/>
                  </a:lnTo>
                  <a:lnTo>
                    <a:pt x="61" y="95"/>
                  </a:lnTo>
                  <a:lnTo>
                    <a:pt x="57" y="103"/>
                  </a:lnTo>
                  <a:lnTo>
                    <a:pt x="52" y="107"/>
                  </a:lnTo>
                  <a:lnTo>
                    <a:pt x="38" y="117"/>
                  </a:lnTo>
                  <a:lnTo>
                    <a:pt x="21" y="130"/>
                  </a:lnTo>
                  <a:lnTo>
                    <a:pt x="3" y="137"/>
                  </a:lnTo>
                  <a:lnTo>
                    <a:pt x="5" y="132"/>
                  </a:lnTo>
                  <a:lnTo>
                    <a:pt x="0" y="130"/>
                  </a:lnTo>
                  <a:lnTo>
                    <a:pt x="20" y="114"/>
                  </a:lnTo>
                  <a:lnTo>
                    <a:pt x="23" y="104"/>
                  </a:lnTo>
                  <a:lnTo>
                    <a:pt x="12" y="97"/>
                  </a:lnTo>
                  <a:lnTo>
                    <a:pt x="17" y="89"/>
                  </a:lnTo>
                  <a:lnTo>
                    <a:pt x="33" y="83"/>
                  </a:lnTo>
                  <a:lnTo>
                    <a:pt x="45" y="68"/>
                  </a:lnTo>
                  <a:lnTo>
                    <a:pt x="53" y="56"/>
                  </a:lnTo>
                  <a:lnTo>
                    <a:pt x="54" y="43"/>
                  </a:lnTo>
                  <a:lnTo>
                    <a:pt x="57" y="40"/>
                  </a:lnTo>
                  <a:lnTo>
                    <a:pt x="54" y="32"/>
                  </a:lnTo>
                  <a:lnTo>
                    <a:pt x="52" y="15"/>
                  </a:lnTo>
                  <a:lnTo>
                    <a:pt x="54" y="2"/>
                  </a:lnTo>
                  <a:lnTo>
                    <a:pt x="59" y="0"/>
                  </a:lnTo>
                  <a:lnTo>
                    <a:pt x="62" y="11"/>
                  </a:lnTo>
                  <a:lnTo>
                    <a:pt x="72" y="16"/>
                  </a:lnTo>
                  <a:lnTo>
                    <a:pt x="66" y="3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2" name="Freeform 231">
              <a:extLst>
                <a:ext uri="{FF2B5EF4-FFF2-40B4-BE49-F238E27FC236}">
                  <a16:creationId xmlns:a16="http://schemas.microsoft.com/office/drawing/2014/main" id="{5C620E25-C331-F660-DEF2-2AE9A395BA05}"/>
                </a:ext>
              </a:extLst>
            </p:cNvPr>
            <p:cNvSpPr>
              <a:spLocks/>
            </p:cNvSpPr>
            <p:nvPr/>
          </p:nvSpPr>
          <p:spPr bwMode="auto">
            <a:xfrm>
              <a:off x="6048976" y="5987245"/>
              <a:ext cx="199981" cy="88880"/>
            </a:xfrm>
            <a:custGeom>
              <a:avLst/>
              <a:gdLst>
                <a:gd name="T0" fmla="*/ 84 w 126"/>
                <a:gd name="T1" fmla="*/ 3 h 56"/>
                <a:gd name="T2" fmla="*/ 102 w 126"/>
                <a:gd name="T3" fmla="*/ 43 h 56"/>
                <a:gd name="T4" fmla="*/ 117 w 126"/>
                <a:gd name="T5" fmla="*/ 43 h 56"/>
                <a:gd name="T6" fmla="*/ 126 w 126"/>
                <a:gd name="T7" fmla="*/ 44 h 56"/>
                <a:gd name="T8" fmla="*/ 124 w 126"/>
                <a:gd name="T9" fmla="*/ 50 h 56"/>
                <a:gd name="T10" fmla="*/ 115 w 126"/>
                <a:gd name="T11" fmla="*/ 56 h 56"/>
                <a:gd name="T12" fmla="*/ 108 w 126"/>
                <a:gd name="T13" fmla="*/ 56 h 56"/>
                <a:gd name="T14" fmla="*/ 99 w 126"/>
                <a:gd name="T15" fmla="*/ 54 h 56"/>
                <a:gd name="T16" fmla="*/ 86 w 126"/>
                <a:gd name="T17" fmla="*/ 49 h 56"/>
                <a:gd name="T18" fmla="*/ 70 w 126"/>
                <a:gd name="T19" fmla="*/ 46 h 56"/>
                <a:gd name="T20" fmla="*/ 48 w 126"/>
                <a:gd name="T21" fmla="*/ 36 h 56"/>
                <a:gd name="T22" fmla="*/ 29 w 126"/>
                <a:gd name="T23" fmla="*/ 27 h 56"/>
                <a:gd name="T24" fmla="*/ 0 w 126"/>
                <a:gd name="T25" fmla="*/ 6 h 56"/>
                <a:gd name="T26" fmla="*/ 14 w 126"/>
                <a:gd name="T27" fmla="*/ 10 h 56"/>
                <a:gd name="T28" fmla="*/ 39 w 126"/>
                <a:gd name="T29" fmla="*/ 22 h 56"/>
                <a:gd name="T30" fmla="*/ 60 w 126"/>
                <a:gd name="T31" fmla="*/ 29 h 56"/>
                <a:gd name="T32" fmla="*/ 64 w 126"/>
                <a:gd name="T33" fmla="*/ 21 h 56"/>
                <a:gd name="T34" fmla="*/ 63 w 126"/>
                <a:gd name="T35" fmla="*/ 8 h 56"/>
                <a:gd name="T36" fmla="*/ 74 w 126"/>
                <a:gd name="T37" fmla="*/ 0 h 56"/>
                <a:gd name="T38" fmla="*/ 84 w 126"/>
                <a:gd name="T39"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56">
                  <a:moveTo>
                    <a:pt x="84" y="3"/>
                  </a:moveTo>
                  <a:lnTo>
                    <a:pt x="102" y="43"/>
                  </a:lnTo>
                  <a:lnTo>
                    <a:pt x="117" y="43"/>
                  </a:lnTo>
                  <a:lnTo>
                    <a:pt x="126" y="44"/>
                  </a:lnTo>
                  <a:lnTo>
                    <a:pt x="124" y="50"/>
                  </a:lnTo>
                  <a:lnTo>
                    <a:pt x="115" y="56"/>
                  </a:lnTo>
                  <a:lnTo>
                    <a:pt x="108" y="56"/>
                  </a:lnTo>
                  <a:lnTo>
                    <a:pt x="99" y="54"/>
                  </a:lnTo>
                  <a:lnTo>
                    <a:pt x="86" y="49"/>
                  </a:lnTo>
                  <a:lnTo>
                    <a:pt x="70" y="46"/>
                  </a:lnTo>
                  <a:lnTo>
                    <a:pt x="48" y="36"/>
                  </a:lnTo>
                  <a:lnTo>
                    <a:pt x="29" y="27"/>
                  </a:lnTo>
                  <a:lnTo>
                    <a:pt x="0" y="6"/>
                  </a:lnTo>
                  <a:lnTo>
                    <a:pt x="14" y="10"/>
                  </a:lnTo>
                  <a:lnTo>
                    <a:pt x="39" y="22"/>
                  </a:lnTo>
                  <a:lnTo>
                    <a:pt x="60" y="29"/>
                  </a:lnTo>
                  <a:lnTo>
                    <a:pt x="64" y="21"/>
                  </a:lnTo>
                  <a:lnTo>
                    <a:pt x="63" y="8"/>
                  </a:lnTo>
                  <a:lnTo>
                    <a:pt x="74" y="0"/>
                  </a:lnTo>
                  <a:lnTo>
                    <a:pt x="84" y="3"/>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3" name="Freeform 232">
              <a:extLst>
                <a:ext uri="{FF2B5EF4-FFF2-40B4-BE49-F238E27FC236}">
                  <a16:creationId xmlns:a16="http://schemas.microsoft.com/office/drawing/2014/main" id="{36CF0949-5817-B1D6-2898-D3FF07E4A86C}"/>
                </a:ext>
              </a:extLst>
            </p:cNvPr>
            <p:cNvSpPr>
              <a:spLocks/>
            </p:cNvSpPr>
            <p:nvPr/>
          </p:nvSpPr>
          <p:spPr bwMode="auto">
            <a:xfrm>
              <a:off x="5891847" y="4942907"/>
              <a:ext cx="288862" cy="1082429"/>
            </a:xfrm>
            <a:custGeom>
              <a:avLst/>
              <a:gdLst>
                <a:gd name="T0" fmla="*/ 65 w 182"/>
                <a:gd name="T1" fmla="*/ 102 h 682"/>
                <a:gd name="T2" fmla="*/ 45 w 182"/>
                <a:gd name="T3" fmla="*/ 131 h 682"/>
                <a:gd name="T4" fmla="*/ 48 w 182"/>
                <a:gd name="T5" fmla="*/ 169 h 682"/>
                <a:gd name="T6" fmla="*/ 44 w 182"/>
                <a:gd name="T7" fmla="*/ 188 h 682"/>
                <a:gd name="T8" fmla="*/ 34 w 182"/>
                <a:gd name="T9" fmla="*/ 224 h 682"/>
                <a:gd name="T10" fmla="*/ 32 w 182"/>
                <a:gd name="T11" fmla="*/ 262 h 682"/>
                <a:gd name="T12" fmla="*/ 51 w 182"/>
                <a:gd name="T13" fmla="*/ 298 h 682"/>
                <a:gd name="T14" fmla="*/ 51 w 182"/>
                <a:gd name="T15" fmla="*/ 334 h 682"/>
                <a:gd name="T16" fmla="*/ 46 w 182"/>
                <a:gd name="T17" fmla="*/ 362 h 682"/>
                <a:gd name="T18" fmla="*/ 61 w 182"/>
                <a:gd name="T19" fmla="*/ 398 h 682"/>
                <a:gd name="T20" fmla="*/ 54 w 182"/>
                <a:gd name="T21" fmla="*/ 422 h 682"/>
                <a:gd name="T22" fmla="*/ 66 w 182"/>
                <a:gd name="T23" fmla="*/ 464 h 682"/>
                <a:gd name="T24" fmla="*/ 72 w 182"/>
                <a:gd name="T25" fmla="*/ 490 h 682"/>
                <a:gd name="T26" fmla="*/ 79 w 182"/>
                <a:gd name="T27" fmla="*/ 505 h 682"/>
                <a:gd name="T28" fmla="*/ 91 w 182"/>
                <a:gd name="T29" fmla="*/ 516 h 682"/>
                <a:gd name="T30" fmla="*/ 91 w 182"/>
                <a:gd name="T31" fmla="*/ 530 h 682"/>
                <a:gd name="T32" fmla="*/ 93 w 182"/>
                <a:gd name="T33" fmla="*/ 571 h 682"/>
                <a:gd name="T34" fmla="*/ 97 w 182"/>
                <a:gd name="T35" fmla="*/ 591 h 682"/>
                <a:gd name="T36" fmla="*/ 99 w 182"/>
                <a:gd name="T37" fmla="*/ 619 h 682"/>
                <a:gd name="T38" fmla="*/ 116 w 182"/>
                <a:gd name="T39" fmla="*/ 625 h 682"/>
                <a:gd name="T40" fmla="*/ 131 w 182"/>
                <a:gd name="T41" fmla="*/ 649 h 682"/>
                <a:gd name="T42" fmla="*/ 182 w 182"/>
                <a:gd name="T43" fmla="*/ 654 h 682"/>
                <a:gd name="T44" fmla="*/ 164 w 182"/>
                <a:gd name="T45" fmla="*/ 659 h 682"/>
                <a:gd name="T46" fmla="*/ 159 w 182"/>
                <a:gd name="T47" fmla="*/ 682 h 682"/>
                <a:gd name="T48" fmla="*/ 135 w 182"/>
                <a:gd name="T49" fmla="*/ 677 h 682"/>
                <a:gd name="T50" fmla="*/ 90 w 182"/>
                <a:gd name="T51" fmla="*/ 654 h 682"/>
                <a:gd name="T52" fmla="*/ 79 w 182"/>
                <a:gd name="T53" fmla="*/ 631 h 682"/>
                <a:gd name="T54" fmla="*/ 53 w 182"/>
                <a:gd name="T55" fmla="*/ 588 h 682"/>
                <a:gd name="T56" fmla="*/ 62 w 182"/>
                <a:gd name="T57" fmla="*/ 556 h 682"/>
                <a:gd name="T58" fmla="*/ 45 w 182"/>
                <a:gd name="T59" fmla="*/ 534 h 682"/>
                <a:gd name="T60" fmla="*/ 59 w 182"/>
                <a:gd name="T61" fmla="*/ 509 h 682"/>
                <a:gd name="T62" fmla="*/ 42 w 182"/>
                <a:gd name="T63" fmla="*/ 465 h 682"/>
                <a:gd name="T64" fmla="*/ 34 w 182"/>
                <a:gd name="T65" fmla="*/ 486 h 682"/>
                <a:gd name="T66" fmla="*/ 24 w 182"/>
                <a:gd name="T67" fmla="*/ 425 h 682"/>
                <a:gd name="T68" fmla="*/ 17 w 182"/>
                <a:gd name="T69" fmla="*/ 393 h 682"/>
                <a:gd name="T70" fmla="*/ 16 w 182"/>
                <a:gd name="T71" fmla="*/ 371 h 682"/>
                <a:gd name="T72" fmla="*/ 22 w 182"/>
                <a:gd name="T73" fmla="*/ 310 h 682"/>
                <a:gd name="T74" fmla="*/ 13 w 182"/>
                <a:gd name="T75" fmla="*/ 253 h 682"/>
                <a:gd name="T76" fmla="*/ 8 w 182"/>
                <a:gd name="T77" fmla="*/ 214 h 682"/>
                <a:gd name="T78" fmla="*/ 11 w 182"/>
                <a:gd name="T79" fmla="*/ 154 h 682"/>
                <a:gd name="T80" fmla="*/ 11 w 182"/>
                <a:gd name="T81" fmla="*/ 72 h 682"/>
                <a:gd name="T82" fmla="*/ 0 w 182"/>
                <a:gd name="T83" fmla="*/ 14 h 682"/>
                <a:gd name="T84" fmla="*/ 12 w 182"/>
                <a:gd name="T85" fmla="*/ 0 h 682"/>
                <a:gd name="T86" fmla="*/ 25 w 182"/>
                <a:gd name="T87" fmla="*/ 26 h 682"/>
                <a:gd name="T88" fmla="*/ 31 w 182"/>
                <a:gd name="T89" fmla="*/ 52 h 682"/>
                <a:gd name="T90" fmla="*/ 51 w 182"/>
                <a:gd name="T91" fmla="*/ 10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682">
                  <a:moveTo>
                    <a:pt x="63" y="97"/>
                  </a:moveTo>
                  <a:lnTo>
                    <a:pt x="65" y="102"/>
                  </a:lnTo>
                  <a:lnTo>
                    <a:pt x="62" y="122"/>
                  </a:lnTo>
                  <a:lnTo>
                    <a:pt x="45" y="131"/>
                  </a:lnTo>
                  <a:lnTo>
                    <a:pt x="50" y="163"/>
                  </a:lnTo>
                  <a:lnTo>
                    <a:pt x="48" y="169"/>
                  </a:lnTo>
                  <a:lnTo>
                    <a:pt x="53" y="177"/>
                  </a:lnTo>
                  <a:lnTo>
                    <a:pt x="44" y="188"/>
                  </a:lnTo>
                  <a:lnTo>
                    <a:pt x="36" y="206"/>
                  </a:lnTo>
                  <a:lnTo>
                    <a:pt x="34" y="224"/>
                  </a:lnTo>
                  <a:lnTo>
                    <a:pt x="39" y="242"/>
                  </a:lnTo>
                  <a:lnTo>
                    <a:pt x="32" y="262"/>
                  </a:lnTo>
                  <a:lnTo>
                    <a:pt x="47" y="294"/>
                  </a:lnTo>
                  <a:lnTo>
                    <a:pt x="51" y="298"/>
                  </a:lnTo>
                  <a:lnTo>
                    <a:pt x="56" y="316"/>
                  </a:lnTo>
                  <a:lnTo>
                    <a:pt x="51" y="334"/>
                  </a:lnTo>
                  <a:lnTo>
                    <a:pt x="55" y="350"/>
                  </a:lnTo>
                  <a:lnTo>
                    <a:pt x="46" y="362"/>
                  </a:lnTo>
                  <a:lnTo>
                    <a:pt x="51" y="379"/>
                  </a:lnTo>
                  <a:lnTo>
                    <a:pt x="61" y="398"/>
                  </a:lnTo>
                  <a:lnTo>
                    <a:pt x="53" y="405"/>
                  </a:lnTo>
                  <a:lnTo>
                    <a:pt x="54" y="422"/>
                  </a:lnTo>
                  <a:lnTo>
                    <a:pt x="56" y="441"/>
                  </a:lnTo>
                  <a:lnTo>
                    <a:pt x="66" y="464"/>
                  </a:lnTo>
                  <a:lnTo>
                    <a:pt x="61" y="468"/>
                  </a:lnTo>
                  <a:lnTo>
                    <a:pt x="72" y="490"/>
                  </a:lnTo>
                  <a:lnTo>
                    <a:pt x="81" y="497"/>
                  </a:lnTo>
                  <a:lnTo>
                    <a:pt x="79" y="505"/>
                  </a:lnTo>
                  <a:lnTo>
                    <a:pt x="87" y="508"/>
                  </a:lnTo>
                  <a:lnTo>
                    <a:pt x="91" y="516"/>
                  </a:lnTo>
                  <a:lnTo>
                    <a:pt x="86" y="519"/>
                  </a:lnTo>
                  <a:lnTo>
                    <a:pt x="91" y="530"/>
                  </a:lnTo>
                  <a:lnTo>
                    <a:pt x="94" y="554"/>
                  </a:lnTo>
                  <a:lnTo>
                    <a:pt x="93" y="571"/>
                  </a:lnTo>
                  <a:lnTo>
                    <a:pt x="98" y="580"/>
                  </a:lnTo>
                  <a:lnTo>
                    <a:pt x="97" y="591"/>
                  </a:lnTo>
                  <a:lnTo>
                    <a:pt x="90" y="600"/>
                  </a:lnTo>
                  <a:lnTo>
                    <a:pt x="99" y="619"/>
                  </a:lnTo>
                  <a:lnTo>
                    <a:pt x="106" y="626"/>
                  </a:lnTo>
                  <a:lnTo>
                    <a:pt x="116" y="625"/>
                  </a:lnTo>
                  <a:lnTo>
                    <a:pt x="121" y="639"/>
                  </a:lnTo>
                  <a:lnTo>
                    <a:pt x="131" y="649"/>
                  </a:lnTo>
                  <a:lnTo>
                    <a:pt x="168" y="651"/>
                  </a:lnTo>
                  <a:lnTo>
                    <a:pt x="182" y="654"/>
                  </a:lnTo>
                  <a:lnTo>
                    <a:pt x="169" y="654"/>
                  </a:lnTo>
                  <a:lnTo>
                    <a:pt x="164" y="659"/>
                  </a:lnTo>
                  <a:lnTo>
                    <a:pt x="154" y="665"/>
                  </a:lnTo>
                  <a:lnTo>
                    <a:pt x="159" y="682"/>
                  </a:lnTo>
                  <a:lnTo>
                    <a:pt x="153" y="682"/>
                  </a:lnTo>
                  <a:lnTo>
                    <a:pt x="135" y="677"/>
                  </a:lnTo>
                  <a:lnTo>
                    <a:pt x="113" y="664"/>
                  </a:lnTo>
                  <a:lnTo>
                    <a:pt x="90" y="654"/>
                  </a:lnTo>
                  <a:lnTo>
                    <a:pt x="81" y="642"/>
                  </a:lnTo>
                  <a:lnTo>
                    <a:pt x="79" y="631"/>
                  </a:lnTo>
                  <a:lnTo>
                    <a:pt x="68" y="619"/>
                  </a:lnTo>
                  <a:lnTo>
                    <a:pt x="53" y="588"/>
                  </a:lnTo>
                  <a:lnTo>
                    <a:pt x="52" y="570"/>
                  </a:lnTo>
                  <a:lnTo>
                    <a:pt x="62" y="556"/>
                  </a:lnTo>
                  <a:lnTo>
                    <a:pt x="37" y="550"/>
                  </a:lnTo>
                  <a:lnTo>
                    <a:pt x="45" y="534"/>
                  </a:lnTo>
                  <a:lnTo>
                    <a:pt x="39" y="502"/>
                  </a:lnTo>
                  <a:lnTo>
                    <a:pt x="59" y="509"/>
                  </a:lnTo>
                  <a:lnTo>
                    <a:pt x="53" y="471"/>
                  </a:lnTo>
                  <a:lnTo>
                    <a:pt x="42" y="465"/>
                  </a:lnTo>
                  <a:lnTo>
                    <a:pt x="45" y="489"/>
                  </a:lnTo>
                  <a:lnTo>
                    <a:pt x="34" y="486"/>
                  </a:lnTo>
                  <a:lnTo>
                    <a:pt x="30" y="459"/>
                  </a:lnTo>
                  <a:lnTo>
                    <a:pt x="24" y="425"/>
                  </a:lnTo>
                  <a:lnTo>
                    <a:pt x="27" y="411"/>
                  </a:lnTo>
                  <a:lnTo>
                    <a:pt x="17" y="393"/>
                  </a:lnTo>
                  <a:lnTo>
                    <a:pt x="10" y="372"/>
                  </a:lnTo>
                  <a:lnTo>
                    <a:pt x="16" y="371"/>
                  </a:lnTo>
                  <a:lnTo>
                    <a:pt x="19" y="340"/>
                  </a:lnTo>
                  <a:lnTo>
                    <a:pt x="22" y="310"/>
                  </a:lnTo>
                  <a:lnTo>
                    <a:pt x="22" y="282"/>
                  </a:lnTo>
                  <a:lnTo>
                    <a:pt x="13" y="253"/>
                  </a:lnTo>
                  <a:lnTo>
                    <a:pt x="14" y="237"/>
                  </a:lnTo>
                  <a:lnTo>
                    <a:pt x="8" y="214"/>
                  </a:lnTo>
                  <a:lnTo>
                    <a:pt x="14" y="191"/>
                  </a:lnTo>
                  <a:lnTo>
                    <a:pt x="11" y="154"/>
                  </a:lnTo>
                  <a:lnTo>
                    <a:pt x="11" y="114"/>
                  </a:lnTo>
                  <a:lnTo>
                    <a:pt x="11" y="72"/>
                  </a:lnTo>
                  <a:lnTo>
                    <a:pt x="7" y="41"/>
                  </a:lnTo>
                  <a:lnTo>
                    <a:pt x="0" y="14"/>
                  </a:lnTo>
                  <a:lnTo>
                    <a:pt x="8" y="9"/>
                  </a:lnTo>
                  <a:lnTo>
                    <a:pt x="12" y="0"/>
                  </a:lnTo>
                  <a:lnTo>
                    <a:pt x="22" y="12"/>
                  </a:lnTo>
                  <a:lnTo>
                    <a:pt x="25" y="26"/>
                  </a:lnTo>
                  <a:lnTo>
                    <a:pt x="34" y="34"/>
                  </a:lnTo>
                  <a:lnTo>
                    <a:pt x="31" y="52"/>
                  </a:lnTo>
                  <a:lnTo>
                    <a:pt x="42" y="74"/>
                  </a:lnTo>
                  <a:lnTo>
                    <a:pt x="51" y="100"/>
                  </a:lnTo>
                  <a:lnTo>
                    <a:pt x="63" y="9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4" name="Freeform 233">
              <a:extLst>
                <a:ext uri="{FF2B5EF4-FFF2-40B4-BE49-F238E27FC236}">
                  <a16:creationId xmlns:a16="http://schemas.microsoft.com/office/drawing/2014/main" id="{1FF3B09C-E023-0326-EC40-FD93DCAB586A}"/>
                </a:ext>
              </a:extLst>
            </p:cNvPr>
            <p:cNvSpPr>
              <a:spLocks/>
            </p:cNvSpPr>
            <p:nvPr/>
          </p:nvSpPr>
          <p:spPr bwMode="auto">
            <a:xfrm>
              <a:off x="7815478" y="2806617"/>
              <a:ext cx="84119" cy="77769"/>
            </a:xfrm>
            <a:custGeom>
              <a:avLst/>
              <a:gdLst>
                <a:gd name="T0" fmla="*/ 42 w 53"/>
                <a:gd name="T1" fmla="*/ 49 h 49"/>
                <a:gd name="T2" fmla="*/ 33 w 53"/>
                <a:gd name="T3" fmla="*/ 44 h 49"/>
                <a:gd name="T4" fmla="*/ 24 w 53"/>
                <a:gd name="T5" fmla="*/ 37 h 49"/>
                <a:gd name="T6" fmla="*/ 10 w 53"/>
                <a:gd name="T7" fmla="*/ 41 h 49"/>
                <a:gd name="T8" fmla="*/ 0 w 53"/>
                <a:gd name="T9" fmla="*/ 39 h 49"/>
                <a:gd name="T10" fmla="*/ 8 w 53"/>
                <a:gd name="T11" fmla="*/ 34 h 49"/>
                <a:gd name="T12" fmla="*/ 19 w 53"/>
                <a:gd name="T13" fmla="*/ 7 h 49"/>
                <a:gd name="T14" fmla="*/ 39 w 53"/>
                <a:gd name="T15" fmla="*/ 0 h 49"/>
                <a:gd name="T16" fmla="*/ 50 w 53"/>
                <a:gd name="T17" fmla="*/ 0 h 49"/>
                <a:gd name="T18" fmla="*/ 53 w 53"/>
                <a:gd name="T19" fmla="*/ 6 h 49"/>
                <a:gd name="T20" fmla="*/ 50 w 53"/>
                <a:gd name="T21" fmla="*/ 23 h 49"/>
                <a:gd name="T22" fmla="*/ 47 w 53"/>
                <a:gd name="T23" fmla="*/ 29 h 49"/>
                <a:gd name="T24" fmla="*/ 39 w 53"/>
                <a:gd name="T25" fmla="*/ 29 h 49"/>
                <a:gd name="T26" fmla="*/ 42 w 53"/>
                <a:gd name="T27" fmla="*/ 49 h 49"/>
                <a:gd name="T28" fmla="*/ 42 w 53"/>
                <a:gd name="T2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49">
                  <a:moveTo>
                    <a:pt x="42" y="49"/>
                  </a:moveTo>
                  <a:lnTo>
                    <a:pt x="33" y="44"/>
                  </a:lnTo>
                  <a:lnTo>
                    <a:pt x="24" y="37"/>
                  </a:lnTo>
                  <a:lnTo>
                    <a:pt x="10" y="41"/>
                  </a:lnTo>
                  <a:lnTo>
                    <a:pt x="0" y="39"/>
                  </a:lnTo>
                  <a:lnTo>
                    <a:pt x="8" y="34"/>
                  </a:lnTo>
                  <a:lnTo>
                    <a:pt x="19" y="7"/>
                  </a:lnTo>
                  <a:lnTo>
                    <a:pt x="39" y="0"/>
                  </a:lnTo>
                  <a:lnTo>
                    <a:pt x="50" y="0"/>
                  </a:lnTo>
                  <a:lnTo>
                    <a:pt x="53" y="6"/>
                  </a:lnTo>
                  <a:lnTo>
                    <a:pt x="50" y="23"/>
                  </a:lnTo>
                  <a:lnTo>
                    <a:pt x="47" y="29"/>
                  </a:lnTo>
                  <a:lnTo>
                    <a:pt x="39" y="29"/>
                  </a:lnTo>
                  <a:lnTo>
                    <a:pt x="42" y="49"/>
                  </a:lnTo>
                  <a:lnTo>
                    <a:pt x="42" y="4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5" name="Freeform 234">
              <a:extLst>
                <a:ext uri="{FF2B5EF4-FFF2-40B4-BE49-F238E27FC236}">
                  <a16:creationId xmlns:a16="http://schemas.microsoft.com/office/drawing/2014/main" id="{F58B1FA7-0CB3-09F3-4367-D1D6A140D0EC}"/>
                </a:ext>
              </a:extLst>
            </p:cNvPr>
            <p:cNvSpPr>
              <a:spLocks/>
            </p:cNvSpPr>
            <p:nvPr/>
          </p:nvSpPr>
          <p:spPr bwMode="auto">
            <a:xfrm>
              <a:off x="7504396" y="3135155"/>
              <a:ext cx="79358" cy="163475"/>
            </a:xfrm>
            <a:custGeom>
              <a:avLst/>
              <a:gdLst>
                <a:gd name="T0" fmla="*/ 32 w 50"/>
                <a:gd name="T1" fmla="*/ 99 h 103"/>
                <a:gd name="T2" fmla="*/ 25 w 50"/>
                <a:gd name="T3" fmla="*/ 103 h 103"/>
                <a:gd name="T4" fmla="*/ 17 w 50"/>
                <a:gd name="T5" fmla="*/ 101 h 103"/>
                <a:gd name="T6" fmla="*/ 9 w 50"/>
                <a:gd name="T7" fmla="*/ 102 h 103"/>
                <a:gd name="T8" fmla="*/ 11 w 50"/>
                <a:gd name="T9" fmla="*/ 88 h 103"/>
                <a:gd name="T10" fmla="*/ 10 w 50"/>
                <a:gd name="T11" fmla="*/ 76 h 103"/>
                <a:gd name="T12" fmla="*/ 4 w 50"/>
                <a:gd name="T13" fmla="*/ 74 h 103"/>
                <a:gd name="T14" fmla="*/ 0 w 50"/>
                <a:gd name="T15" fmla="*/ 68 h 103"/>
                <a:gd name="T16" fmla="*/ 1 w 50"/>
                <a:gd name="T17" fmla="*/ 55 h 103"/>
                <a:gd name="T18" fmla="*/ 8 w 50"/>
                <a:gd name="T19" fmla="*/ 48 h 103"/>
                <a:gd name="T20" fmla="*/ 10 w 50"/>
                <a:gd name="T21" fmla="*/ 40 h 103"/>
                <a:gd name="T22" fmla="*/ 13 w 50"/>
                <a:gd name="T23" fmla="*/ 29 h 103"/>
                <a:gd name="T24" fmla="*/ 13 w 50"/>
                <a:gd name="T25" fmla="*/ 21 h 103"/>
                <a:gd name="T26" fmla="*/ 10 w 50"/>
                <a:gd name="T27" fmla="*/ 14 h 103"/>
                <a:gd name="T28" fmla="*/ 10 w 50"/>
                <a:gd name="T29" fmla="*/ 8 h 103"/>
                <a:gd name="T30" fmla="*/ 15 w 50"/>
                <a:gd name="T31" fmla="*/ 3 h 103"/>
                <a:gd name="T32" fmla="*/ 22 w 50"/>
                <a:gd name="T33" fmla="*/ 0 h 103"/>
                <a:gd name="T34" fmla="*/ 26 w 50"/>
                <a:gd name="T35" fmla="*/ 10 h 103"/>
                <a:gd name="T36" fmla="*/ 35 w 50"/>
                <a:gd name="T37" fmla="*/ 10 h 103"/>
                <a:gd name="T38" fmla="*/ 37 w 50"/>
                <a:gd name="T39" fmla="*/ 8 h 103"/>
                <a:gd name="T40" fmla="*/ 47 w 50"/>
                <a:gd name="T41" fmla="*/ 8 h 103"/>
                <a:gd name="T42" fmla="*/ 50 w 50"/>
                <a:gd name="T43" fmla="*/ 17 h 103"/>
                <a:gd name="T44" fmla="*/ 43 w 50"/>
                <a:gd name="T45" fmla="*/ 22 h 103"/>
                <a:gd name="T46" fmla="*/ 42 w 50"/>
                <a:gd name="T47" fmla="*/ 37 h 103"/>
                <a:gd name="T48" fmla="*/ 40 w 50"/>
                <a:gd name="T49" fmla="*/ 40 h 103"/>
                <a:gd name="T50" fmla="*/ 39 w 50"/>
                <a:gd name="T51" fmla="*/ 49 h 103"/>
                <a:gd name="T52" fmla="*/ 32 w 50"/>
                <a:gd name="T53" fmla="*/ 51 h 103"/>
                <a:gd name="T54" fmla="*/ 38 w 50"/>
                <a:gd name="T55" fmla="*/ 62 h 103"/>
                <a:gd name="T56" fmla="*/ 33 w 50"/>
                <a:gd name="T57" fmla="*/ 74 h 103"/>
                <a:gd name="T58" fmla="*/ 38 w 50"/>
                <a:gd name="T59" fmla="*/ 80 h 103"/>
                <a:gd name="T60" fmla="*/ 36 w 50"/>
                <a:gd name="T61" fmla="*/ 85 h 103"/>
                <a:gd name="T62" fmla="*/ 30 w 50"/>
                <a:gd name="T63" fmla="*/ 92 h 103"/>
                <a:gd name="T64" fmla="*/ 32 w 50"/>
                <a:gd name="T65" fmla="*/ 99 h 103"/>
                <a:gd name="T66" fmla="*/ 32 w 50"/>
                <a:gd name="T6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103">
                  <a:moveTo>
                    <a:pt x="32" y="99"/>
                  </a:moveTo>
                  <a:lnTo>
                    <a:pt x="25" y="103"/>
                  </a:lnTo>
                  <a:lnTo>
                    <a:pt x="17" y="101"/>
                  </a:lnTo>
                  <a:lnTo>
                    <a:pt x="9" y="102"/>
                  </a:lnTo>
                  <a:lnTo>
                    <a:pt x="11" y="88"/>
                  </a:lnTo>
                  <a:lnTo>
                    <a:pt x="10" y="76"/>
                  </a:lnTo>
                  <a:lnTo>
                    <a:pt x="4" y="74"/>
                  </a:lnTo>
                  <a:lnTo>
                    <a:pt x="0" y="68"/>
                  </a:lnTo>
                  <a:lnTo>
                    <a:pt x="1" y="55"/>
                  </a:lnTo>
                  <a:lnTo>
                    <a:pt x="8" y="48"/>
                  </a:lnTo>
                  <a:lnTo>
                    <a:pt x="10" y="40"/>
                  </a:lnTo>
                  <a:lnTo>
                    <a:pt x="13" y="29"/>
                  </a:lnTo>
                  <a:lnTo>
                    <a:pt x="13" y="21"/>
                  </a:lnTo>
                  <a:lnTo>
                    <a:pt x="10" y="14"/>
                  </a:lnTo>
                  <a:lnTo>
                    <a:pt x="10" y="8"/>
                  </a:lnTo>
                  <a:lnTo>
                    <a:pt x="15" y="3"/>
                  </a:lnTo>
                  <a:lnTo>
                    <a:pt x="22" y="0"/>
                  </a:lnTo>
                  <a:lnTo>
                    <a:pt x="26" y="10"/>
                  </a:lnTo>
                  <a:lnTo>
                    <a:pt x="35" y="10"/>
                  </a:lnTo>
                  <a:lnTo>
                    <a:pt x="37" y="8"/>
                  </a:lnTo>
                  <a:lnTo>
                    <a:pt x="47" y="8"/>
                  </a:lnTo>
                  <a:lnTo>
                    <a:pt x="50" y="17"/>
                  </a:lnTo>
                  <a:lnTo>
                    <a:pt x="43" y="22"/>
                  </a:lnTo>
                  <a:lnTo>
                    <a:pt x="42" y="37"/>
                  </a:lnTo>
                  <a:lnTo>
                    <a:pt x="40" y="40"/>
                  </a:lnTo>
                  <a:lnTo>
                    <a:pt x="39" y="49"/>
                  </a:lnTo>
                  <a:lnTo>
                    <a:pt x="32" y="51"/>
                  </a:lnTo>
                  <a:lnTo>
                    <a:pt x="38" y="62"/>
                  </a:lnTo>
                  <a:lnTo>
                    <a:pt x="33" y="74"/>
                  </a:lnTo>
                  <a:lnTo>
                    <a:pt x="38" y="80"/>
                  </a:lnTo>
                  <a:lnTo>
                    <a:pt x="36" y="85"/>
                  </a:lnTo>
                  <a:lnTo>
                    <a:pt x="30" y="92"/>
                  </a:lnTo>
                  <a:lnTo>
                    <a:pt x="32" y="99"/>
                  </a:lnTo>
                  <a:lnTo>
                    <a:pt x="32" y="9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6" name="Freeform 235">
              <a:extLst>
                <a:ext uri="{FF2B5EF4-FFF2-40B4-BE49-F238E27FC236}">
                  <a16:creationId xmlns:a16="http://schemas.microsoft.com/office/drawing/2014/main" id="{8FB34674-B7DF-80BB-533F-C6FFB930DD2A}"/>
                </a:ext>
              </a:extLst>
            </p:cNvPr>
            <p:cNvSpPr>
              <a:spLocks/>
            </p:cNvSpPr>
            <p:nvPr/>
          </p:nvSpPr>
          <p:spPr bwMode="auto">
            <a:xfrm>
              <a:off x="10924714" y="2781223"/>
              <a:ext cx="219027" cy="244419"/>
            </a:xfrm>
            <a:custGeom>
              <a:avLst/>
              <a:gdLst>
                <a:gd name="T0" fmla="*/ 76 w 138"/>
                <a:gd name="T1" fmla="*/ 66 h 154"/>
                <a:gd name="T2" fmla="*/ 116 w 138"/>
                <a:gd name="T3" fmla="*/ 99 h 154"/>
                <a:gd name="T4" fmla="*/ 90 w 138"/>
                <a:gd name="T5" fmla="*/ 93 h 154"/>
                <a:gd name="T6" fmla="*/ 101 w 138"/>
                <a:gd name="T7" fmla="*/ 119 h 154"/>
                <a:gd name="T8" fmla="*/ 129 w 138"/>
                <a:gd name="T9" fmla="*/ 138 h 154"/>
                <a:gd name="T10" fmla="*/ 138 w 138"/>
                <a:gd name="T11" fmla="*/ 151 h 154"/>
                <a:gd name="T12" fmla="*/ 119 w 138"/>
                <a:gd name="T13" fmla="*/ 140 h 154"/>
                <a:gd name="T14" fmla="*/ 119 w 138"/>
                <a:gd name="T15" fmla="*/ 154 h 154"/>
                <a:gd name="T16" fmla="*/ 105 w 138"/>
                <a:gd name="T17" fmla="*/ 139 h 154"/>
                <a:gd name="T18" fmla="*/ 94 w 138"/>
                <a:gd name="T19" fmla="*/ 121 h 154"/>
                <a:gd name="T20" fmla="*/ 77 w 138"/>
                <a:gd name="T21" fmla="*/ 101 h 154"/>
                <a:gd name="T22" fmla="*/ 70 w 138"/>
                <a:gd name="T23" fmla="*/ 87 h 154"/>
                <a:gd name="T24" fmla="*/ 51 w 138"/>
                <a:gd name="T25" fmla="*/ 62 h 154"/>
                <a:gd name="T26" fmla="*/ 27 w 138"/>
                <a:gd name="T27" fmla="*/ 44 h 154"/>
                <a:gd name="T28" fmla="*/ 7 w 138"/>
                <a:gd name="T29" fmla="*/ 19 h 154"/>
                <a:gd name="T30" fmla="*/ 13 w 138"/>
                <a:gd name="T31" fmla="*/ 11 h 154"/>
                <a:gd name="T32" fmla="*/ 0 w 138"/>
                <a:gd name="T33" fmla="*/ 2 h 154"/>
                <a:gd name="T34" fmla="*/ 4 w 138"/>
                <a:gd name="T35" fmla="*/ 0 h 154"/>
                <a:gd name="T36" fmla="*/ 19 w 138"/>
                <a:gd name="T37" fmla="*/ 12 h 154"/>
                <a:gd name="T38" fmla="*/ 39 w 138"/>
                <a:gd name="T39" fmla="*/ 29 h 154"/>
                <a:gd name="T40" fmla="*/ 54 w 138"/>
                <a:gd name="T41" fmla="*/ 48 h 154"/>
                <a:gd name="T42" fmla="*/ 76 w 138"/>
                <a:gd name="T43"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54">
                  <a:moveTo>
                    <a:pt x="76" y="66"/>
                  </a:moveTo>
                  <a:lnTo>
                    <a:pt x="116" y="99"/>
                  </a:lnTo>
                  <a:lnTo>
                    <a:pt x="90" y="93"/>
                  </a:lnTo>
                  <a:lnTo>
                    <a:pt x="101" y="119"/>
                  </a:lnTo>
                  <a:lnTo>
                    <a:pt x="129" y="138"/>
                  </a:lnTo>
                  <a:lnTo>
                    <a:pt x="138" y="151"/>
                  </a:lnTo>
                  <a:lnTo>
                    <a:pt x="119" y="140"/>
                  </a:lnTo>
                  <a:lnTo>
                    <a:pt x="119" y="154"/>
                  </a:lnTo>
                  <a:lnTo>
                    <a:pt x="105" y="139"/>
                  </a:lnTo>
                  <a:lnTo>
                    <a:pt x="94" y="121"/>
                  </a:lnTo>
                  <a:lnTo>
                    <a:pt x="77" y="101"/>
                  </a:lnTo>
                  <a:lnTo>
                    <a:pt x="70" y="87"/>
                  </a:lnTo>
                  <a:lnTo>
                    <a:pt x="51" y="62"/>
                  </a:lnTo>
                  <a:lnTo>
                    <a:pt x="27" y="44"/>
                  </a:lnTo>
                  <a:lnTo>
                    <a:pt x="7" y="19"/>
                  </a:lnTo>
                  <a:lnTo>
                    <a:pt x="13" y="11"/>
                  </a:lnTo>
                  <a:lnTo>
                    <a:pt x="0" y="2"/>
                  </a:lnTo>
                  <a:lnTo>
                    <a:pt x="4" y="0"/>
                  </a:lnTo>
                  <a:lnTo>
                    <a:pt x="19" y="12"/>
                  </a:lnTo>
                  <a:lnTo>
                    <a:pt x="39" y="29"/>
                  </a:lnTo>
                  <a:lnTo>
                    <a:pt x="54" y="48"/>
                  </a:lnTo>
                  <a:lnTo>
                    <a:pt x="76" y="6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7" name="Freeform 236">
              <a:extLst>
                <a:ext uri="{FF2B5EF4-FFF2-40B4-BE49-F238E27FC236}">
                  <a16:creationId xmlns:a16="http://schemas.microsoft.com/office/drawing/2014/main" id="{FA3FF3EC-E0AF-D600-F3AF-F9EFB8F36442}"/>
                </a:ext>
              </a:extLst>
            </p:cNvPr>
            <p:cNvSpPr>
              <a:spLocks/>
            </p:cNvSpPr>
            <p:nvPr/>
          </p:nvSpPr>
          <p:spPr bwMode="auto">
            <a:xfrm>
              <a:off x="8180523" y="2757415"/>
              <a:ext cx="68247" cy="25394"/>
            </a:xfrm>
            <a:custGeom>
              <a:avLst/>
              <a:gdLst>
                <a:gd name="T0" fmla="*/ 43 w 43"/>
                <a:gd name="T1" fmla="*/ 16 h 16"/>
                <a:gd name="T2" fmla="*/ 17 w 43"/>
                <a:gd name="T3" fmla="*/ 16 h 16"/>
                <a:gd name="T4" fmla="*/ 0 w 43"/>
                <a:gd name="T5" fmla="*/ 14 h 16"/>
                <a:gd name="T6" fmla="*/ 1 w 43"/>
                <a:gd name="T7" fmla="*/ 6 h 16"/>
                <a:gd name="T8" fmla="*/ 20 w 43"/>
                <a:gd name="T9" fmla="*/ 0 h 16"/>
                <a:gd name="T10" fmla="*/ 35 w 43"/>
                <a:gd name="T11" fmla="*/ 3 h 16"/>
                <a:gd name="T12" fmla="*/ 42 w 43"/>
                <a:gd name="T13" fmla="*/ 6 h 16"/>
                <a:gd name="T14" fmla="*/ 41 w 43"/>
                <a:gd name="T15" fmla="*/ 12 h 16"/>
                <a:gd name="T16" fmla="*/ 43 w 43"/>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6">
                  <a:moveTo>
                    <a:pt x="43" y="16"/>
                  </a:moveTo>
                  <a:lnTo>
                    <a:pt x="17" y="16"/>
                  </a:lnTo>
                  <a:lnTo>
                    <a:pt x="0" y="14"/>
                  </a:lnTo>
                  <a:lnTo>
                    <a:pt x="1" y="6"/>
                  </a:lnTo>
                  <a:lnTo>
                    <a:pt x="20" y="0"/>
                  </a:lnTo>
                  <a:lnTo>
                    <a:pt x="35" y="3"/>
                  </a:lnTo>
                  <a:lnTo>
                    <a:pt x="42" y="6"/>
                  </a:lnTo>
                  <a:lnTo>
                    <a:pt x="41" y="12"/>
                  </a:lnTo>
                  <a:lnTo>
                    <a:pt x="43"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8" name="Freeform 237">
              <a:extLst>
                <a:ext uri="{FF2B5EF4-FFF2-40B4-BE49-F238E27FC236}">
                  <a16:creationId xmlns:a16="http://schemas.microsoft.com/office/drawing/2014/main" id="{2CF49CF2-4236-7D70-CD6D-40B9338E1CD5}"/>
                </a:ext>
              </a:extLst>
            </p:cNvPr>
            <p:cNvSpPr>
              <a:spLocks/>
            </p:cNvSpPr>
            <p:nvPr/>
          </p:nvSpPr>
          <p:spPr bwMode="auto">
            <a:xfrm>
              <a:off x="10307310" y="2263815"/>
              <a:ext cx="74596" cy="14284"/>
            </a:xfrm>
            <a:custGeom>
              <a:avLst/>
              <a:gdLst>
                <a:gd name="T0" fmla="*/ 47 w 47"/>
                <a:gd name="T1" fmla="*/ 9 h 9"/>
                <a:gd name="T2" fmla="*/ 29 w 47"/>
                <a:gd name="T3" fmla="*/ 9 h 9"/>
                <a:gd name="T4" fmla="*/ 3 w 47"/>
                <a:gd name="T5" fmla="*/ 8 h 9"/>
                <a:gd name="T6" fmla="*/ 0 w 47"/>
                <a:gd name="T7" fmla="*/ 7 h 9"/>
                <a:gd name="T8" fmla="*/ 2 w 47"/>
                <a:gd name="T9" fmla="*/ 1 h 9"/>
                <a:gd name="T10" fmla="*/ 14 w 47"/>
                <a:gd name="T11" fmla="*/ 0 h 9"/>
                <a:gd name="T12" fmla="*/ 40 w 47"/>
                <a:gd name="T13" fmla="*/ 6 h 9"/>
                <a:gd name="T14" fmla="*/ 47 w 4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9">
                  <a:moveTo>
                    <a:pt x="47" y="9"/>
                  </a:moveTo>
                  <a:lnTo>
                    <a:pt x="29" y="9"/>
                  </a:lnTo>
                  <a:lnTo>
                    <a:pt x="3" y="8"/>
                  </a:lnTo>
                  <a:lnTo>
                    <a:pt x="0" y="7"/>
                  </a:lnTo>
                  <a:lnTo>
                    <a:pt x="2" y="1"/>
                  </a:lnTo>
                  <a:lnTo>
                    <a:pt x="14" y="0"/>
                  </a:lnTo>
                  <a:lnTo>
                    <a:pt x="40" y="6"/>
                  </a:lnTo>
                  <a:lnTo>
                    <a:pt x="47" y="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39" name="Freeform 238">
              <a:extLst>
                <a:ext uri="{FF2B5EF4-FFF2-40B4-BE49-F238E27FC236}">
                  <a16:creationId xmlns:a16="http://schemas.microsoft.com/office/drawing/2014/main" id="{BF5D5BFA-8877-8303-E917-BEBB05571846}"/>
                </a:ext>
              </a:extLst>
            </p:cNvPr>
            <p:cNvSpPr>
              <a:spLocks/>
            </p:cNvSpPr>
            <p:nvPr/>
          </p:nvSpPr>
          <p:spPr bwMode="auto">
            <a:xfrm>
              <a:off x="10346989" y="2224136"/>
              <a:ext cx="93642" cy="19046"/>
            </a:xfrm>
            <a:custGeom>
              <a:avLst/>
              <a:gdLst>
                <a:gd name="T0" fmla="*/ 59 w 59"/>
                <a:gd name="T1" fmla="*/ 6 h 12"/>
                <a:gd name="T2" fmla="*/ 56 w 59"/>
                <a:gd name="T3" fmla="*/ 12 h 12"/>
                <a:gd name="T4" fmla="*/ 35 w 59"/>
                <a:gd name="T5" fmla="*/ 11 h 12"/>
                <a:gd name="T6" fmla="*/ 5 w 59"/>
                <a:gd name="T7" fmla="*/ 5 h 12"/>
                <a:gd name="T8" fmla="*/ 0 w 59"/>
                <a:gd name="T9" fmla="*/ 0 h 12"/>
                <a:gd name="T10" fmla="*/ 24 w 59"/>
                <a:gd name="T11" fmla="*/ 2 h 12"/>
                <a:gd name="T12" fmla="*/ 59 w 5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6"/>
                  </a:moveTo>
                  <a:lnTo>
                    <a:pt x="56" y="12"/>
                  </a:lnTo>
                  <a:lnTo>
                    <a:pt x="35" y="11"/>
                  </a:lnTo>
                  <a:lnTo>
                    <a:pt x="5" y="5"/>
                  </a:lnTo>
                  <a:lnTo>
                    <a:pt x="0" y="0"/>
                  </a:lnTo>
                  <a:lnTo>
                    <a:pt x="24" y="2"/>
                  </a:lnTo>
                  <a:lnTo>
                    <a:pt x="59"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0" name="Freeform 239">
              <a:extLst>
                <a:ext uri="{FF2B5EF4-FFF2-40B4-BE49-F238E27FC236}">
                  <a16:creationId xmlns:a16="http://schemas.microsoft.com/office/drawing/2014/main" id="{EAC83EC1-D746-A11B-D266-3E9A8E952E11}"/>
                </a:ext>
              </a:extLst>
            </p:cNvPr>
            <p:cNvSpPr>
              <a:spLocks/>
            </p:cNvSpPr>
            <p:nvPr/>
          </p:nvSpPr>
          <p:spPr bwMode="auto">
            <a:xfrm>
              <a:off x="10172403" y="2209853"/>
              <a:ext cx="161890" cy="34917"/>
            </a:xfrm>
            <a:custGeom>
              <a:avLst/>
              <a:gdLst>
                <a:gd name="T0" fmla="*/ 94 w 102"/>
                <a:gd name="T1" fmla="*/ 8 h 22"/>
                <a:gd name="T2" fmla="*/ 102 w 102"/>
                <a:gd name="T3" fmla="*/ 19 h 22"/>
                <a:gd name="T4" fmla="*/ 60 w 102"/>
                <a:gd name="T5" fmla="*/ 19 h 22"/>
                <a:gd name="T6" fmla="*/ 47 w 102"/>
                <a:gd name="T7" fmla="*/ 22 h 22"/>
                <a:gd name="T8" fmla="*/ 10 w 102"/>
                <a:gd name="T9" fmla="*/ 12 h 22"/>
                <a:gd name="T10" fmla="*/ 0 w 102"/>
                <a:gd name="T11" fmla="*/ 3 h 22"/>
                <a:gd name="T12" fmla="*/ 10 w 102"/>
                <a:gd name="T13" fmla="*/ 0 h 22"/>
                <a:gd name="T14" fmla="*/ 40 w 102"/>
                <a:gd name="T15" fmla="*/ 0 h 22"/>
                <a:gd name="T16" fmla="*/ 94 w 102"/>
                <a:gd name="T1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
                  <a:moveTo>
                    <a:pt x="94" y="8"/>
                  </a:moveTo>
                  <a:lnTo>
                    <a:pt x="102" y="19"/>
                  </a:lnTo>
                  <a:lnTo>
                    <a:pt x="60" y="19"/>
                  </a:lnTo>
                  <a:lnTo>
                    <a:pt x="47" y="22"/>
                  </a:lnTo>
                  <a:lnTo>
                    <a:pt x="10" y="12"/>
                  </a:lnTo>
                  <a:lnTo>
                    <a:pt x="0" y="3"/>
                  </a:lnTo>
                  <a:lnTo>
                    <a:pt x="10" y="0"/>
                  </a:lnTo>
                  <a:lnTo>
                    <a:pt x="40" y="0"/>
                  </a:lnTo>
                  <a:lnTo>
                    <a:pt x="94"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1" name="Freeform 240">
              <a:extLst>
                <a:ext uri="{FF2B5EF4-FFF2-40B4-BE49-F238E27FC236}">
                  <a16:creationId xmlns:a16="http://schemas.microsoft.com/office/drawing/2014/main" id="{7ACB946D-458E-2CFD-E6E4-F89310121A91}"/>
                </a:ext>
              </a:extLst>
            </p:cNvPr>
            <p:cNvSpPr>
              <a:spLocks/>
            </p:cNvSpPr>
            <p:nvPr/>
          </p:nvSpPr>
          <p:spPr bwMode="auto">
            <a:xfrm>
              <a:off x="8701110" y="2190807"/>
              <a:ext cx="244422" cy="150778"/>
            </a:xfrm>
            <a:custGeom>
              <a:avLst/>
              <a:gdLst>
                <a:gd name="T0" fmla="*/ 83 w 154"/>
                <a:gd name="T1" fmla="*/ 94 h 95"/>
                <a:gd name="T2" fmla="*/ 76 w 154"/>
                <a:gd name="T3" fmla="*/ 95 h 95"/>
                <a:gd name="T4" fmla="*/ 36 w 154"/>
                <a:gd name="T5" fmla="*/ 93 h 95"/>
                <a:gd name="T6" fmla="*/ 29 w 154"/>
                <a:gd name="T7" fmla="*/ 86 h 95"/>
                <a:gd name="T8" fmla="*/ 6 w 154"/>
                <a:gd name="T9" fmla="*/ 82 h 95"/>
                <a:gd name="T10" fmla="*/ 0 w 154"/>
                <a:gd name="T11" fmla="*/ 74 h 95"/>
                <a:gd name="T12" fmla="*/ 11 w 154"/>
                <a:gd name="T13" fmla="*/ 70 h 95"/>
                <a:gd name="T14" fmla="*/ 6 w 154"/>
                <a:gd name="T15" fmla="*/ 62 h 95"/>
                <a:gd name="T16" fmla="*/ 22 w 154"/>
                <a:gd name="T17" fmla="*/ 49 h 95"/>
                <a:gd name="T18" fmla="*/ 10 w 154"/>
                <a:gd name="T19" fmla="*/ 47 h 95"/>
                <a:gd name="T20" fmla="*/ 30 w 154"/>
                <a:gd name="T21" fmla="*/ 34 h 95"/>
                <a:gd name="T22" fmla="*/ 23 w 154"/>
                <a:gd name="T23" fmla="*/ 27 h 95"/>
                <a:gd name="T24" fmla="*/ 43 w 154"/>
                <a:gd name="T25" fmla="*/ 19 h 95"/>
                <a:gd name="T26" fmla="*/ 73 w 154"/>
                <a:gd name="T27" fmla="*/ 10 h 95"/>
                <a:gd name="T28" fmla="*/ 108 w 154"/>
                <a:gd name="T29" fmla="*/ 7 h 95"/>
                <a:gd name="T30" fmla="*/ 123 w 154"/>
                <a:gd name="T31" fmla="*/ 2 h 95"/>
                <a:gd name="T32" fmla="*/ 143 w 154"/>
                <a:gd name="T33" fmla="*/ 0 h 95"/>
                <a:gd name="T34" fmla="*/ 154 w 154"/>
                <a:gd name="T35" fmla="*/ 6 h 95"/>
                <a:gd name="T36" fmla="*/ 151 w 154"/>
                <a:gd name="T37" fmla="*/ 10 h 95"/>
                <a:gd name="T38" fmla="*/ 117 w 154"/>
                <a:gd name="T39" fmla="*/ 17 h 95"/>
                <a:gd name="T40" fmla="*/ 88 w 154"/>
                <a:gd name="T41" fmla="*/ 24 h 95"/>
                <a:gd name="T42" fmla="*/ 62 w 154"/>
                <a:gd name="T43" fmla="*/ 38 h 95"/>
                <a:gd name="T44" fmla="*/ 54 w 154"/>
                <a:gd name="T45" fmla="*/ 53 h 95"/>
                <a:gd name="T46" fmla="*/ 44 w 154"/>
                <a:gd name="T47" fmla="*/ 68 h 95"/>
                <a:gd name="T48" fmla="*/ 53 w 154"/>
                <a:gd name="T49" fmla="*/ 81 h 95"/>
                <a:gd name="T50" fmla="*/ 83 w 154"/>
                <a:gd name="T5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95">
                  <a:moveTo>
                    <a:pt x="83" y="94"/>
                  </a:moveTo>
                  <a:lnTo>
                    <a:pt x="76" y="95"/>
                  </a:lnTo>
                  <a:lnTo>
                    <a:pt x="36" y="93"/>
                  </a:lnTo>
                  <a:lnTo>
                    <a:pt x="29" y="86"/>
                  </a:lnTo>
                  <a:lnTo>
                    <a:pt x="6" y="82"/>
                  </a:lnTo>
                  <a:lnTo>
                    <a:pt x="0" y="74"/>
                  </a:lnTo>
                  <a:lnTo>
                    <a:pt x="11" y="70"/>
                  </a:lnTo>
                  <a:lnTo>
                    <a:pt x="6" y="62"/>
                  </a:lnTo>
                  <a:lnTo>
                    <a:pt x="22" y="49"/>
                  </a:lnTo>
                  <a:lnTo>
                    <a:pt x="10" y="47"/>
                  </a:lnTo>
                  <a:lnTo>
                    <a:pt x="30" y="34"/>
                  </a:lnTo>
                  <a:lnTo>
                    <a:pt x="23" y="27"/>
                  </a:lnTo>
                  <a:lnTo>
                    <a:pt x="43" y="19"/>
                  </a:lnTo>
                  <a:lnTo>
                    <a:pt x="73" y="10"/>
                  </a:lnTo>
                  <a:lnTo>
                    <a:pt x="108" y="7"/>
                  </a:lnTo>
                  <a:lnTo>
                    <a:pt x="123" y="2"/>
                  </a:lnTo>
                  <a:lnTo>
                    <a:pt x="143" y="0"/>
                  </a:lnTo>
                  <a:lnTo>
                    <a:pt x="154" y="6"/>
                  </a:lnTo>
                  <a:lnTo>
                    <a:pt x="151" y="10"/>
                  </a:lnTo>
                  <a:lnTo>
                    <a:pt x="117" y="17"/>
                  </a:lnTo>
                  <a:lnTo>
                    <a:pt x="88" y="24"/>
                  </a:lnTo>
                  <a:lnTo>
                    <a:pt x="62" y="38"/>
                  </a:lnTo>
                  <a:lnTo>
                    <a:pt x="54" y="53"/>
                  </a:lnTo>
                  <a:lnTo>
                    <a:pt x="44" y="68"/>
                  </a:lnTo>
                  <a:lnTo>
                    <a:pt x="53" y="81"/>
                  </a:lnTo>
                  <a:lnTo>
                    <a:pt x="83" y="9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2" name="Freeform 241">
              <a:extLst>
                <a:ext uri="{FF2B5EF4-FFF2-40B4-BE49-F238E27FC236}">
                  <a16:creationId xmlns:a16="http://schemas.microsoft.com/office/drawing/2014/main" id="{E8A4B8AC-BD50-E2CC-275F-2750075EC0BA}"/>
                </a:ext>
              </a:extLst>
            </p:cNvPr>
            <p:cNvSpPr>
              <a:spLocks/>
            </p:cNvSpPr>
            <p:nvPr/>
          </p:nvSpPr>
          <p:spPr bwMode="auto">
            <a:xfrm>
              <a:off x="8293212" y="2173348"/>
              <a:ext cx="3177483" cy="996723"/>
            </a:xfrm>
            <a:custGeom>
              <a:avLst/>
              <a:gdLst>
                <a:gd name="T0" fmla="*/ 1632 w 2002"/>
                <a:gd name="T1" fmla="*/ 550 h 628"/>
                <a:gd name="T2" fmla="*/ 1611 w 2002"/>
                <a:gd name="T3" fmla="*/ 503 h 628"/>
                <a:gd name="T4" fmla="*/ 1472 w 2002"/>
                <a:gd name="T5" fmla="*/ 430 h 628"/>
                <a:gd name="T6" fmla="*/ 1378 w 2002"/>
                <a:gd name="T7" fmla="*/ 417 h 628"/>
                <a:gd name="T8" fmla="*/ 1337 w 2002"/>
                <a:gd name="T9" fmla="*/ 466 h 628"/>
                <a:gd name="T10" fmla="*/ 1240 w 2002"/>
                <a:gd name="T11" fmla="*/ 476 h 628"/>
                <a:gd name="T12" fmla="*/ 1125 w 2002"/>
                <a:gd name="T13" fmla="*/ 440 h 628"/>
                <a:gd name="T14" fmla="*/ 1048 w 2002"/>
                <a:gd name="T15" fmla="*/ 463 h 628"/>
                <a:gd name="T16" fmla="*/ 936 w 2002"/>
                <a:gd name="T17" fmla="*/ 476 h 628"/>
                <a:gd name="T18" fmla="*/ 857 w 2002"/>
                <a:gd name="T19" fmla="*/ 443 h 628"/>
                <a:gd name="T20" fmla="*/ 707 w 2002"/>
                <a:gd name="T21" fmla="*/ 398 h 628"/>
                <a:gd name="T22" fmla="*/ 608 w 2002"/>
                <a:gd name="T23" fmla="*/ 372 h 628"/>
                <a:gd name="T24" fmla="*/ 523 w 2002"/>
                <a:gd name="T25" fmla="*/ 418 h 628"/>
                <a:gd name="T26" fmla="*/ 473 w 2002"/>
                <a:gd name="T27" fmla="*/ 443 h 628"/>
                <a:gd name="T28" fmla="*/ 342 w 2002"/>
                <a:gd name="T29" fmla="*/ 454 h 628"/>
                <a:gd name="T30" fmla="*/ 376 w 2002"/>
                <a:gd name="T31" fmla="*/ 526 h 628"/>
                <a:gd name="T32" fmla="*/ 396 w 2002"/>
                <a:gd name="T33" fmla="*/ 615 h 628"/>
                <a:gd name="T34" fmla="*/ 345 w 2002"/>
                <a:gd name="T35" fmla="*/ 602 h 628"/>
                <a:gd name="T36" fmla="*/ 258 w 2002"/>
                <a:gd name="T37" fmla="*/ 585 h 628"/>
                <a:gd name="T38" fmla="*/ 233 w 2002"/>
                <a:gd name="T39" fmla="*/ 517 h 628"/>
                <a:gd name="T40" fmla="*/ 234 w 2002"/>
                <a:gd name="T41" fmla="*/ 485 h 628"/>
                <a:gd name="T42" fmla="*/ 164 w 2002"/>
                <a:gd name="T43" fmla="*/ 452 h 628"/>
                <a:gd name="T44" fmla="*/ 120 w 2002"/>
                <a:gd name="T45" fmla="*/ 422 h 628"/>
                <a:gd name="T46" fmla="*/ 111 w 2002"/>
                <a:gd name="T47" fmla="*/ 405 h 628"/>
                <a:gd name="T48" fmla="*/ 86 w 2002"/>
                <a:gd name="T49" fmla="*/ 371 h 628"/>
                <a:gd name="T50" fmla="*/ 33 w 2002"/>
                <a:gd name="T51" fmla="*/ 331 h 628"/>
                <a:gd name="T52" fmla="*/ 26 w 2002"/>
                <a:gd name="T53" fmla="*/ 274 h 628"/>
                <a:gd name="T54" fmla="*/ 34 w 2002"/>
                <a:gd name="T55" fmla="*/ 184 h 628"/>
                <a:gd name="T56" fmla="*/ 40 w 2002"/>
                <a:gd name="T57" fmla="*/ 117 h 628"/>
                <a:gd name="T58" fmla="*/ 136 w 2002"/>
                <a:gd name="T59" fmla="*/ 181 h 628"/>
                <a:gd name="T60" fmla="*/ 129 w 2002"/>
                <a:gd name="T61" fmla="*/ 217 h 628"/>
                <a:gd name="T62" fmla="*/ 180 w 2002"/>
                <a:gd name="T63" fmla="*/ 174 h 628"/>
                <a:gd name="T64" fmla="*/ 221 w 2002"/>
                <a:gd name="T65" fmla="*/ 144 h 628"/>
                <a:gd name="T66" fmla="*/ 271 w 2002"/>
                <a:gd name="T67" fmla="*/ 148 h 628"/>
                <a:gd name="T68" fmla="*/ 370 w 2002"/>
                <a:gd name="T69" fmla="*/ 134 h 628"/>
                <a:gd name="T70" fmla="*/ 496 w 2002"/>
                <a:gd name="T71" fmla="*/ 147 h 628"/>
                <a:gd name="T72" fmla="*/ 446 w 2002"/>
                <a:gd name="T73" fmla="*/ 100 h 628"/>
                <a:gd name="T74" fmla="*/ 514 w 2002"/>
                <a:gd name="T75" fmla="*/ 99 h 628"/>
                <a:gd name="T76" fmla="*/ 565 w 2002"/>
                <a:gd name="T77" fmla="*/ 172 h 628"/>
                <a:gd name="T78" fmla="*/ 543 w 2002"/>
                <a:gd name="T79" fmla="*/ 122 h 628"/>
                <a:gd name="T80" fmla="*/ 545 w 2002"/>
                <a:gd name="T81" fmla="*/ 95 h 628"/>
                <a:gd name="T82" fmla="*/ 579 w 2002"/>
                <a:gd name="T83" fmla="*/ 60 h 628"/>
                <a:gd name="T84" fmla="*/ 662 w 2002"/>
                <a:gd name="T85" fmla="*/ 30 h 628"/>
                <a:gd name="T86" fmla="*/ 762 w 2002"/>
                <a:gd name="T87" fmla="*/ 12 h 628"/>
                <a:gd name="T88" fmla="*/ 842 w 2002"/>
                <a:gd name="T89" fmla="*/ 14 h 628"/>
                <a:gd name="T90" fmla="*/ 903 w 2002"/>
                <a:gd name="T91" fmla="*/ 51 h 628"/>
                <a:gd name="T92" fmla="*/ 1021 w 2002"/>
                <a:gd name="T93" fmla="*/ 60 h 628"/>
                <a:gd name="T94" fmla="*/ 1163 w 2002"/>
                <a:gd name="T95" fmla="*/ 79 h 628"/>
                <a:gd name="T96" fmla="*/ 1283 w 2002"/>
                <a:gd name="T97" fmla="*/ 95 h 628"/>
                <a:gd name="T98" fmla="*/ 1479 w 2002"/>
                <a:gd name="T99" fmla="*/ 103 h 628"/>
                <a:gd name="T100" fmla="*/ 1639 w 2002"/>
                <a:gd name="T101" fmla="*/ 122 h 628"/>
                <a:gd name="T102" fmla="*/ 1751 w 2002"/>
                <a:gd name="T103" fmla="*/ 119 h 628"/>
                <a:gd name="T104" fmla="*/ 1948 w 2002"/>
                <a:gd name="T105" fmla="*/ 214 h 628"/>
                <a:gd name="T106" fmla="*/ 1944 w 2002"/>
                <a:gd name="T107" fmla="*/ 254 h 628"/>
                <a:gd name="T108" fmla="*/ 1868 w 2002"/>
                <a:gd name="T109" fmla="*/ 288 h 628"/>
                <a:gd name="T110" fmla="*/ 1903 w 2002"/>
                <a:gd name="T111" fmla="*/ 351 h 628"/>
                <a:gd name="T112" fmla="*/ 1919 w 2002"/>
                <a:gd name="T113" fmla="*/ 444 h 628"/>
                <a:gd name="T114" fmla="*/ 1814 w 2002"/>
                <a:gd name="T115" fmla="*/ 317 h 628"/>
                <a:gd name="T116" fmla="*/ 1788 w 2002"/>
                <a:gd name="T117" fmla="*/ 274 h 628"/>
                <a:gd name="T118" fmla="*/ 1690 w 2002"/>
                <a:gd name="T119" fmla="*/ 292 h 628"/>
                <a:gd name="T120" fmla="*/ 1574 w 2002"/>
                <a:gd name="T121" fmla="*/ 379 h 628"/>
                <a:gd name="T122" fmla="*/ 1682 w 2002"/>
                <a:gd name="T123" fmla="*/ 440 h 628"/>
                <a:gd name="T124" fmla="*/ 1700 w 2002"/>
                <a:gd name="T125" fmla="*/ 5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2" h="628">
                  <a:moveTo>
                    <a:pt x="1651" y="608"/>
                  </a:moveTo>
                  <a:lnTo>
                    <a:pt x="1647" y="605"/>
                  </a:lnTo>
                  <a:lnTo>
                    <a:pt x="1642" y="594"/>
                  </a:lnTo>
                  <a:lnTo>
                    <a:pt x="1649" y="594"/>
                  </a:lnTo>
                  <a:lnTo>
                    <a:pt x="1637" y="572"/>
                  </a:lnTo>
                  <a:lnTo>
                    <a:pt x="1623" y="556"/>
                  </a:lnTo>
                  <a:lnTo>
                    <a:pt x="1632" y="550"/>
                  </a:lnTo>
                  <a:lnTo>
                    <a:pt x="1652" y="553"/>
                  </a:lnTo>
                  <a:lnTo>
                    <a:pt x="1651" y="534"/>
                  </a:lnTo>
                  <a:lnTo>
                    <a:pt x="1643" y="514"/>
                  </a:lnTo>
                  <a:lnTo>
                    <a:pt x="1643" y="508"/>
                  </a:lnTo>
                  <a:lnTo>
                    <a:pt x="1640" y="491"/>
                  </a:lnTo>
                  <a:lnTo>
                    <a:pt x="1619" y="497"/>
                  </a:lnTo>
                  <a:lnTo>
                    <a:pt x="1611" y="503"/>
                  </a:lnTo>
                  <a:lnTo>
                    <a:pt x="1588" y="503"/>
                  </a:lnTo>
                  <a:lnTo>
                    <a:pt x="1571" y="486"/>
                  </a:lnTo>
                  <a:lnTo>
                    <a:pt x="1544" y="473"/>
                  </a:lnTo>
                  <a:lnTo>
                    <a:pt x="1514" y="467"/>
                  </a:lnTo>
                  <a:lnTo>
                    <a:pt x="1497" y="449"/>
                  </a:lnTo>
                  <a:lnTo>
                    <a:pt x="1483" y="438"/>
                  </a:lnTo>
                  <a:lnTo>
                    <a:pt x="1472" y="430"/>
                  </a:lnTo>
                  <a:lnTo>
                    <a:pt x="1449" y="411"/>
                  </a:lnTo>
                  <a:lnTo>
                    <a:pt x="1432" y="405"/>
                  </a:lnTo>
                  <a:lnTo>
                    <a:pt x="1406" y="400"/>
                  </a:lnTo>
                  <a:lnTo>
                    <a:pt x="1387" y="400"/>
                  </a:lnTo>
                  <a:lnTo>
                    <a:pt x="1372" y="403"/>
                  </a:lnTo>
                  <a:lnTo>
                    <a:pt x="1367" y="412"/>
                  </a:lnTo>
                  <a:lnTo>
                    <a:pt x="1378" y="417"/>
                  </a:lnTo>
                  <a:lnTo>
                    <a:pt x="1386" y="427"/>
                  </a:lnTo>
                  <a:lnTo>
                    <a:pt x="1382" y="433"/>
                  </a:lnTo>
                  <a:lnTo>
                    <a:pt x="1383" y="452"/>
                  </a:lnTo>
                  <a:lnTo>
                    <a:pt x="1388" y="460"/>
                  </a:lnTo>
                  <a:lnTo>
                    <a:pt x="1375" y="471"/>
                  </a:lnTo>
                  <a:lnTo>
                    <a:pt x="1353" y="465"/>
                  </a:lnTo>
                  <a:lnTo>
                    <a:pt x="1337" y="466"/>
                  </a:lnTo>
                  <a:lnTo>
                    <a:pt x="1325" y="460"/>
                  </a:lnTo>
                  <a:lnTo>
                    <a:pt x="1315" y="458"/>
                  </a:lnTo>
                  <a:lnTo>
                    <a:pt x="1302" y="471"/>
                  </a:lnTo>
                  <a:lnTo>
                    <a:pt x="1284" y="474"/>
                  </a:lnTo>
                  <a:lnTo>
                    <a:pt x="1274" y="479"/>
                  </a:lnTo>
                  <a:lnTo>
                    <a:pt x="1254" y="476"/>
                  </a:lnTo>
                  <a:lnTo>
                    <a:pt x="1240" y="476"/>
                  </a:lnTo>
                  <a:lnTo>
                    <a:pt x="1226" y="466"/>
                  </a:lnTo>
                  <a:lnTo>
                    <a:pt x="1206" y="458"/>
                  </a:lnTo>
                  <a:lnTo>
                    <a:pt x="1190" y="455"/>
                  </a:lnTo>
                  <a:lnTo>
                    <a:pt x="1173" y="457"/>
                  </a:lnTo>
                  <a:lnTo>
                    <a:pt x="1161" y="461"/>
                  </a:lnTo>
                  <a:lnTo>
                    <a:pt x="1136" y="454"/>
                  </a:lnTo>
                  <a:lnTo>
                    <a:pt x="1125" y="440"/>
                  </a:lnTo>
                  <a:lnTo>
                    <a:pt x="1106" y="435"/>
                  </a:lnTo>
                  <a:lnTo>
                    <a:pt x="1091" y="433"/>
                  </a:lnTo>
                  <a:lnTo>
                    <a:pt x="1070" y="425"/>
                  </a:lnTo>
                  <a:lnTo>
                    <a:pt x="1067" y="444"/>
                  </a:lnTo>
                  <a:lnTo>
                    <a:pt x="1078" y="455"/>
                  </a:lnTo>
                  <a:lnTo>
                    <a:pt x="1072" y="468"/>
                  </a:lnTo>
                  <a:lnTo>
                    <a:pt x="1048" y="463"/>
                  </a:lnTo>
                  <a:lnTo>
                    <a:pt x="1033" y="462"/>
                  </a:lnTo>
                  <a:lnTo>
                    <a:pt x="1018" y="454"/>
                  </a:lnTo>
                  <a:lnTo>
                    <a:pt x="1004" y="454"/>
                  </a:lnTo>
                  <a:lnTo>
                    <a:pt x="987" y="448"/>
                  </a:lnTo>
                  <a:lnTo>
                    <a:pt x="970" y="457"/>
                  </a:lnTo>
                  <a:lnTo>
                    <a:pt x="950" y="472"/>
                  </a:lnTo>
                  <a:lnTo>
                    <a:pt x="936" y="476"/>
                  </a:lnTo>
                  <a:lnTo>
                    <a:pt x="931" y="477"/>
                  </a:lnTo>
                  <a:lnTo>
                    <a:pt x="918" y="465"/>
                  </a:lnTo>
                  <a:lnTo>
                    <a:pt x="901" y="468"/>
                  </a:lnTo>
                  <a:lnTo>
                    <a:pt x="891" y="460"/>
                  </a:lnTo>
                  <a:lnTo>
                    <a:pt x="879" y="457"/>
                  </a:lnTo>
                  <a:lnTo>
                    <a:pt x="867" y="446"/>
                  </a:lnTo>
                  <a:lnTo>
                    <a:pt x="857" y="443"/>
                  </a:lnTo>
                  <a:lnTo>
                    <a:pt x="839" y="448"/>
                  </a:lnTo>
                  <a:lnTo>
                    <a:pt x="814" y="437"/>
                  </a:lnTo>
                  <a:lnTo>
                    <a:pt x="810" y="447"/>
                  </a:lnTo>
                  <a:lnTo>
                    <a:pt x="756" y="400"/>
                  </a:lnTo>
                  <a:lnTo>
                    <a:pt x="731" y="387"/>
                  </a:lnTo>
                  <a:lnTo>
                    <a:pt x="734" y="381"/>
                  </a:lnTo>
                  <a:lnTo>
                    <a:pt x="707" y="398"/>
                  </a:lnTo>
                  <a:lnTo>
                    <a:pt x="693" y="399"/>
                  </a:lnTo>
                  <a:lnTo>
                    <a:pt x="690" y="389"/>
                  </a:lnTo>
                  <a:lnTo>
                    <a:pt x="669" y="382"/>
                  </a:lnTo>
                  <a:lnTo>
                    <a:pt x="656" y="387"/>
                  </a:lnTo>
                  <a:lnTo>
                    <a:pt x="644" y="368"/>
                  </a:lnTo>
                  <a:lnTo>
                    <a:pt x="616" y="365"/>
                  </a:lnTo>
                  <a:lnTo>
                    <a:pt x="608" y="372"/>
                  </a:lnTo>
                  <a:lnTo>
                    <a:pt x="575" y="379"/>
                  </a:lnTo>
                  <a:lnTo>
                    <a:pt x="570" y="383"/>
                  </a:lnTo>
                  <a:lnTo>
                    <a:pt x="519" y="390"/>
                  </a:lnTo>
                  <a:lnTo>
                    <a:pt x="516" y="396"/>
                  </a:lnTo>
                  <a:lnTo>
                    <a:pt x="531" y="408"/>
                  </a:lnTo>
                  <a:lnTo>
                    <a:pt x="519" y="413"/>
                  </a:lnTo>
                  <a:lnTo>
                    <a:pt x="523" y="418"/>
                  </a:lnTo>
                  <a:lnTo>
                    <a:pt x="513" y="427"/>
                  </a:lnTo>
                  <a:lnTo>
                    <a:pt x="541" y="440"/>
                  </a:lnTo>
                  <a:lnTo>
                    <a:pt x="540" y="448"/>
                  </a:lnTo>
                  <a:lnTo>
                    <a:pt x="519" y="447"/>
                  </a:lnTo>
                  <a:lnTo>
                    <a:pt x="517" y="453"/>
                  </a:lnTo>
                  <a:lnTo>
                    <a:pt x="496" y="443"/>
                  </a:lnTo>
                  <a:lnTo>
                    <a:pt x="473" y="443"/>
                  </a:lnTo>
                  <a:lnTo>
                    <a:pt x="459" y="451"/>
                  </a:lnTo>
                  <a:lnTo>
                    <a:pt x="440" y="444"/>
                  </a:lnTo>
                  <a:lnTo>
                    <a:pt x="405" y="431"/>
                  </a:lnTo>
                  <a:lnTo>
                    <a:pt x="382" y="431"/>
                  </a:lnTo>
                  <a:lnTo>
                    <a:pt x="358" y="451"/>
                  </a:lnTo>
                  <a:lnTo>
                    <a:pt x="360" y="465"/>
                  </a:lnTo>
                  <a:lnTo>
                    <a:pt x="342" y="454"/>
                  </a:lnTo>
                  <a:lnTo>
                    <a:pt x="336" y="474"/>
                  </a:lnTo>
                  <a:lnTo>
                    <a:pt x="341" y="478"/>
                  </a:lnTo>
                  <a:lnTo>
                    <a:pt x="336" y="492"/>
                  </a:lnTo>
                  <a:lnTo>
                    <a:pt x="351" y="505"/>
                  </a:lnTo>
                  <a:lnTo>
                    <a:pt x="362" y="504"/>
                  </a:lnTo>
                  <a:lnTo>
                    <a:pt x="375" y="517"/>
                  </a:lnTo>
                  <a:lnTo>
                    <a:pt x="376" y="526"/>
                  </a:lnTo>
                  <a:lnTo>
                    <a:pt x="384" y="529"/>
                  </a:lnTo>
                  <a:lnTo>
                    <a:pt x="380" y="540"/>
                  </a:lnTo>
                  <a:lnTo>
                    <a:pt x="366" y="543"/>
                  </a:lnTo>
                  <a:lnTo>
                    <a:pt x="355" y="562"/>
                  </a:lnTo>
                  <a:lnTo>
                    <a:pt x="373" y="581"/>
                  </a:lnTo>
                  <a:lnTo>
                    <a:pt x="374" y="593"/>
                  </a:lnTo>
                  <a:lnTo>
                    <a:pt x="396" y="615"/>
                  </a:lnTo>
                  <a:lnTo>
                    <a:pt x="388" y="623"/>
                  </a:lnTo>
                  <a:lnTo>
                    <a:pt x="387" y="628"/>
                  </a:lnTo>
                  <a:lnTo>
                    <a:pt x="380" y="626"/>
                  </a:lnTo>
                  <a:lnTo>
                    <a:pt x="367" y="615"/>
                  </a:lnTo>
                  <a:lnTo>
                    <a:pt x="362" y="614"/>
                  </a:lnTo>
                  <a:lnTo>
                    <a:pt x="352" y="610"/>
                  </a:lnTo>
                  <a:lnTo>
                    <a:pt x="345" y="602"/>
                  </a:lnTo>
                  <a:lnTo>
                    <a:pt x="331" y="599"/>
                  </a:lnTo>
                  <a:lnTo>
                    <a:pt x="322" y="602"/>
                  </a:lnTo>
                  <a:lnTo>
                    <a:pt x="318" y="598"/>
                  </a:lnTo>
                  <a:lnTo>
                    <a:pt x="296" y="588"/>
                  </a:lnTo>
                  <a:lnTo>
                    <a:pt x="273" y="585"/>
                  </a:lnTo>
                  <a:lnTo>
                    <a:pt x="260" y="582"/>
                  </a:lnTo>
                  <a:lnTo>
                    <a:pt x="258" y="585"/>
                  </a:lnTo>
                  <a:lnTo>
                    <a:pt x="236" y="569"/>
                  </a:lnTo>
                  <a:lnTo>
                    <a:pt x="217" y="562"/>
                  </a:lnTo>
                  <a:lnTo>
                    <a:pt x="203" y="551"/>
                  </a:lnTo>
                  <a:lnTo>
                    <a:pt x="213" y="548"/>
                  </a:lnTo>
                  <a:lnTo>
                    <a:pt x="223" y="532"/>
                  </a:lnTo>
                  <a:lnTo>
                    <a:pt x="213" y="525"/>
                  </a:lnTo>
                  <a:lnTo>
                    <a:pt x="233" y="517"/>
                  </a:lnTo>
                  <a:lnTo>
                    <a:pt x="232" y="513"/>
                  </a:lnTo>
                  <a:lnTo>
                    <a:pt x="219" y="516"/>
                  </a:lnTo>
                  <a:lnTo>
                    <a:pt x="218" y="508"/>
                  </a:lnTo>
                  <a:lnTo>
                    <a:pt x="225" y="502"/>
                  </a:lnTo>
                  <a:lnTo>
                    <a:pt x="239" y="502"/>
                  </a:lnTo>
                  <a:lnTo>
                    <a:pt x="240" y="495"/>
                  </a:lnTo>
                  <a:lnTo>
                    <a:pt x="234" y="485"/>
                  </a:lnTo>
                  <a:lnTo>
                    <a:pt x="238" y="476"/>
                  </a:lnTo>
                  <a:lnTo>
                    <a:pt x="237" y="470"/>
                  </a:lnTo>
                  <a:lnTo>
                    <a:pt x="214" y="464"/>
                  </a:lnTo>
                  <a:lnTo>
                    <a:pt x="206" y="464"/>
                  </a:lnTo>
                  <a:lnTo>
                    <a:pt x="195" y="456"/>
                  </a:lnTo>
                  <a:lnTo>
                    <a:pt x="184" y="459"/>
                  </a:lnTo>
                  <a:lnTo>
                    <a:pt x="164" y="452"/>
                  </a:lnTo>
                  <a:lnTo>
                    <a:pt x="164" y="448"/>
                  </a:lnTo>
                  <a:lnTo>
                    <a:pt x="157" y="440"/>
                  </a:lnTo>
                  <a:lnTo>
                    <a:pt x="146" y="440"/>
                  </a:lnTo>
                  <a:lnTo>
                    <a:pt x="143" y="434"/>
                  </a:lnTo>
                  <a:lnTo>
                    <a:pt x="146" y="430"/>
                  </a:lnTo>
                  <a:lnTo>
                    <a:pt x="134" y="420"/>
                  </a:lnTo>
                  <a:lnTo>
                    <a:pt x="120" y="422"/>
                  </a:lnTo>
                  <a:lnTo>
                    <a:pt x="116" y="421"/>
                  </a:lnTo>
                  <a:lnTo>
                    <a:pt x="113" y="425"/>
                  </a:lnTo>
                  <a:lnTo>
                    <a:pt x="108" y="424"/>
                  </a:lnTo>
                  <a:lnTo>
                    <a:pt x="102" y="412"/>
                  </a:lnTo>
                  <a:lnTo>
                    <a:pt x="97" y="406"/>
                  </a:lnTo>
                  <a:lnTo>
                    <a:pt x="100" y="405"/>
                  </a:lnTo>
                  <a:lnTo>
                    <a:pt x="111" y="405"/>
                  </a:lnTo>
                  <a:lnTo>
                    <a:pt x="116" y="402"/>
                  </a:lnTo>
                  <a:lnTo>
                    <a:pt x="111" y="397"/>
                  </a:lnTo>
                  <a:lnTo>
                    <a:pt x="100" y="394"/>
                  </a:lnTo>
                  <a:lnTo>
                    <a:pt x="100" y="390"/>
                  </a:lnTo>
                  <a:lnTo>
                    <a:pt x="94" y="387"/>
                  </a:lnTo>
                  <a:lnTo>
                    <a:pt x="83" y="375"/>
                  </a:lnTo>
                  <a:lnTo>
                    <a:pt x="86" y="371"/>
                  </a:lnTo>
                  <a:lnTo>
                    <a:pt x="82" y="362"/>
                  </a:lnTo>
                  <a:lnTo>
                    <a:pt x="68" y="357"/>
                  </a:lnTo>
                  <a:lnTo>
                    <a:pt x="60" y="360"/>
                  </a:lnTo>
                  <a:lnTo>
                    <a:pt x="58" y="355"/>
                  </a:lnTo>
                  <a:lnTo>
                    <a:pt x="43" y="351"/>
                  </a:lnTo>
                  <a:lnTo>
                    <a:pt x="36" y="340"/>
                  </a:lnTo>
                  <a:lnTo>
                    <a:pt x="33" y="331"/>
                  </a:lnTo>
                  <a:lnTo>
                    <a:pt x="26" y="328"/>
                  </a:lnTo>
                  <a:lnTo>
                    <a:pt x="31" y="322"/>
                  </a:lnTo>
                  <a:lnTo>
                    <a:pt x="23" y="305"/>
                  </a:lnTo>
                  <a:lnTo>
                    <a:pt x="31" y="295"/>
                  </a:lnTo>
                  <a:lnTo>
                    <a:pt x="29" y="292"/>
                  </a:lnTo>
                  <a:lnTo>
                    <a:pt x="42" y="283"/>
                  </a:lnTo>
                  <a:lnTo>
                    <a:pt x="26" y="274"/>
                  </a:lnTo>
                  <a:lnTo>
                    <a:pt x="49" y="252"/>
                  </a:lnTo>
                  <a:lnTo>
                    <a:pt x="60" y="243"/>
                  </a:lnTo>
                  <a:lnTo>
                    <a:pt x="62" y="234"/>
                  </a:lnTo>
                  <a:lnTo>
                    <a:pt x="40" y="223"/>
                  </a:lnTo>
                  <a:lnTo>
                    <a:pt x="43" y="211"/>
                  </a:lnTo>
                  <a:lnTo>
                    <a:pt x="29" y="199"/>
                  </a:lnTo>
                  <a:lnTo>
                    <a:pt x="34" y="184"/>
                  </a:lnTo>
                  <a:lnTo>
                    <a:pt x="15" y="165"/>
                  </a:lnTo>
                  <a:lnTo>
                    <a:pt x="23" y="153"/>
                  </a:lnTo>
                  <a:lnTo>
                    <a:pt x="1" y="143"/>
                  </a:lnTo>
                  <a:lnTo>
                    <a:pt x="0" y="131"/>
                  </a:lnTo>
                  <a:lnTo>
                    <a:pt x="9" y="129"/>
                  </a:lnTo>
                  <a:lnTo>
                    <a:pt x="29" y="123"/>
                  </a:lnTo>
                  <a:lnTo>
                    <a:pt x="40" y="117"/>
                  </a:lnTo>
                  <a:lnTo>
                    <a:pt x="62" y="127"/>
                  </a:lnTo>
                  <a:lnTo>
                    <a:pt x="97" y="131"/>
                  </a:lnTo>
                  <a:lnTo>
                    <a:pt x="149" y="149"/>
                  </a:lnTo>
                  <a:lnTo>
                    <a:pt x="161" y="157"/>
                  </a:lnTo>
                  <a:lnTo>
                    <a:pt x="166" y="168"/>
                  </a:lnTo>
                  <a:lnTo>
                    <a:pt x="155" y="177"/>
                  </a:lnTo>
                  <a:lnTo>
                    <a:pt x="136" y="181"/>
                  </a:lnTo>
                  <a:lnTo>
                    <a:pt x="76" y="168"/>
                  </a:lnTo>
                  <a:lnTo>
                    <a:pt x="67" y="171"/>
                  </a:lnTo>
                  <a:lnTo>
                    <a:pt x="92" y="183"/>
                  </a:lnTo>
                  <a:lnTo>
                    <a:pt x="94" y="191"/>
                  </a:lnTo>
                  <a:lnTo>
                    <a:pt x="100" y="208"/>
                  </a:lnTo>
                  <a:lnTo>
                    <a:pt x="118" y="213"/>
                  </a:lnTo>
                  <a:lnTo>
                    <a:pt x="129" y="217"/>
                  </a:lnTo>
                  <a:lnTo>
                    <a:pt x="129" y="209"/>
                  </a:lnTo>
                  <a:lnTo>
                    <a:pt x="118" y="202"/>
                  </a:lnTo>
                  <a:lnTo>
                    <a:pt x="125" y="195"/>
                  </a:lnTo>
                  <a:lnTo>
                    <a:pt x="159" y="206"/>
                  </a:lnTo>
                  <a:lnTo>
                    <a:pt x="169" y="202"/>
                  </a:lnTo>
                  <a:lnTo>
                    <a:pt x="156" y="189"/>
                  </a:lnTo>
                  <a:lnTo>
                    <a:pt x="180" y="174"/>
                  </a:lnTo>
                  <a:lnTo>
                    <a:pt x="192" y="174"/>
                  </a:lnTo>
                  <a:lnTo>
                    <a:pt x="206" y="180"/>
                  </a:lnTo>
                  <a:lnTo>
                    <a:pt x="208" y="168"/>
                  </a:lnTo>
                  <a:lnTo>
                    <a:pt x="195" y="159"/>
                  </a:lnTo>
                  <a:lnTo>
                    <a:pt x="197" y="149"/>
                  </a:lnTo>
                  <a:lnTo>
                    <a:pt x="185" y="139"/>
                  </a:lnTo>
                  <a:lnTo>
                    <a:pt x="221" y="144"/>
                  </a:lnTo>
                  <a:lnTo>
                    <a:pt x="231" y="153"/>
                  </a:lnTo>
                  <a:lnTo>
                    <a:pt x="217" y="155"/>
                  </a:lnTo>
                  <a:lnTo>
                    <a:pt x="220" y="165"/>
                  </a:lnTo>
                  <a:lnTo>
                    <a:pt x="232" y="170"/>
                  </a:lnTo>
                  <a:lnTo>
                    <a:pt x="250" y="166"/>
                  </a:lnTo>
                  <a:lnTo>
                    <a:pt x="248" y="156"/>
                  </a:lnTo>
                  <a:lnTo>
                    <a:pt x="271" y="148"/>
                  </a:lnTo>
                  <a:lnTo>
                    <a:pt x="308" y="134"/>
                  </a:lnTo>
                  <a:lnTo>
                    <a:pt x="318" y="135"/>
                  </a:lnTo>
                  <a:lnTo>
                    <a:pt x="311" y="145"/>
                  </a:lnTo>
                  <a:lnTo>
                    <a:pt x="326" y="147"/>
                  </a:lnTo>
                  <a:lnTo>
                    <a:pt x="333" y="141"/>
                  </a:lnTo>
                  <a:lnTo>
                    <a:pt x="355" y="141"/>
                  </a:lnTo>
                  <a:lnTo>
                    <a:pt x="370" y="134"/>
                  </a:lnTo>
                  <a:lnTo>
                    <a:pt x="389" y="144"/>
                  </a:lnTo>
                  <a:lnTo>
                    <a:pt x="397" y="133"/>
                  </a:lnTo>
                  <a:lnTo>
                    <a:pt x="380" y="124"/>
                  </a:lnTo>
                  <a:lnTo>
                    <a:pt x="383" y="119"/>
                  </a:lnTo>
                  <a:lnTo>
                    <a:pt x="422" y="123"/>
                  </a:lnTo>
                  <a:lnTo>
                    <a:pt x="441" y="128"/>
                  </a:lnTo>
                  <a:lnTo>
                    <a:pt x="496" y="147"/>
                  </a:lnTo>
                  <a:lnTo>
                    <a:pt x="499" y="138"/>
                  </a:lnTo>
                  <a:lnTo>
                    <a:pt x="482" y="130"/>
                  </a:lnTo>
                  <a:lnTo>
                    <a:pt x="479" y="126"/>
                  </a:lnTo>
                  <a:lnTo>
                    <a:pt x="464" y="125"/>
                  </a:lnTo>
                  <a:lnTo>
                    <a:pt x="463" y="117"/>
                  </a:lnTo>
                  <a:lnTo>
                    <a:pt x="450" y="105"/>
                  </a:lnTo>
                  <a:lnTo>
                    <a:pt x="446" y="100"/>
                  </a:lnTo>
                  <a:lnTo>
                    <a:pt x="459" y="86"/>
                  </a:lnTo>
                  <a:lnTo>
                    <a:pt x="457" y="71"/>
                  </a:lnTo>
                  <a:lnTo>
                    <a:pt x="464" y="68"/>
                  </a:lnTo>
                  <a:lnTo>
                    <a:pt x="497" y="73"/>
                  </a:lnTo>
                  <a:lnTo>
                    <a:pt x="506" y="82"/>
                  </a:lnTo>
                  <a:lnTo>
                    <a:pt x="503" y="94"/>
                  </a:lnTo>
                  <a:lnTo>
                    <a:pt x="514" y="99"/>
                  </a:lnTo>
                  <a:lnTo>
                    <a:pt x="525" y="110"/>
                  </a:lnTo>
                  <a:lnTo>
                    <a:pt x="537" y="132"/>
                  </a:lnTo>
                  <a:lnTo>
                    <a:pt x="556" y="142"/>
                  </a:lnTo>
                  <a:lnTo>
                    <a:pt x="558" y="153"/>
                  </a:lnTo>
                  <a:lnTo>
                    <a:pt x="548" y="176"/>
                  </a:lnTo>
                  <a:lnTo>
                    <a:pt x="564" y="178"/>
                  </a:lnTo>
                  <a:lnTo>
                    <a:pt x="565" y="172"/>
                  </a:lnTo>
                  <a:lnTo>
                    <a:pt x="576" y="168"/>
                  </a:lnTo>
                  <a:lnTo>
                    <a:pt x="575" y="160"/>
                  </a:lnTo>
                  <a:lnTo>
                    <a:pt x="580" y="152"/>
                  </a:lnTo>
                  <a:lnTo>
                    <a:pt x="568" y="143"/>
                  </a:lnTo>
                  <a:lnTo>
                    <a:pt x="566" y="132"/>
                  </a:lnTo>
                  <a:lnTo>
                    <a:pt x="552" y="131"/>
                  </a:lnTo>
                  <a:lnTo>
                    <a:pt x="543" y="122"/>
                  </a:lnTo>
                  <a:lnTo>
                    <a:pt x="542" y="106"/>
                  </a:lnTo>
                  <a:lnTo>
                    <a:pt x="518" y="94"/>
                  </a:lnTo>
                  <a:lnTo>
                    <a:pt x="532" y="83"/>
                  </a:lnTo>
                  <a:lnTo>
                    <a:pt x="521" y="72"/>
                  </a:lnTo>
                  <a:lnTo>
                    <a:pt x="527" y="71"/>
                  </a:lnTo>
                  <a:lnTo>
                    <a:pt x="539" y="80"/>
                  </a:lnTo>
                  <a:lnTo>
                    <a:pt x="545" y="95"/>
                  </a:lnTo>
                  <a:lnTo>
                    <a:pt x="560" y="98"/>
                  </a:lnTo>
                  <a:lnTo>
                    <a:pt x="546" y="87"/>
                  </a:lnTo>
                  <a:lnTo>
                    <a:pt x="562" y="80"/>
                  </a:lnTo>
                  <a:lnTo>
                    <a:pt x="585" y="80"/>
                  </a:lnTo>
                  <a:lnTo>
                    <a:pt x="614" y="88"/>
                  </a:lnTo>
                  <a:lnTo>
                    <a:pt x="593" y="76"/>
                  </a:lnTo>
                  <a:lnTo>
                    <a:pt x="579" y="60"/>
                  </a:lnTo>
                  <a:lnTo>
                    <a:pt x="596" y="57"/>
                  </a:lnTo>
                  <a:lnTo>
                    <a:pt x="625" y="57"/>
                  </a:lnTo>
                  <a:lnTo>
                    <a:pt x="648" y="55"/>
                  </a:lnTo>
                  <a:lnTo>
                    <a:pt x="631" y="48"/>
                  </a:lnTo>
                  <a:lnTo>
                    <a:pt x="635" y="37"/>
                  </a:lnTo>
                  <a:lnTo>
                    <a:pt x="648" y="37"/>
                  </a:lnTo>
                  <a:lnTo>
                    <a:pt x="662" y="30"/>
                  </a:lnTo>
                  <a:lnTo>
                    <a:pt x="690" y="28"/>
                  </a:lnTo>
                  <a:lnTo>
                    <a:pt x="689" y="24"/>
                  </a:lnTo>
                  <a:lnTo>
                    <a:pt x="716" y="23"/>
                  </a:lnTo>
                  <a:lnTo>
                    <a:pt x="729" y="26"/>
                  </a:lnTo>
                  <a:lnTo>
                    <a:pt x="745" y="18"/>
                  </a:lnTo>
                  <a:lnTo>
                    <a:pt x="766" y="18"/>
                  </a:lnTo>
                  <a:lnTo>
                    <a:pt x="762" y="12"/>
                  </a:lnTo>
                  <a:lnTo>
                    <a:pt x="764" y="6"/>
                  </a:lnTo>
                  <a:lnTo>
                    <a:pt x="782" y="0"/>
                  </a:lnTo>
                  <a:lnTo>
                    <a:pt x="807" y="5"/>
                  </a:lnTo>
                  <a:lnTo>
                    <a:pt x="796" y="8"/>
                  </a:lnTo>
                  <a:lnTo>
                    <a:pt x="824" y="11"/>
                  </a:lnTo>
                  <a:lnTo>
                    <a:pt x="836" y="17"/>
                  </a:lnTo>
                  <a:lnTo>
                    <a:pt x="842" y="14"/>
                  </a:lnTo>
                  <a:lnTo>
                    <a:pt x="875" y="14"/>
                  </a:lnTo>
                  <a:lnTo>
                    <a:pt x="909" y="21"/>
                  </a:lnTo>
                  <a:lnTo>
                    <a:pt x="925" y="27"/>
                  </a:lnTo>
                  <a:lnTo>
                    <a:pt x="933" y="34"/>
                  </a:lnTo>
                  <a:lnTo>
                    <a:pt x="925" y="39"/>
                  </a:lnTo>
                  <a:lnTo>
                    <a:pt x="906" y="47"/>
                  </a:lnTo>
                  <a:lnTo>
                    <a:pt x="903" y="51"/>
                  </a:lnTo>
                  <a:lnTo>
                    <a:pt x="919" y="54"/>
                  </a:lnTo>
                  <a:lnTo>
                    <a:pt x="941" y="57"/>
                  </a:lnTo>
                  <a:lnTo>
                    <a:pt x="947" y="54"/>
                  </a:lnTo>
                  <a:lnTo>
                    <a:pt x="965" y="64"/>
                  </a:lnTo>
                  <a:lnTo>
                    <a:pt x="965" y="60"/>
                  </a:lnTo>
                  <a:lnTo>
                    <a:pt x="981" y="58"/>
                  </a:lnTo>
                  <a:lnTo>
                    <a:pt x="1021" y="60"/>
                  </a:lnTo>
                  <a:lnTo>
                    <a:pt x="1032" y="68"/>
                  </a:lnTo>
                  <a:lnTo>
                    <a:pt x="1084" y="70"/>
                  </a:lnTo>
                  <a:lnTo>
                    <a:pt x="1070" y="58"/>
                  </a:lnTo>
                  <a:lnTo>
                    <a:pt x="1098" y="61"/>
                  </a:lnTo>
                  <a:lnTo>
                    <a:pt x="1116" y="61"/>
                  </a:lnTo>
                  <a:lnTo>
                    <a:pt x="1145" y="68"/>
                  </a:lnTo>
                  <a:lnTo>
                    <a:pt x="1163" y="79"/>
                  </a:lnTo>
                  <a:lnTo>
                    <a:pt x="1164" y="85"/>
                  </a:lnTo>
                  <a:lnTo>
                    <a:pt x="1194" y="97"/>
                  </a:lnTo>
                  <a:lnTo>
                    <a:pt x="1221" y="104"/>
                  </a:lnTo>
                  <a:lnTo>
                    <a:pt x="1212" y="88"/>
                  </a:lnTo>
                  <a:lnTo>
                    <a:pt x="1240" y="94"/>
                  </a:lnTo>
                  <a:lnTo>
                    <a:pt x="1255" y="90"/>
                  </a:lnTo>
                  <a:lnTo>
                    <a:pt x="1283" y="95"/>
                  </a:lnTo>
                  <a:lnTo>
                    <a:pt x="1286" y="91"/>
                  </a:lnTo>
                  <a:lnTo>
                    <a:pt x="1309" y="93"/>
                  </a:lnTo>
                  <a:lnTo>
                    <a:pt x="1281" y="78"/>
                  </a:lnTo>
                  <a:lnTo>
                    <a:pt x="1287" y="71"/>
                  </a:lnTo>
                  <a:lnTo>
                    <a:pt x="1407" y="82"/>
                  </a:lnTo>
                  <a:lnTo>
                    <a:pt x="1430" y="91"/>
                  </a:lnTo>
                  <a:lnTo>
                    <a:pt x="1479" y="103"/>
                  </a:lnTo>
                  <a:lnTo>
                    <a:pt x="1523" y="100"/>
                  </a:lnTo>
                  <a:lnTo>
                    <a:pt x="1550" y="103"/>
                  </a:lnTo>
                  <a:lnTo>
                    <a:pt x="1569" y="109"/>
                  </a:lnTo>
                  <a:lnTo>
                    <a:pt x="1585" y="120"/>
                  </a:lnTo>
                  <a:lnTo>
                    <a:pt x="1606" y="125"/>
                  </a:lnTo>
                  <a:lnTo>
                    <a:pt x="1618" y="122"/>
                  </a:lnTo>
                  <a:lnTo>
                    <a:pt x="1639" y="122"/>
                  </a:lnTo>
                  <a:lnTo>
                    <a:pt x="1666" y="125"/>
                  </a:lnTo>
                  <a:lnTo>
                    <a:pt x="1686" y="123"/>
                  </a:lnTo>
                  <a:lnTo>
                    <a:pt x="1729" y="137"/>
                  </a:lnTo>
                  <a:lnTo>
                    <a:pt x="1737" y="132"/>
                  </a:lnTo>
                  <a:lnTo>
                    <a:pt x="1711" y="122"/>
                  </a:lnTo>
                  <a:lnTo>
                    <a:pt x="1705" y="114"/>
                  </a:lnTo>
                  <a:lnTo>
                    <a:pt x="1751" y="119"/>
                  </a:lnTo>
                  <a:lnTo>
                    <a:pt x="1775" y="118"/>
                  </a:lnTo>
                  <a:lnTo>
                    <a:pt x="1822" y="125"/>
                  </a:lnTo>
                  <a:lnTo>
                    <a:pt x="1850" y="133"/>
                  </a:lnTo>
                  <a:lnTo>
                    <a:pt x="1948" y="198"/>
                  </a:lnTo>
                  <a:lnTo>
                    <a:pt x="1942" y="205"/>
                  </a:lnTo>
                  <a:lnTo>
                    <a:pt x="1924" y="205"/>
                  </a:lnTo>
                  <a:lnTo>
                    <a:pt x="1948" y="214"/>
                  </a:lnTo>
                  <a:lnTo>
                    <a:pt x="1975" y="227"/>
                  </a:lnTo>
                  <a:lnTo>
                    <a:pt x="1988" y="231"/>
                  </a:lnTo>
                  <a:lnTo>
                    <a:pt x="1999" y="239"/>
                  </a:lnTo>
                  <a:lnTo>
                    <a:pt x="2002" y="243"/>
                  </a:lnTo>
                  <a:lnTo>
                    <a:pt x="1972" y="240"/>
                  </a:lnTo>
                  <a:lnTo>
                    <a:pt x="1953" y="252"/>
                  </a:lnTo>
                  <a:lnTo>
                    <a:pt x="1944" y="254"/>
                  </a:lnTo>
                  <a:lnTo>
                    <a:pt x="1939" y="267"/>
                  </a:lnTo>
                  <a:lnTo>
                    <a:pt x="1933" y="277"/>
                  </a:lnTo>
                  <a:lnTo>
                    <a:pt x="1938" y="285"/>
                  </a:lnTo>
                  <a:lnTo>
                    <a:pt x="1904" y="273"/>
                  </a:lnTo>
                  <a:lnTo>
                    <a:pt x="1886" y="287"/>
                  </a:lnTo>
                  <a:lnTo>
                    <a:pt x="1872" y="280"/>
                  </a:lnTo>
                  <a:lnTo>
                    <a:pt x="1868" y="288"/>
                  </a:lnTo>
                  <a:lnTo>
                    <a:pt x="1847" y="285"/>
                  </a:lnTo>
                  <a:lnTo>
                    <a:pt x="1857" y="297"/>
                  </a:lnTo>
                  <a:lnTo>
                    <a:pt x="1859" y="314"/>
                  </a:lnTo>
                  <a:lnTo>
                    <a:pt x="1868" y="321"/>
                  </a:lnTo>
                  <a:lnTo>
                    <a:pt x="1888" y="325"/>
                  </a:lnTo>
                  <a:lnTo>
                    <a:pt x="1915" y="351"/>
                  </a:lnTo>
                  <a:lnTo>
                    <a:pt x="1903" y="351"/>
                  </a:lnTo>
                  <a:lnTo>
                    <a:pt x="1913" y="366"/>
                  </a:lnTo>
                  <a:lnTo>
                    <a:pt x="1927" y="374"/>
                  </a:lnTo>
                  <a:lnTo>
                    <a:pt x="1912" y="383"/>
                  </a:lnTo>
                  <a:lnTo>
                    <a:pt x="1928" y="404"/>
                  </a:lnTo>
                  <a:lnTo>
                    <a:pt x="1911" y="408"/>
                  </a:lnTo>
                  <a:lnTo>
                    <a:pt x="1925" y="427"/>
                  </a:lnTo>
                  <a:lnTo>
                    <a:pt x="1919" y="444"/>
                  </a:lnTo>
                  <a:lnTo>
                    <a:pt x="1902" y="431"/>
                  </a:lnTo>
                  <a:lnTo>
                    <a:pt x="1871" y="405"/>
                  </a:lnTo>
                  <a:lnTo>
                    <a:pt x="1824" y="365"/>
                  </a:lnTo>
                  <a:lnTo>
                    <a:pt x="1805" y="340"/>
                  </a:lnTo>
                  <a:lnTo>
                    <a:pt x="1805" y="329"/>
                  </a:lnTo>
                  <a:lnTo>
                    <a:pt x="1797" y="321"/>
                  </a:lnTo>
                  <a:lnTo>
                    <a:pt x="1814" y="317"/>
                  </a:lnTo>
                  <a:lnTo>
                    <a:pt x="1813" y="295"/>
                  </a:lnTo>
                  <a:lnTo>
                    <a:pt x="1815" y="277"/>
                  </a:lnTo>
                  <a:lnTo>
                    <a:pt x="1822" y="263"/>
                  </a:lnTo>
                  <a:lnTo>
                    <a:pt x="1802" y="239"/>
                  </a:lnTo>
                  <a:lnTo>
                    <a:pt x="1788" y="240"/>
                  </a:lnTo>
                  <a:lnTo>
                    <a:pt x="1798" y="255"/>
                  </a:lnTo>
                  <a:lnTo>
                    <a:pt x="1788" y="274"/>
                  </a:lnTo>
                  <a:lnTo>
                    <a:pt x="1751" y="252"/>
                  </a:lnTo>
                  <a:lnTo>
                    <a:pt x="1724" y="258"/>
                  </a:lnTo>
                  <a:lnTo>
                    <a:pt x="1724" y="288"/>
                  </a:lnTo>
                  <a:lnTo>
                    <a:pt x="1747" y="298"/>
                  </a:lnTo>
                  <a:lnTo>
                    <a:pt x="1722" y="303"/>
                  </a:lnTo>
                  <a:lnTo>
                    <a:pt x="1703" y="305"/>
                  </a:lnTo>
                  <a:lnTo>
                    <a:pt x="1690" y="292"/>
                  </a:lnTo>
                  <a:lnTo>
                    <a:pt x="1666" y="289"/>
                  </a:lnTo>
                  <a:lnTo>
                    <a:pt x="1659" y="298"/>
                  </a:lnTo>
                  <a:lnTo>
                    <a:pt x="1614" y="295"/>
                  </a:lnTo>
                  <a:lnTo>
                    <a:pt x="1575" y="300"/>
                  </a:lnTo>
                  <a:lnTo>
                    <a:pt x="1565" y="334"/>
                  </a:lnTo>
                  <a:lnTo>
                    <a:pt x="1550" y="377"/>
                  </a:lnTo>
                  <a:lnTo>
                    <a:pt x="1574" y="379"/>
                  </a:lnTo>
                  <a:lnTo>
                    <a:pt x="1591" y="390"/>
                  </a:lnTo>
                  <a:lnTo>
                    <a:pt x="1608" y="394"/>
                  </a:lnTo>
                  <a:lnTo>
                    <a:pt x="1609" y="385"/>
                  </a:lnTo>
                  <a:lnTo>
                    <a:pt x="1626" y="386"/>
                  </a:lnTo>
                  <a:lnTo>
                    <a:pt x="1664" y="406"/>
                  </a:lnTo>
                  <a:lnTo>
                    <a:pt x="1678" y="422"/>
                  </a:lnTo>
                  <a:lnTo>
                    <a:pt x="1682" y="440"/>
                  </a:lnTo>
                  <a:lnTo>
                    <a:pt x="1698" y="462"/>
                  </a:lnTo>
                  <a:lnTo>
                    <a:pt x="1714" y="491"/>
                  </a:lnTo>
                  <a:lnTo>
                    <a:pt x="1711" y="518"/>
                  </a:lnTo>
                  <a:lnTo>
                    <a:pt x="1715" y="531"/>
                  </a:lnTo>
                  <a:lnTo>
                    <a:pt x="1709" y="553"/>
                  </a:lnTo>
                  <a:lnTo>
                    <a:pt x="1703" y="574"/>
                  </a:lnTo>
                  <a:lnTo>
                    <a:pt x="1700" y="585"/>
                  </a:lnTo>
                  <a:lnTo>
                    <a:pt x="1686" y="597"/>
                  </a:lnTo>
                  <a:lnTo>
                    <a:pt x="1677" y="597"/>
                  </a:lnTo>
                  <a:lnTo>
                    <a:pt x="1662" y="588"/>
                  </a:lnTo>
                  <a:lnTo>
                    <a:pt x="1650" y="602"/>
                  </a:lnTo>
                  <a:lnTo>
                    <a:pt x="1651" y="60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3" name="Freeform 242">
              <a:extLst>
                <a:ext uri="{FF2B5EF4-FFF2-40B4-BE49-F238E27FC236}">
                  <a16:creationId xmlns:a16="http://schemas.microsoft.com/office/drawing/2014/main" id="{994630C6-FF4C-5222-F233-084102B39825}"/>
                </a:ext>
              </a:extLst>
            </p:cNvPr>
            <p:cNvSpPr>
              <a:spLocks/>
            </p:cNvSpPr>
            <p:nvPr/>
          </p:nvSpPr>
          <p:spPr bwMode="auto">
            <a:xfrm>
              <a:off x="9439137" y="2136844"/>
              <a:ext cx="90467" cy="31743"/>
            </a:xfrm>
            <a:custGeom>
              <a:avLst/>
              <a:gdLst>
                <a:gd name="T0" fmla="*/ 57 w 57"/>
                <a:gd name="T1" fmla="*/ 14 h 20"/>
                <a:gd name="T2" fmla="*/ 3 w 57"/>
                <a:gd name="T3" fmla="*/ 20 h 20"/>
                <a:gd name="T4" fmla="*/ 0 w 57"/>
                <a:gd name="T5" fmla="*/ 2 h 20"/>
                <a:gd name="T6" fmla="*/ 6 w 57"/>
                <a:gd name="T7" fmla="*/ 0 h 20"/>
                <a:gd name="T8" fmla="*/ 15 w 57"/>
                <a:gd name="T9" fmla="*/ 1 h 20"/>
                <a:gd name="T10" fmla="*/ 52 w 57"/>
                <a:gd name="T11" fmla="*/ 9 h 20"/>
                <a:gd name="T12" fmla="*/ 57 w 57"/>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57" h="20">
                  <a:moveTo>
                    <a:pt x="57" y="14"/>
                  </a:moveTo>
                  <a:lnTo>
                    <a:pt x="3" y="20"/>
                  </a:lnTo>
                  <a:lnTo>
                    <a:pt x="0" y="2"/>
                  </a:lnTo>
                  <a:lnTo>
                    <a:pt x="6" y="0"/>
                  </a:lnTo>
                  <a:lnTo>
                    <a:pt x="15" y="1"/>
                  </a:lnTo>
                  <a:lnTo>
                    <a:pt x="52" y="9"/>
                  </a:lnTo>
                  <a:lnTo>
                    <a:pt x="57" y="1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4" name="Freeform 243">
              <a:extLst>
                <a:ext uri="{FF2B5EF4-FFF2-40B4-BE49-F238E27FC236}">
                  <a16:creationId xmlns:a16="http://schemas.microsoft.com/office/drawing/2014/main" id="{D5237C48-6C49-E21C-C4B3-2365926790E4}"/>
                </a:ext>
              </a:extLst>
            </p:cNvPr>
            <p:cNvSpPr>
              <a:spLocks/>
            </p:cNvSpPr>
            <p:nvPr/>
          </p:nvSpPr>
          <p:spPr bwMode="auto">
            <a:xfrm>
              <a:off x="8474147" y="2105102"/>
              <a:ext cx="109514" cy="19046"/>
            </a:xfrm>
            <a:custGeom>
              <a:avLst/>
              <a:gdLst>
                <a:gd name="T0" fmla="*/ 66 w 69"/>
                <a:gd name="T1" fmla="*/ 5 h 12"/>
                <a:gd name="T2" fmla="*/ 53 w 69"/>
                <a:gd name="T3" fmla="*/ 6 h 12"/>
                <a:gd name="T4" fmla="*/ 44 w 69"/>
                <a:gd name="T5" fmla="*/ 8 h 12"/>
                <a:gd name="T6" fmla="*/ 44 w 69"/>
                <a:gd name="T7" fmla="*/ 10 h 12"/>
                <a:gd name="T8" fmla="*/ 34 w 69"/>
                <a:gd name="T9" fmla="*/ 12 h 12"/>
                <a:gd name="T10" fmla="*/ 20 w 69"/>
                <a:gd name="T11" fmla="*/ 9 h 12"/>
                <a:gd name="T12" fmla="*/ 23 w 69"/>
                <a:gd name="T13" fmla="*/ 5 h 12"/>
                <a:gd name="T14" fmla="*/ 0 w 69"/>
                <a:gd name="T15" fmla="*/ 5 h 12"/>
                <a:gd name="T16" fmla="*/ 19 w 69"/>
                <a:gd name="T17" fmla="*/ 2 h 12"/>
                <a:gd name="T18" fmla="*/ 35 w 69"/>
                <a:gd name="T19" fmla="*/ 2 h 12"/>
                <a:gd name="T20" fmla="*/ 39 w 69"/>
                <a:gd name="T21" fmla="*/ 6 h 12"/>
                <a:gd name="T22" fmla="*/ 43 w 69"/>
                <a:gd name="T23" fmla="*/ 3 h 12"/>
                <a:gd name="T24" fmla="*/ 52 w 69"/>
                <a:gd name="T25" fmla="*/ 0 h 12"/>
                <a:gd name="T26" fmla="*/ 69 w 69"/>
                <a:gd name="T27" fmla="*/ 3 h 12"/>
                <a:gd name="T28" fmla="*/ 66 w 69"/>
                <a:gd name="T2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2">
                  <a:moveTo>
                    <a:pt x="66" y="5"/>
                  </a:moveTo>
                  <a:lnTo>
                    <a:pt x="53" y="6"/>
                  </a:lnTo>
                  <a:lnTo>
                    <a:pt x="44" y="8"/>
                  </a:lnTo>
                  <a:lnTo>
                    <a:pt x="44" y="10"/>
                  </a:lnTo>
                  <a:lnTo>
                    <a:pt x="34" y="12"/>
                  </a:lnTo>
                  <a:lnTo>
                    <a:pt x="20" y="9"/>
                  </a:lnTo>
                  <a:lnTo>
                    <a:pt x="23" y="5"/>
                  </a:lnTo>
                  <a:lnTo>
                    <a:pt x="0" y="5"/>
                  </a:lnTo>
                  <a:lnTo>
                    <a:pt x="19" y="2"/>
                  </a:lnTo>
                  <a:lnTo>
                    <a:pt x="35" y="2"/>
                  </a:lnTo>
                  <a:lnTo>
                    <a:pt x="39" y="6"/>
                  </a:lnTo>
                  <a:lnTo>
                    <a:pt x="43" y="3"/>
                  </a:lnTo>
                  <a:lnTo>
                    <a:pt x="52" y="0"/>
                  </a:lnTo>
                  <a:lnTo>
                    <a:pt x="69" y="3"/>
                  </a:lnTo>
                  <a:lnTo>
                    <a:pt x="66"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5" name="Freeform 244">
              <a:extLst>
                <a:ext uri="{FF2B5EF4-FFF2-40B4-BE49-F238E27FC236}">
                  <a16:creationId xmlns:a16="http://schemas.microsoft.com/office/drawing/2014/main" id="{054CF5B7-A289-592A-DD33-34FD5D181C85}"/>
                </a:ext>
              </a:extLst>
            </p:cNvPr>
            <p:cNvSpPr>
              <a:spLocks/>
            </p:cNvSpPr>
            <p:nvPr/>
          </p:nvSpPr>
          <p:spPr bwMode="auto">
            <a:xfrm>
              <a:off x="9240743" y="2100340"/>
              <a:ext cx="184110" cy="50789"/>
            </a:xfrm>
            <a:custGeom>
              <a:avLst/>
              <a:gdLst>
                <a:gd name="T0" fmla="*/ 116 w 116"/>
                <a:gd name="T1" fmla="*/ 30 h 32"/>
                <a:gd name="T2" fmla="*/ 96 w 116"/>
                <a:gd name="T3" fmla="*/ 32 h 32"/>
                <a:gd name="T4" fmla="*/ 61 w 116"/>
                <a:gd name="T5" fmla="*/ 28 h 32"/>
                <a:gd name="T6" fmla="*/ 37 w 116"/>
                <a:gd name="T7" fmla="*/ 23 h 32"/>
                <a:gd name="T8" fmla="*/ 17 w 116"/>
                <a:gd name="T9" fmla="*/ 13 h 32"/>
                <a:gd name="T10" fmla="*/ 0 w 116"/>
                <a:gd name="T11" fmla="*/ 11 h 32"/>
                <a:gd name="T12" fmla="*/ 16 w 116"/>
                <a:gd name="T13" fmla="*/ 2 h 32"/>
                <a:gd name="T14" fmla="*/ 34 w 116"/>
                <a:gd name="T15" fmla="*/ 0 h 32"/>
                <a:gd name="T16" fmla="*/ 63 w 116"/>
                <a:gd name="T17" fmla="*/ 6 h 32"/>
                <a:gd name="T18" fmla="*/ 103 w 116"/>
                <a:gd name="T19" fmla="*/ 18 h 32"/>
                <a:gd name="T20" fmla="*/ 116 w 116"/>
                <a:gd name="T2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32">
                  <a:moveTo>
                    <a:pt x="116" y="30"/>
                  </a:moveTo>
                  <a:lnTo>
                    <a:pt x="96" y="32"/>
                  </a:lnTo>
                  <a:lnTo>
                    <a:pt x="61" y="28"/>
                  </a:lnTo>
                  <a:lnTo>
                    <a:pt x="37" y="23"/>
                  </a:lnTo>
                  <a:lnTo>
                    <a:pt x="17" y="13"/>
                  </a:lnTo>
                  <a:lnTo>
                    <a:pt x="0" y="11"/>
                  </a:lnTo>
                  <a:lnTo>
                    <a:pt x="16" y="2"/>
                  </a:lnTo>
                  <a:lnTo>
                    <a:pt x="34" y="0"/>
                  </a:lnTo>
                  <a:lnTo>
                    <a:pt x="63" y="6"/>
                  </a:lnTo>
                  <a:lnTo>
                    <a:pt x="103" y="18"/>
                  </a:lnTo>
                  <a:lnTo>
                    <a:pt x="116" y="3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6" name="Freeform 245">
              <a:extLst>
                <a:ext uri="{FF2B5EF4-FFF2-40B4-BE49-F238E27FC236}">
                  <a16:creationId xmlns:a16="http://schemas.microsoft.com/office/drawing/2014/main" id="{DE189531-A867-968A-B219-CD8918F4385C}"/>
                </a:ext>
              </a:extLst>
            </p:cNvPr>
            <p:cNvSpPr>
              <a:spLocks/>
            </p:cNvSpPr>
            <p:nvPr/>
          </p:nvSpPr>
          <p:spPr bwMode="auto">
            <a:xfrm>
              <a:off x="7512332" y="3092303"/>
              <a:ext cx="301559" cy="233309"/>
            </a:xfrm>
            <a:custGeom>
              <a:avLst/>
              <a:gdLst>
                <a:gd name="T0" fmla="*/ 114 w 190"/>
                <a:gd name="T1" fmla="*/ 6 h 147"/>
                <a:gd name="T2" fmla="*/ 120 w 190"/>
                <a:gd name="T3" fmla="*/ 13 h 147"/>
                <a:gd name="T4" fmla="*/ 148 w 190"/>
                <a:gd name="T5" fmla="*/ 22 h 147"/>
                <a:gd name="T6" fmla="*/ 154 w 190"/>
                <a:gd name="T7" fmla="*/ 18 h 147"/>
                <a:gd name="T8" fmla="*/ 171 w 190"/>
                <a:gd name="T9" fmla="*/ 26 h 147"/>
                <a:gd name="T10" fmla="*/ 189 w 190"/>
                <a:gd name="T11" fmla="*/ 24 h 147"/>
                <a:gd name="T12" fmla="*/ 190 w 190"/>
                <a:gd name="T13" fmla="*/ 35 h 147"/>
                <a:gd name="T14" fmla="*/ 176 w 190"/>
                <a:gd name="T15" fmla="*/ 47 h 147"/>
                <a:gd name="T16" fmla="*/ 156 w 190"/>
                <a:gd name="T17" fmla="*/ 52 h 147"/>
                <a:gd name="T18" fmla="*/ 154 w 190"/>
                <a:gd name="T19" fmla="*/ 58 h 147"/>
                <a:gd name="T20" fmla="*/ 145 w 190"/>
                <a:gd name="T21" fmla="*/ 68 h 147"/>
                <a:gd name="T22" fmla="*/ 139 w 190"/>
                <a:gd name="T23" fmla="*/ 83 h 147"/>
                <a:gd name="T24" fmla="*/ 145 w 190"/>
                <a:gd name="T25" fmla="*/ 95 h 147"/>
                <a:gd name="T26" fmla="*/ 136 w 190"/>
                <a:gd name="T27" fmla="*/ 103 h 147"/>
                <a:gd name="T28" fmla="*/ 133 w 190"/>
                <a:gd name="T29" fmla="*/ 115 h 147"/>
                <a:gd name="T30" fmla="*/ 121 w 190"/>
                <a:gd name="T31" fmla="*/ 119 h 147"/>
                <a:gd name="T32" fmla="*/ 110 w 190"/>
                <a:gd name="T33" fmla="*/ 134 h 147"/>
                <a:gd name="T34" fmla="*/ 90 w 190"/>
                <a:gd name="T35" fmla="*/ 134 h 147"/>
                <a:gd name="T36" fmla="*/ 75 w 190"/>
                <a:gd name="T37" fmla="*/ 134 h 147"/>
                <a:gd name="T38" fmla="*/ 65 w 190"/>
                <a:gd name="T39" fmla="*/ 140 h 147"/>
                <a:gd name="T40" fmla="*/ 59 w 190"/>
                <a:gd name="T41" fmla="*/ 147 h 147"/>
                <a:gd name="T42" fmla="*/ 50 w 190"/>
                <a:gd name="T43" fmla="*/ 146 h 147"/>
                <a:gd name="T44" fmla="*/ 45 w 190"/>
                <a:gd name="T45" fmla="*/ 139 h 147"/>
                <a:gd name="T46" fmla="*/ 41 w 190"/>
                <a:gd name="T47" fmla="*/ 129 h 147"/>
                <a:gd name="T48" fmla="*/ 27 w 190"/>
                <a:gd name="T49" fmla="*/ 126 h 147"/>
                <a:gd name="T50" fmla="*/ 25 w 190"/>
                <a:gd name="T51" fmla="*/ 119 h 147"/>
                <a:gd name="T52" fmla="*/ 31 w 190"/>
                <a:gd name="T53" fmla="*/ 112 h 147"/>
                <a:gd name="T54" fmla="*/ 33 w 190"/>
                <a:gd name="T55" fmla="*/ 107 h 147"/>
                <a:gd name="T56" fmla="*/ 28 w 190"/>
                <a:gd name="T57" fmla="*/ 101 h 147"/>
                <a:gd name="T58" fmla="*/ 33 w 190"/>
                <a:gd name="T59" fmla="*/ 89 h 147"/>
                <a:gd name="T60" fmla="*/ 27 w 190"/>
                <a:gd name="T61" fmla="*/ 78 h 147"/>
                <a:gd name="T62" fmla="*/ 34 w 190"/>
                <a:gd name="T63" fmla="*/ 76 h 147"/>
                <a:gd name="T64" fmla="*/ 35 w 190"/>
                <a:gd name="T65" fmla="*/ 67 h 147"/>
                <a:gd name="T66" fmla="*/ 37 w 190"/>
                <a:gd name="T67" fmla="*/ 64 h 147"/>
                <a:gd name="T68" fmla="*/ 38 w 190"/>
                <a:gd name="T69" fmla="*/ 49 h 147"/>
                <a:gd name="T70" fmla="*/ 45 w 190"/>
                <a:gd name="T71" fmla="*/ 44 h 147"/>
                <a:gd name="T72" fmla="*/ 42 w 190"/>
                <a:gd name="T73" fmla="*/ 35 h 147"/>
                <a:gd name="T74" fmla="*/ 32 w 190"/>
                <a:gd name="T75" fmla="*/ 35 h 147"/>
                <a:gd name="T76" fmla="*/ 30 w 190"/>
                <a:gd name="T77" fmla="*/ 37 h 147"/>
                <a:gd name="T78" fmla="*/ 21 w 190"/>
                <a:gd name="T79" fmla="*/ 37 h 147"/>
                <a:gd name="T80" fmla="*/ 17 w 190"/>
                <a:gd name="T81" fmla="*/ 27 h 147"/>
                <a:gd name="T82" fmla="*/ 10 w 190"/>
                <a:gd name="T83" fmla="*/ 30 h 147"/>
                <a:gd name="T84" fmla="*/ 5 w 190"/>
                <a:gd name="T85" fmla="*/ 35 h 147"/>
                <a:gd name="T86" fmla="*/ 6 w 190"/>
                <a:gd name="T87" fmla="*/ 21 h 147"/>
                <a:gd name="T88" fmla="*/ 0 w 190"/>
                <a:gd name="T89" fmla="*/ 14 h 147"/>
                <a:gd name="T90" fmla="*/ 22 w 190"/>
                <a:gd name="T91" fmla="*/ 0 h 147"/>
                <a:gd name="T92" fmla="*/ 41 w 190"/>
                <a:gd name="T93" fmla="*/ 3 h 147"/>
                <a:gd name="T94" fmla="*/ 61 w 190"/>
                <a:gd name="T95" fmla="*/ 3 h 147"/>
                <a:gd name="T96" fmla="*/ 77 w 190"/>
                <a:gd name="T97" fmla="*/ 6 h 147"/>
                <a:gd name="T98" fmla="*/ 90 w 190"/>
                <a:gd name="T99" fmla="*/ 5 h 147"/>
                <a:gd name="T100" fmla="*/ 114 w 190"/>
                <a:gd name="T101" fmla="*/ 6 h 147"/>
                <a:gd name="T102" fmla="*/ 114 w 190"/>
                <a:gd name="T10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47">
                  <a:moveTo>
                    <a:pt x="114" y="6"/>
                  </a:moveTo>
                  <a:lnTo>
                    <a:pt x="120" y="13"/>
                  </a:lnTo>
                  <a:lnTo>
                    <a:pt x="148" y="22"/>
                  </a:lnTo>
                  <a:lnTo>
                    <a:pt x="154" y="18"/>
                  </a:lnTo>
                  <a:lnTo>
                    <a:pt x="171" y="26"/>
                  </a:lnTo>
                  <a:lnTo>
                    <a:pt x="189" y="24"/>
                  </a:lnTo>
                  <a:lnTo>
                    <a:pt x="190" y="35"/>
                  </a:lnTo>
                  <a:lnTo>
                    <a:pt x="176" y="47"/>
                  </a:lnTo>
                  <a:lnTo>
                    <a:pt x="156" y="52"/>
                  </a:lnTo>
                  <a:lnTo>
                    <a:pt x="154" y="58"/>
                  </a:lnTo>
                  <a:lnTo>
                    <a:pt x="145" y="68"/>
                  </a:lnTo>
                  <a:lnTo>
                    <a:pt x="139" y="83"/>
                  </a:lnTo>
                  <a:lnTo>
                    <a:pt x="145" y="95"/>
                  </a:lnTo>
                  <a:lnTo>
                    <a:pt x="136" y="103"/>
                  </a:lnTo>
                  <a:lnTo>
                    <a:pt x="133" y="115"/>
                  </a:lnTo>
                  <a:lnTo>
                    <a:pt x="121" y="119"/>
                  </a:lnTo>
                  <a:lnTo>
                    <a:pt x="110" y="134"/>
                  </a:lnTo>
                  <a:lnTo>
                    <a:pt x="90" y="134"/>
                  </a:lnTo>
                  <a:lnTo>
                    <a:pt x="75" y="134"/>
                  </a:lnTo>
                  <a:lnTo>
                    <a:pt x="65" y="140"/>
                  </a:lnTo>
                  <a:lnTo>
                    <a:pt x="59" y="147"/>
                  </a:lnTo>
                  <a:lnTo>
                    <a:pt x="50" y="146"/>
                  </a:lnTo>
                  <a:lnTo>
                    <a:pt x="45" y="139"/>
                  </a:lnTo>
                  <a:lnTo>
                    <a:pt x="41" y="129"/>
                  </a:lnTo>
                  <a:lnTo>
                    <a:pt x="27" y="126"/>
                  </a:lnTo>
                  <a:lnTo>
                    <a:pt x="25" y="119"/>
                  </a:lnTo>
                  <a:lnTo>
                    <a:pt x="31" y="112"/>
                  </a:lnTo>
                  <a:lnTo>
                    <a:pt x="33" y="107"/>
                  </a:lnTo>
                  <a:lnTo>
                    <a:pt x="28" y="101"/>
                  </a:lnTo>
                  <a:lnTo>
                    <a:pt x="33" y="89"/>
                  </a:lnTo>
                  <a:lnTo>
                    <a:pt x="27" y="78"/>
                  </a:lnTo>
                  <a:lnTo>
                    <a:pt x="34" y="76"/>
                  </a:lnTo>
                  <a:lnTo>
                    <a:pt x="35" y="67"/>
                  </a:lnTo>
                  <a:lnTo>
                    <a:pt x="37" y="64"/>
                  </a:lnTo>
                  <a:lnTo>
                    <a:pt x="38" y="49"/>
                  </a:lnTo>
                  <a:lnTo>
                    <a:pt x="45" y="44"/>
                  </a:lnTo>
                  <a:lnTo>
                    <a:pt x="42" y="35"/>
                  </a:lnTo>
                  <a:lnTo>
                    <a:pt x="32" y="35"/>
                  </a:lnTo>
                  <a:lnTo>
                    <a:pt x="30" y="37"/>
                  </a:lnTo>
                  <a:lnTo>
                    <a:pt x="21" y="37"/>
                  </a:lnTo>
                  <a:lnTo>
                    <a:pt x="17" y="27"/>
                  </a:lnTo>
                  <a:lnTo>
                    <a:pt x="10" y="30"/>
                  </a:lnTo>
                  <a:lnTo>
                    <a:pt x="5" y="35"/>
                  </a:lnTo>
                  <a:lnTo>
                    <a:pt x="6" y="21"/>
                  </a:lnTo>
                  <a:lnTo>
                    <a:pt x="0" y="14"/>
                  </a:lnTo>
                  <a:lnTo>
                    <a:pt x="22" y="0"/>
                  </a:lnTo>
                  <a:lnTo>
                    <a:pt x="41" y="3"/>
                  </a:lnTo>
                  <a:lnTo>
                    <a:pt x="61" y="3"/>
                  </a:lnTo>
                  <a:lnTo>
                    <a:pt x="77" y="6"/>
                  </a:lnTo>
                  <a:lnTo>
                    <a:pt x="90" y="5"/>
                  </a:lnTo>
                  <a:lnTo>
                    <a:pt x="114" y="6"/>
                  </a:lnTo>
                  <a:lnTo>
                    <a:pt x="114"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7" name="Freeform 246">
              <a:extLst>
                <a:ext uri="{FF2B5EF4-FFF2-40B4-BE49-F238E27FC236}">
                  <a16:creationId xmlns:a16="http://schemas.microsoft.com/office/drawing/2014/main" id="{262FE9FC-57B8-004C-5926-D6B08374787D}"/>
                </a:ext>
              </a:extLst>
            </p:cNvPr>
            <p:cNvSpPr>
              <a:spLocks/>
            </p:cNvSpPr>
            <p:nvPr/>
          </p:nvSpPr>
          <p:spPr bwMode="auto">
            <a:xfrm>
              <a:off x="7947212" y="3114522"/>
              <a:ext cx="25395" cy="47614"/>
            </a:xfrm>
            <a:custGeom>
              <a:avLst/>
              <a:gdLst>
                <a:gd name="T0" fmla="*/ 16 w 16"/>
                <a:gd name="T1" fmla="*/ 16 h 30"/>
                <a:gd name="T2" fmla="*/ 11 w 16"/>
                <a:gd name="T3" fmla="*/ 30 h 30"/>
                <a:gd name="T4" fmla="*/ 4 w 16"/>
                <a:gd name="T5" fmla="*/ 26 h 30"/>
                <a:gd name="T6" fmla="*/ 0 w 16"/>
                <a:gd name="T7" fmla="*/ 14 h 30"/>
                <a:gd name="T8" fmla="*/ 3 w 16"/>
                <a:gd name="T9" fmla="*/ 7 h 30"/>
                <a:gd name="T10" fmla="*/ 12 w 16"/>
                <a:gd name="T11" fmla="*/ 0 h 30"/>
                <a:gd name="T12" fmla="*/ 16 w 16"/>
                <a:gd name="T13" fmla="*/ 16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16" y="16"/>
                  </a:moveTo>
                  <a:lnTo>
                    <a:pt x="11" y="30"/>
                  </a:lnTo>
                  <a:lnTo>
                    <a:pt x="4" y="26"/>
                  </a:lnTo>
                  <a:lnTo>
                    <a:pt x="0" y="14"/>
                  </a:lnTo>
                  <a:lnTo>
                    <a:pt x="3" y="7"/>
                  </a:lnTo>
                  <a:lnTo>
                    <a:pt x="12" y="0"/>
                  </a:lnTo>
                  <a:lnTo>
                    <a:pt x="16" y="1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8" name="Freeform 247">
              <a:extLst>
                <a:ext uri="{FF2B5EF4-FFF2-40B4-BE49-F238E27FC236}">
                  <a16:creationId xmlns:a16="http://schemas.microsoft.com/office/drawing/2014/main" id="{C92E01C8-ABA5-0A0E-1BE6-E226D5BC9320}"/>
                </a:ext>
              </a:extLst>
            </p:cNvPr>
            <p:cNvSpPr>
              <a:spLocks/>
            </p:cNvSpPr>
            <p:nvPr/>
          </p:nvSpPr>
          <p:spPr bwMode="auto">
            <a:xfrm>
              <a:off x="7632956" y="2874864"/>
              <a:ext cx="295211" cy="258703"/>
            </a:xfrm>
            <a:custGeom>
              <a:avLst/>
              <a:gdLst>
                <a:gd name="T0" fmla="*/ 151 w 186"/>
                <a:gd name="T1" fmla="*/ 29 h 163"/>
                <a:gd name="T2" fmla="*/ 154 w 186"/>
                <a:gd name="T3" fmla="*/ 31 h 163"/>
                <a:gd name="T4" fmla="*/ 158 w 186"/>
                <a:gd name="T5" fmla="*/ 31 h 163"/>
                <a:gd name="T6" fmla="*/ 165 w 186"/>
                <a:gd name="T7" fmla="*/ 35 h 163"/>
                <a:gd name="T8" fmla="*/ 186 w 186"/>
                <a:gd name="T9" fmla="*/ 39 h 163"/>
                <a:gd name="T10" fmla="*/ 179 w 186"/>
                <a:gd name="T11" fmla="*/ 52 h 163"/>
                <a:gd name="T12" fmla="*/ 178 w 186"/>
                <a:gd name="T13" fmla="*/ 65 h 163"/>
                <a:gd name="T14" fmla="*/ 174 w 186"/>
                <a:gd name="T15" fmla="*/ 68 h 163"/>
                <a:gd name="T16" fmla="*/ 167 w 186"/>
                <a:gd name="T17" fmla="*/ 66 h 163"/>
                <a:gd name="T18" fmla="*/ 168 w 186"/>
                <a:gd name="T19" fmla="*/ 71 h 163"/>
                <a:gd name="T20" fmla="*/ 157 w 186"/>
                <a:gd name="T21" fmla="*/ 81 h 163"/>
                <a:gd name="T22" fmla="*/ 157 w 186"/>
                <a:gd name="T23" fmla="*/ 90 h 163"/>
                <a:gd name="T24" fmla="*/ 164 w 186"/>
                <a:gd name="T25" fmla="*/ 87 h 163"/>
                <a:gd name="T26" fmla="*/ 170 w 186"/>
                <a:gd name="T27" fmla="*/ 95 h 163"/>
                <a:gd name="T28" fmla="*/ 169 w 186"/>
                <a:gd name="T29" fmla="*/ 100 h 163"/>
                <a:gd name="T30" fmla="*/ 174 w 186"/>
                <a:gd name="T31" fmla="*/ 107 h 163"/>
                <a:gd name="T32" fmla="*/ 168 w 186"/>
                <a:gd name="T33" fmla="*/ 113 h 163"/>
                <a:gd name="T34" fmla="*/ 173 w 186"/>
                <a:gd name="T35" fmla="*/ 127 h 163"/>
                <a:gd name="T36" fmla="*/ 182 w 186"/>
                <a:gd name="T37" fmla="*/ 130 h 163"/>
                <a:gd name="T38" fmla="*/ 180 w 186"/>
                <a:gd name="T39" fmla="*/ 138 h 163"/>
                <a:gd name="T40" fmla="*/ 167 w 186"/>
                <a:gd name="T41" fmla="*/ 149 h 163"/>
                <a:gd name="T42" fmla="*/ 137 w 186"/>
                <a:gd name="T43" fmla="*/ 143 h 163"/>
                <a:gd name="T44" fmla="*/ 114 w 186"/>
                <a:gd name="T45" fmla="*/ 149 h 163"/>
                <a:gd name="T46" fmla="*/ 113 w 186"/>
                <a:gd name="T47" fmla="*/ 161 h 163"/>
                <a:gd name="T48" fmla="*/ 95 w 186"/>
                <a:gd name="T49" fmla="*/ 163 h 163"/>
                <a:gd name="T50" fmla="*/ 78 w 186"/>
                <a:gd name="T51" fmla="*/ 155 h 163"/>
                <a:gd name="T52" fmla="*/ 72 w 186"/>
                <a:gd name="T53" fmla="*/ 159 h 163"/>
                <a:gd name="T54" fmla="*/ 44 w 186"/>
                <a:gd name="T55" fmla="*/ 150 h 163"/>
                <a:gd name="T56" fmla="*/ 38 w 186"/>
                <a:gd name="T57" fmla="*/ 143 h 163"/>
                <a:gd name="T58" fmla="*/ 46 w 186"/>
                <a:gd name="T59" fmla="*/ 132 h 163"/>
                <a:gd name="T60" fmla="*/ 49 w 186"/>
                <a:gd name="T61" fmla="*/ 95 h 163"/>
                <a:gd name="T62" fmla="*/ 34 w 186"/>
                <a:gd name="T63" fmla="*/ 75 h 163"/>
                <a:gd name="T64" fmla="*/ 23 w 186"/>
                <a:gd name="T65" fmla="*/ 66 h 163"/>
                <a:gd name="T66" fmla="*/ 1 w 186"/>
                <a:gd name="T67" fmla="*/ 58 h 163"/>
                <a:gd name="T68" fmla="*/ 0 w 186"/>
                <a:gd name="T69" fmla="*/ 45 h 163"/>
                <a:gd name="T70" fmla="*/ 19 w 186"/>
                <a:gd name="T71" fmla="*/ 41 h 163"/>
                <a:gd name="T72" fmla="*/ 43 w 186"/>
                <a:gd name="T73" fmla="*/ 46 h 163"/>
                <a:gd name="T74" fmla="*/ 39 w 186"/>
                <a:gd name="T75" fmla="*/ 25 h 163"/>
                <a:gd name="T76" fmla="*/ 53 w 186"/>
                <a:gd name="T77" fmla="*/ 32 h 163"/>
                <a:gd name="T78" fmla="*/ 87 w 186"/>
                <a:gd name="T79" fmla="*/ 18 h 163"/>
                <a:gd name="T80" fmla="*/ 91 w 186"/>
                <a:gd name="T81" fmla="*/ 3 h 163"/>
                <a:gd name="T82" fmla="*/ 103 w 186"/>
                <a:gd name="T83" fmla="*/ 0 h 163"/>
                <a:gd name="T84" fmla="*/ 106 w 186"/>
                <a:gd name="T85" fmla="*/ 6 h 163"/>
                <a:gd name="T86" fmla="*/ 112 w 186"/>
                <a:gd name="T87" fmla="*/ 6 h 163"/>
                <a:gd name="T88" fmla="*/ 120 w 186"/>
                <a:gd name="T89" fmla="*/ 14 h 163"/>
                <a:gd name="T90" fmla="*/ 130 w 186"/>
                <a:gd name="T91" fmla="*/ 22 h 163"/>
                <a:gd name="T92" fmla="*/ 137 w 186"/>
                <a:gd name="T93" fmla="*/ 20 h 163"/>
                <a:gd name="T94" fmla="*/ 151 w 186"/>
                <a:gd name="T95" fmla="*/ 2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63">
                  <a:moveTo>
                    <a:pt x="151" y="29"/>
                  </a:moveTo>
                  <a:lnTo>
                    <a:pt x="154" y="31"/>
                  </a:lnTo>
                  <a:lnTo>
                    <a:pt x="158" y="31"/>
                  </a:lnTo>
                  <a:lnTo>
                    <a:pt x="165" y="35"/>
                  </a:lnTo>
                  <a:lnTo>
                    <a:pt x="186" y="39"/>
                  </a:lnTo>
                  <a:lnTo>
                    <a:pt x="179" y="52"/>
                  </a:lnTo>
                  <a:lnTo>
                    <a:pt x="178" y="65"/>
                  </a:lnTo>
                  <a:lnTo>
                    <a:pt x="174" y="68"/>
                  </a:lnTo>
                  <a:lnTo>
                    <a:pt x="167" y="66"/>
                  </a:lnTo>
                  <a:lnTo>
                    <a:pt x="168" y="71"/>
                  </a:lnTo>
                  <a:lnTo>
                    <a:pt x="157" y="81"/>
                  </a:lnTo>
                  <a:lnTo>
                    <a:pt x="157" y="90"/>
                  </a:lnTo>
                  <a:lnTo>
                    <a:pt x="164" y="87"/>
                  </a:lnTo>
                  <a:lnTo>
                    <a:pt x="170" y="95"/>
                  </a:lnTo>
                  <a:lnTo>
                    <a:pt x="169" y="100"/>
                  </a:lnTo>
                  <a:lnTo>
                    <a:pt x="174" y="107"/>
                  </a:lnTo>
                  <a:lnTo>
                    <a:pt x="168" y="113"/>
                  </a:lnTo>
                  <a:lnTo>
                    <a:pt x="173" y="127"/>
                  </a:lnTo>
                  <a:lnTo>
                    <a:pt x="182" y="130"/>
                  </a:lnTo>
                  <a:lnTo>
                    <a:pt x="180" y="138"/>
                  </a:lnTo>
                  <a:lnTo>
                    <a:pt x="167" y="149"/>
                  </a:lnTo>
                  <a:lnTo>
                    <a:pt x="137" y="143"/>
                  </a:lnTo>
                  <a:lnTo>
                    <a:pt x="114" y="149"/>
                  </a:lnTo>
                  <a:lnTo>
                    <a:pt x="113" y="161"/>
                  </a:lnTo>
                  <a:lnTo>
                    <a:pt x="95" y="163"/>
                  </a:lnTo>
                  <a:lnTo>
                    <a:pt x="78" y="155"/>
                  </a:lnTo>
                  <a:lnTo>
                    <a:pt x="72" y="159"/>
                  </a:lnTo>
                  <a:lnTo>
                    <a:pt x="44" y="150"/>
                  </a:lnTo>
                  <a:lnTo>
                    <a:pt x="38" y="143"/>
                  </a:lnTo>
                  <a:lnTo>
                    <a:pt x="46" y="132"/>
                  </a:lnTo>
                  <a:lnTo>
                    <a:pt x="49" y="95"/>
                  </a:lnTo>
                  <a:lnTo>
                    <a:pt x="34" y="75"/>
                  </a:lnTo>
                  <a:lnTo>
                    <a:pt x="23" y="66"/>
                  </a:lnTo>
                  <a:lnTo>
                    <a:pt x="1" y="58"/>
                  </a:lnTo>
                  <a:lnTo>
                    <a:pt x="0" y="45"/>
                  </a:lnTo>
                  <a:lnTo>
                    <a:pt x="19" y="41"/>
                  </a:lnTo>
                  <a:lnTo>
                    <a:pt x="43" y="46"/>
                  </a:lnTo>
                  <a:lnTo>
                    <a:pt x="39" y="25"/>
                  </a:lnTo>
                  <a:lnTo>
                    <a:pt x="53" y="32"/>
                  </a:lnTo>
                  <a:lnTo>
                    <a:pt x="87" y="18"/>
                  </a:lnTo>
                  <a:lnTo>
                    <a:pt x="91" y="3"/>
                  </a:lnTo>
                  <a:lnTo>
                    <a:pt x="103" y="0"/>
                  </a:lnTo>
                  <a:lnTo>
                    <a:pt x="106" y="6"/>
                  </a:lnTo>
                  <a:lnTo>
                    <a:pt x="112" y="6"/>
                  </a:lnTo>
                  <a:lnTo>
                    <a:pt x="120" y="14"/>
                  </a:lnTo>
                  <a:lnTo>
                    <a:pt x="130" y="22"/>
                  </a:lnTo>
                  <a:lnTo>
                    <a:pt x="137" y="20"/>
                  </a:lnTo>
                  <a:lnTo>
                    <a:pt x="151" y="29"/>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49" name="Freeform 248">
              <a:extLst>
                <a:ext uri="{FF2B5EF4-FFF2-40B4-BE49-F238E27FC236}">
                  <a16:creationId xmlns:a16="http://schemas.microsoft.com/office/drawing/2014/main" id="{439C967D-FC85-8767-2079-9DA1EBCC1299}"/>
                </a:ext>
              </a:extLst>
            </p:cNvPr>
            <p:cNvSpPr>
              <a:spLocks/>
            </p:cNvSpPr>
            <p:nvPr/>
          </p:nvSpPr>
          <p:spPr bwMode="auto">
            <a:xfrm>
              <a:off x="4685609" y="2925652"/>
              <a:ext cx="1455420" cy="728497"/>
            </a:xfrm>
            <a:custGeom>
              <a:avLst/>
              <a:gdLst>
                <a:gd name="T0" fmla="*/ 554 w 917"/>
                <a:gd name="T1" fmla="*/ 49 h 459"/>
                <a:gd name="T2" fmla="*/ 621 w 917"/>
                <a:gd name="T3" fmla="*/ 35 h 459"/>
                <a:gd name="T4" fmla="*/ 657 w 917"/>
                <a:gd name="T5" fmla="*/ 48 h 459"/>
                <a:gd name="T6" fmla="*/ 657 w 917"/>
                <a:gd name="T7" fmla="*/ 64 h 459"/>
                <a:gd name="T8" fmla="*/ 607 w 917"/>
                <a:gd name="T9" fmla="*/ 80 h 459"/>
                <a:gd name="T10" fmla="*/ 604 w 917"/>
                <a:gd name="T11" fmla="*/ 91 h 459"/>
                <a:gd name="T12" fmla="*/ 582 w 917"/>
                <a:gd name="T13" fmla="*/ 134 h 459"/>
                <a:gd name="T14" fmla="*/ 597 w 917"/>
                <a:gd name="T15" fmla="*/ 140 h 459"/>
                <a:gd name="T16" fmla="*/ 624 w 917"/>
                <a:gd name="T17" fmla="*/ 89 h 459"/>
                <a:gd name="T18" fmla="*/ 647 w 917"/>
                <a:gd name="T19" fmla="*/ 74 h 459"/>
                <a:gd name="T20" fmla="*/ 665 w 917"/>
                <a:gd name="T21" fmla="*/ 95 h 459"/>
                <a:gd name="T22" fmla="*/ 673 w 917"/>
                <a:gd name="T23" fmla="*/ 101 h 459"/>
                <a:gd name="T24" fmla="*/ 644 w 917"/>
                <a:gd name="T25" fmla="*/ 143 h 459"/>
                <a:gd name="T26" fmla="*/ 691 w 917"/>
                <a:gd name="T27" fmla="*/ 138 h 459"/>
                <a:gd name="T28" fmla="*/ 731 w 917"/>
                <a:gd name="T29" fmla="*/ 111 h 459"/>
                <a:gd name="T30" fmla="*/ 770 w 917"/>
                <a:gd name="T31" fmla="*/ 98 h 459"/>
                <a:gd name="T32" fmla="*/ 851 w 917"/>
                <a:gd name="T33" fmla="*/ 77 h 459"/>
                <a:gd name="T34" fmla="*/ 898 w 917"/>
                <a:gd name="T35" fmla="*/ 36 h 459"/>
                <a:gd name="T36" fmla="*/ 915 w 917"/>
                <a:gd name="T37" fmla="*/ 79 h 459"/>
                <a:gd name="T38" fmla="*/ 849 w 917"/>
                <a:gd name="T39" fmla="*/ 117 h 459"/>
                <a:gd name="T40" fmla="*/ 851 w 917"/>
                <a:gd name="T41" fmla="*/ 135 h 459"/>
                <a:gd name="T42" fmla="*/ 820 w 917"/>
                <a:gd name="T43" fmla="*/ 151 h 459"/>
                <a:gd name="T44" fmla="*/ 816 w 917"/>
                <a:gd name="T45" fmla="*/ 158 h 459"/>
                <a:gd name="T46" fmla="*/ 782 w 917"/>
                <a:gd name="T47" fmla="*/ 168 h 459"/>
                <a:gd name="T48" fmla="*/ 753 w 917"/>
                <a:gd name="T49" fmla="*/ 185 h 459"/>
                <a:gd name="T50" fmla="*/ 734 w 917"/>
                <a:gd name="T51" fmla="*/ 228 h 459"/>
                <a:gd name="T52" fmla="*/ 732 w 917"/>
                <a:gd name="T53" fmla="*/ 200 h 459"/>
                <a:gd name="T54" fmla="*/ 731 w 917"/>
                <a:gd name="T55" fmla="*/ 234 h 459"/>
                <a:gd name="T56" fmla="*/ 684 w 917"/>
                <a:gd name="T57" fmla="*/ 291 h 459"/>
                <a:gd name="T58" fmla="*/ 630 w 917"/>
                <a:gd name="T59" fmla="*/ 327 h 459"/>
                <a:gd name="T60" fmla="*/ 620 w 917"/>
                <a:gd name="T61" fmla="*/ 394 h 459"/>
                <a:gd name="T62" fmla="*/ 611 w 917"/>
                <a:gd name="T63" fmla="*/ 457 h 459"/>
                <a:gd name="T64" fmla="*/ 586 w 917"/>
                <a:gd name="T65" fmla="*/ 428 h 459"/>
                <a:gd name="T66" fmla="*/ 574 w 917"/>
                <a:gd name="T67" fmla="*/ 366 h 459"/>
                <a:gd name="T68" fmla="*/ 534 w 917"/>
                <a:gd name="T69" fmla="*/ 357 h 459"/>
                <a:gd name="T70" fmla="*/ 483 w 917"/>
                <a:gd name="T71" fmla="*/ 368 h 459"/>
                <a:gd name="T72" fmla="*/ 467 w 917"/>
                <a:gd name="T73" fmla="*/ 383 h 459"/>
                <a:gd name="T74" fmla="*/ 410 w 917"/>
                <a:gd name="T75" fmla="*/ 371 h 459"/>
                <a:gd name="T76" fmla="*/ 343 w 917"/>
                <a:gd name="T77" fmla="*/ 415 h 459"/>
                <a:gd name="T78" fmla="*/ 323 w 917"/>
                <a:gd name="T79" fmla="*/ 440 h 459"/>
                <a:gd name="T80" fmla="*/ 299 w 917"/>
                <a:gd name="T81" fmla="*/ 390 h 459"/>
                <a:gd name="T82" fmla="*/ 245 w 917"/>
                <a:gd name="T83" fmla="*/ 380 h 459"/>
                <a:gd name="T84" fmla="*/ 221 w 917"/>
                <a:gd name="T85" fmla="*/ 339 h 459"/>
                <a:gd name="T86" fmla="*/ 143 w 917"/>
                <a:gd name="T87" fmla="*/ 340 h 459"/>
                <a:gd name="T88" fmla="*/ 52 w 917"/>
                <a:gd name="T89" fmla="*/ 317 h 459"/>
                <a:gd name="T90" fmla="*/ 32 w 917"/>
                <a:gd name="T91" fmla="*/ 288 h 459"/>
                <a:gd name="T92" fmla="*/ 7 w 917"/>
                <a:gd name="T93" fmla="*/ 248 h 459"/>
                <a:gd name="T94" fmla="*/ 5 w 917"/>
                <a:gd name="T95" fmla="*/ 180 h 459"/>
                <a:gd name="T96" fmla="*/ 42 w 917"/>
                <a:gd name="T97" fmla="*/ 106 h 459"/>
                <a:gd name="T98" fmla="*/ 85 w 917"/>
                <a:gd name="T99" fmla="*/ 23 h 459"/>
                <a:gd name="T100" fmla="*/ 117 w 917"/>
                <a:gd name="T101" fmla="*/ 23 h 459"/>
                <a:gd name="T102" fmla="*/ 266 w 917"/>
                <a:gd name="T103" fmla="*/ 7 h 459"/>
                <a:gd name="T104" fmla="*/ 497 w 917"/>
                <a:gd name="T105" fmla="*/ 7 h 459"/>
                <a:gd name="T106" fmla="*/ 537 w 917"/>
                <a:gd name="T107" fmla="*/ 13 h 459"/>
                <a:gd name="T108" fmla="*/ 601 w 917"/>
                <a:gd name="T109" fmla="*/ 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7" h="459">
                  <a:moveTo>
                    <a:pt x="601" y="26"/>
                  </a:moveTo>
                  <a:lnTo>
                    <a:pt x="583" y="31"/>
                  </a:lnTo>
                  <a:lnTo>
                    <a:pt x="569" y="39"/>
                  </a:lnTo>
                  <a:lnTo>
                    <a:pt x="555" y="47"/>
                  </a:lnTo>
                  <a:lnTo>
                    <a:pt x="554" y="49"/>
                  </a:lnTo>
                  <a:lnTo>
                    <a:pt x="571" y="46"/>
                  </a:lnTo>
                  <a:lnTo>
                    <a:pt x="577" y="52"/>
                  </a:lnTo>
                  <a:lnTo>
                    <a:pt x="591" y="48"/>
                  </a:lnTo>
                  <a:lnTo>
                    <a:pt x="605" y="41"/>
                  </a:lnTo>
                  <a:lnTo>
                    <a:pt x="621" y="35"/>
                  </a:lnTo>
                  <a:lnTo>
                    <a:pt x="612" y="45"/>
                  </a:lnTo>
                  <a:lnTo>
                    <a:pt x="620" y="47"/>
                  </a:lnTo>
                  <a:lnTo>
                    <a:pt x="627" y="54"/>
                  </a:lnTo>
                  <a:lnTo>
                    <a:pt x="642" y="50"/>
                  </a:lnTo>
                  <a:lnTo>
                    <a:pt x="657" y="48"/>
                  </a:lnTo>
                  <a:lnTo>
                    <a:pt x="658" y="54"/>
                  </a:lnTo>
                  <a:lnTo>
                    <a:pt x="662" y="54"/>
                  </a:lnTo>
                  <a:lnTo>
                    <a:pt x="666" y="55"/>
                  </a:lnTo>
                  <a:lnTo>
                    <a:pt x="671" y="63"/>
                  </a:lnTo>
                  <a:lnTo>
                    <a:pt x="657" y="64"/>
                  </a:lnTo>
                  <a:lnTo>
                    <a:pt x="656" y="64"/>
                  </a:lnTo>
                  <a:lnTo>
                    <a:pt x="645" y="63"/>
                  </a:lnTo>
                  <a:lnTo>
                    <a:pt x="632" y="66"/>
                  </a:lnTo>
                  <a:lnTo>
                    <a:pt x="621" y="68"/>
                  </a:lnTo>
                  <a:lnTo>
                    <a:pt x="607" y="80"/>
                  </a:lnTo>
                  <a:lnTo>
                    <a:pt x="598" y="86"/>
                  </a:lnTo>
                  <a:lnTo>
                    <a:pt x="600" y="88"/>
                  </a:lnTo>
                  <a:lnTo>
                    <a:pt x="616" y="77"/>
                  </a:lnTo>
                  <a:lnTo>
                    <a:pt x="617" y="77"/>
                  </a:lnTo>
                  <a:lnTo>
                    <a:pt x="604" y="91"/>
                  </a:lnTo>
                  <a:lnTo>
                    <a:pt x="595" y="104"/>
                  </a:lnTo>
                  <a:lnTo>
                    <a:pt x="588" y="114"/>
                  </a:lnTo>
                  <a:lnTo>
                    <a:pt x="586" y="124"/>
                  </a:lnTo>
                  <a:lnTo>
                    <a:pt x="583" y="128"/>
                  </a:lnTo>
                  <a:lnTo>
                    <a:pt x="582" y="134"/>
                  </a:lnTo>
                  <a:lnTo>
                    <a:pt x="582" y="143"/>
                  </a:lnTo>
                  <a:lnTo>
                    <a:pt x="583" y="145"/>
                  </a:lnTo>
                  <a:lnTo>
                    <a:pt x="588" y="144"/>
                  </a:lnTo>
                  <a:lnTo>
                    <a:pt x="593" y="143"/>
                  </a:lnTo>
                  <a:lnTo>
                    <a:pt x="597" y="140"/>
                  </a:lnTo>
                  <a:lnTo>
                    <a:pt x="607" y="131"/>
                  </a:lnTo>
                  <a:lnTo>
                    <a:pt x="612" y="118"/>
                  </a:lnTo>
                  <a:lnTo>
                    <a:pt x="612" y="107"/>
                  </a:lnTo>
                  <a:lnTo>
                    <a:pt x="616" y="99"/>
                  </a:lnTo>
                  <a:lnTo>
                    <a:pt x="624" y="89"/>
                  </a:lnTo>
                  <a:lnTo>
                    <a:pt x="630" y="83"/>
                  </a:lnTo>
                  <a:lnTo>
                    <a:pt x="638" y="79"/>
                  </a:lnTo>
                  <a:lnTo>
                    <a:pt x="637" y="85"/>
                  </a:lnTo>
                  <a:lnTo>
                    <a:pt x="643" y="76"/>
                  </a:lnTo>
                  <a:lnTo>
                    <a:pt x="647" y="74"/>
                  </a:lnTo>
                  <a:lnTo>
                    <a:pt x="652" y="67"/>
                  </a:lnTo>
                  <a:lnTo>
                    <a:pt x="663" y="71"/>
                  </a:lnTo>
                  <a:lnTo>
                    <a:pt x="672" y="77"/>
                  </a:lnTo>
                  <a:lnTo>
                    <a:pt x="669" y="86"/>
                  </a:lnTo>
                  <a:lnTo>
                    <a:pt x="665" y="95"/>
                  </a:lnTo>
                  <a:lnTo>
                    <a:pt x="654" y="103"/>
                  </a:lnTo>
                  <a:lnTo>
                    <a:pt x="652" y="107"/>
                  </a:lnTo>
                  <a:lnTo>
                    <a:pt x="655" y="107"/>
                  </a:lnTo>
                  <a:lnTo>
                    <a:pt x="668" y="99"/>
                  </a:lnTo>
                  <a:lnTo>
                    <a:pt x="673" y="101"/>
                  </a:lnTo>
                  <a:lnTo>
                    <a:pt x="671" y="111"/>
                  </a:lnTo>
                  <a:lnTo>
                    <a:pt x="669" y="120"/>
                  </a:lnTo>
                  <a:lnTo>
                    <a:pt x="658" y="130"/>
                  </a:lnTo>
                  <a:lnTo>
                    <a:pt x="652" y="137"/>
                  </a:lnTo>
                  <a:lnTo>
                    <a:pt x="644" y="143"/>
                  </a:lnTo>
                  <a:lnTo>
                    <a:pt x="652" y="147"/>
                  </a:lnTo>
                  <a:lnTo>
                    <a:pt x="659" y="148"/>
                  </a:lnTo>
                  <a:lnTo>
                    <a:pt x="671" y="145"/>
                  </a:lnTo>
                  <a:lnTo>
                    <a:pt x="682" y="141"/>
                  </a:lnTo>
                  <a:lnTo>
                    <a:pt x="691" y="138"/>
                  </a:lnTo>
                  <a:lnTo>
                    <a:pt x="705" y="133"/>
                  </a:lnTo>
                  <a:lnTo>
                    <a:pt x="722" y="122"/>
                  </a:lnTo>
                  <a:lnTo>
                    <a:pt x="722" y="120"/>
                  </a:lnTo>
                  <a:lnTo>
                    <a:pt x="723" y="114"/>
                  </a:lnTo>
                  <a:lnTo>
                    <a:pt x="731" y="111"/>
                  </a:lnTo>
                  <a:lnTo>
                    <a:pt x="743" y="113"/>
                  </a:lnTo>
                  <a:lnTo>
                    <a:pt x="755" y="114"/>
                  </a:lnTo>
                  <a:lnTo>
                    <a:pt x="768" y="108"/>
                  </a:lnTo>
                  <a:lnTo>
                    <a:pt x="770" y="100"/>
                  </a:lnTo>
                  <a:lnTo>
                    <a:pt x="770" y="98"/>
                  </a:lnTo>
                  <a:lnTo>
                    <a:pt x="790" y="85"/>
                  </a:lnTo>
                  <a:lnTo>
                    <a:pt x="798" y="82"/>
                  </a:lnTo>
                  <a:lnTo>
                    <a:pt x="821" y="81"/>
                  </a:lnTo>
                  <a:lnTo>
                    <a:pt x="848" y="81"/>
                  </a:lnTo>
                  <a:lnTo>
                    <a:pt x="851" y="77"/>
                  </a:lnTo>
                  <a:lnTo>
                    <a:pt x="856" y="76"/>
                  </a:lnTo>
                  <a:lnTo>
                    <a:pt x="864" y="73"/>
                  </a:lnTo>
                  <a:lnTo>
                    <a:pt x="872" y="64"/>
                  </a:lnTo>
                  <a:lnTo>
                    <a:pt x="882" y="50"/>
                  </a:lnTo>
                  <a:lnTo>
                    <a:pt x="898" y="36"/>
                  </a:lnTo>
                  <a:lnTo>
                    <a:pt x="902" y="40"/>
                  </a:lnTo>
                  <a:lnTo>
                    <a:pt x="912" y="37"/>
                  </a:lnTo>
                  <a:lnTo>
                    <a:pt x="917" y="43"/>
                  </a:lnTo>
                  <a:lnTo>
                    <a:pt x="908" y="68"/>
                  </a:lnTo>
                  <a:lnTo>
                    <a:pt x="915" y="79"/>
                  </a:lnTo>
                  <a:lnTo>
                    <a:pt x="916" y="85"/>
                  </a:lnTo>
                  <a:lnTo>
                    <a:pt x="896" y="94"/>
                  </a:lnTo>
                  <a:lnTo>
                    <a:pt x="879" y="100"/>
                  </a:lnTo>
                  <a:lnTo>
                    <a:pt x="861" y="106"/>
                  </a:lnTo>
                  <a:lnTo>
                    <a:pt x="849" y="117"/>
                  </a:lnTo>
                  <a:lnTo>
                    <a:pt x="845" y="122"/>
                  </a:lnTo>
                  <a:lnTo>
                    <a:pt x="842" y="131"/>
                  </a:lnTo>
                  <a:lnTo>
                    <a:pt x="844" y="141"/>
                  </a:lnTo>
                  <a:lnTo>
                    <a:pt x="850" y="142"/>
                  </a:lnTo>
                  <a:lnTo>
                    <a:pt x="851" y="135"/>
                  </a:lnTo>
                  <a:lnTo>
                    <a:pt x="854" y="140"/>
                  </a:lnTo>
                  <a:lnTo>
                    <a:pt x="851" y="145"/>
                  </a:lnTo>
                  <a:lnTo>
                    <a:pt x="839" y="148"/>
                  </a:lnTo>
                  <a:lnTo>
                    <a:pt x="832" y="147"/>
                  </a:lnTo>
                  <a:lnTo>
                    <a:pt x="820" y="151"/>
                  </a:lnTo>
                  <a:lnTo>
                    <a:pt x="813" y="151"/>
                  </a:lnTo>
                  <a:lnTo>
                    <a:pt x="804" y="152"/>
                  </a:lnTo>
                  <a:lnTo>
                    <a:pt x="789" y="158"/>
                  </a:lnTo>
                  <a:lnTo>
                    <a:pt x="813" y="154"/>
                  </a:lnTo>
                  <a:lnTo>
                    <a:pt x="816" y="158"/>
                  </a:lnTo>
                  <a:lnTo>
                    <a:pt x="793" y="163"/>
                  </a:lnTo>
                  <a:lnTo>
                    <a:pt x="783" y="163"/>
                  </a:lnTo>
                  <a:lnTo>
                    <a:pt x="785" y="161"/>
                  </a:lnTo>
                  <a:lnTo>
                    <a:pt x="778" y="166"/>
                  </a:lnTo>
                  <a:lnTo>
                    <a:pt x="782" y="168"/>
                  </a:lnTo>
                  <a:lnTo>
                    <a:pt x="775" y="181"/>
                  </a:lnTo>
                  <a:lnTo>
                    <a:pt x="759" y="196"/>
                  </a:lnTo>
                  <a:lnTo>
                    <a:pt x="759" y="191"/>
                  </a:lnTo>
                  <a:lnTo>
                    <a:pt x="756" y="190"/>
                  </a:lnTo>
                  <a:lnTo>
                    <a:pt x="753" y="185"/>
                  </a:lnTo>
                  <a:lnTo>
                    <a:pt x="753" y="195"/>
                  </a:lnTo>
                  <a:lnTo>
                    <a:pt x="756" y="199"/>
                  </a:lnTo>
                  <a:lnTo>
                    <a:pt x="754" y="205"/>
                  </a:lnTo>
                  <a:lnTo>
                    <a:pt x="747" y="213"/>
                  </a:lnTo>
                  <a:lnTo>
                    <a:pt x="734" y="228"/>
                  </a:lnTo>
                  <a:lnTo>
                    <a:pt x="732" y="228"/>
                  </a:lnTo>
                  <a:lnTo>
                    <a:pt x="741" y="214"/>
                  </a:lnTo>
                  <a:lnTo>
                    <a:pt x="735" y="208"/>
                  </a:lnTo>
                  <a:lnTo>
                    <a:pt x="738" y="191"/>
                  </a:lnTo>
                  <a:lnTo>
                    <a:pt x="732" y="200"/>
                  </a:lnTo>
                  <a:lnTo>
                    <a:pt x="732" y="212"/>
                  </a:lnTo>
                  <a:lnTo>
                    <a:pt x="722" y="209"/>
                  </a:lnTo>
                  <a:lnTo>
                    <a:pt x="731" y="215"/>
                  </a:lnTo>
                  <a:lnTo>
                    <a:pt x="727" y="233"/>
                  </a:lnTo>
                  <a:lnTo>
                    <a:pt x="731" y="234"/>
                  </a:lnTo>
                  <a:lnTo>
                    <a:pt x="731" y="241"/>
                  </a:lnTo>
                  <a:lnTo>
                    <a:pt x="728" y="260"/>
                  </a:lnTo>
                  <a:lnTo>
                    <a:pt x="715" y="274"/>
                  </a:lnTo>
                  <a:lnTo>
                    <a:pt x="697" y="280"/>
                  </a:lnTo>
                  <a:lnTo>
                    <a:pt x="684" y="291"/>
                  </a:lnTo>
                  <a:lnTo>
                    <a:pt x="675" y="292"/>
                  </a:lnTo>
                  <a:lnTo>
                    <a:pt x="665" y="299"/>
                  </a:lnTo>
                  <a:lnTo>
                    <a:pt x="662" y="305"/>
                  </a:lnTo>
                  <a:lnTo>
                    <a:pt x="641" y="317"/>
                  </a:lnTo>
                  <a:lnTo>
                    <a:pt x="630" y="327"/>
                  </a:lnTo>
                  <a:lnTo>
                    <a:pt x="620" y="338"/>
                  </a:lnTo>
                  <a:lnTo>
                    <a:pt x="614" y="351"/>
                  </a:lnTo>
                  <a:lnTo>
                    <a:pt x="614" y="365"/>
                  </a:lnTo>
                  <a:lnTo>
                    <a:pt x="616" y="381"/>
                  </a:lnTo>
                  <a:lnTo>
                    <a:pt x="620" y="394"/>
                  </a:lnTo>
                  <a:lnTo>
                    <a:pt x="619" y="403"/>
                  </a:lnTo>
                  <a:lnTo>
                    <a:pt x="622" y="425"/>
                  </a:lnTo>
                  <a:lnTo>
                    <a:pt x="620" y="437"/>
                  </a:lnTo>
                  <a:lnTo>
                    <a:pt x="617" y="445"/>
                  </a:lnTo>
                  <a:lnTo>
                    <a:pt x="611" y="457"/>
                  </a:lnTo>
                  <a:lnTo>
                    <a:pt x="606" y="459"/>
                  </a:lnTo>
                  <a:lnTo>
                    <a:pt x="599" y="457"/>
                  </a:lnTo>
                  <a:lnTo>
                    <a:pt x="597" y="448"/>
                  </a:lnTo>
                  <a:lnTo>
                    <a:pt x="592" y="444"/>
                  </a:lnTo>
                  <a:lnTo>
                    <a:pt x="586" y="428"/>
                  </a:lnTo>
                  <a:lnTo>
                    <a:pt x="582" y="413"/>
                  </a:lnTo>
                  <a:lnTo>
                    <a:pt x="580" y="405"/>
                  </a:lnTo>
                  <a:lnTo>
                    <a:pt x="586" y="393"/>
                  </a:lnTo>
                  <a:lnTo>
                    <a:pt x="584" y="383"/>
                  </a:lnTo>
                  <a:lnTo>
                    <a:pt x="574" y="366"/>
                  </a:lnTo>
                  <a:lnTo>
                    <a:pt x="569" y="363"/>
                  </a:lnTo>
                  <a:lnTo>
                    <a:pt x="551" y="372"/>
                  </a:lnTo>
                  <a:lnTo>
                    <a:pt x="548" y="371"/>
                  </a:lnTo>
                  <a:lnTo>
                    <a:pt x="543" y="363"/>
                  </a:lnTo>
                  <a:lnTo>
                    <a:pt x="534" y="357"/>
                  </a:lnTo>
                  <a:lnTo>
                    <a:pt x="514" y="360"/>
                  </a:lnTo>
                  <a:lnTo>
                    <a:pt x="501" y="358"/>
                  </a:lnTo>
                  <a:lnTo>
                    <a:pt x="488" y="360"/>
                  </a:lnTo>
                  <a:lnTo>
                    <a:pt x="481" y="363"/>
                  </a:lnTo>
                  <a:lnTo>
                    <a:pt x="483" y="368"/>
                  </a:lnTo>
                  <a:lnTo>
                    <a:pt x="480" y="375"/>
                  </a:lnTo>
                  <a:lnTo>
                    <a:pt x="483" y="379"/>
                  </a:lnTo>
                  <a:lnTo>
                    <a:pt x="480" y="381"/>
                  </a:lnTo>
                  <a:lnTo>
                    <a:pt x="474" y="379"/>
                  </a:lnTo>
                  <a:lnTo>
                    <a:pt x="467" y="383"/>
                  </a:lnTo>
                  <a:lnTo>
                    <a:pt x="456" y="382"/>
                  </a:lnTo>
                  <a:lnTo>
                    <a:pt x="446" y="371"/>
                  </a:lnTo>
                  <a:lnTo>
                    <a:pt x="431" y="374"/>
                  </a:lnTo>
                  <a:lnTo>
                    <a:pt x="420" y="369"/>
                  </a:lnTo>
                  <a:lnTo>
                    <a:pt x="410" y="371"/>
                  </a:lnTo>
                  <a:lnTo>
                    <a:pt x="395" y="375"/>
                  </a:lnTo>
                  <a:lnTo>
                    <a:pt x="377" y="389"/>
                  </a:lnTo>
                  <a:lnTo>
                    <a:pt x="360" y="397"/>
                  </a:lnTo>
                  <a:lnTo>
                    <a:pt x="349" y="406"/>
                  </a:lnTo>
                  <a:lnTo>
                    <a:pt x="343" y="415"/>
                  </a:lnTo>
                  <a:lnTo>
                    <a:pt x="340" y="428"/>
                  </a:lnTo>
                  <a:lnTo>
                    <a:pt x="339" y="437"/>
                  </a:lnTo>
                  <a:lnTo>
                    <a:pt x="340" y="444"/>
                  </a:lnTo>
                  <a:lnTo>
                    <a:pt x="334" y="445"/>
                  </a:lnTo>
                  <a:lnTo>
                    <a:pt x="323" y="440"/>
                  </a:lnTo>
                  <a:lnTo>
                    <a:pt x="312" y="434"/>
                  </a:lnTo>
                  <a:lnTo>
                    <a:pt x="309" y="425"/>
                  </a:lnTo>
                  <a:lnTo>
                    <a:pt x="309" y="412"/>
                  </a:lnTo>
                  <a:lnTo>
                    <a:pt x="301" y="402"/>
                  </a:lnTo>
                  <a:lnTo>
                    <a:pt x="299" y="390"/>
                  </a:lnTo>
                  <a:lnTo>
                    <a:pt x="294" y="377"/>
                  </a:lnTo>
                  <a:lnTo>
                    <a:pt x="284" y="369"/>
                  </a:lnTo>
                  <a:lnTo>
                    <a:pt x="271" y="370"/>
                  </a:lnTo>
                  <a:lnTo>
                    <a:pt x="257" y="385"/>
                  </a:lnTo>
                  <a:lnTo>
                    <a:pt x="245" y="380"/>
                  </a:lnTo>
                  <a:lnTo>
                    <a:pt x="238" y="374"/>
                  </a:lnTo>
                  <a:lnTo>
                    <a:pt x="237" y="363"/>
                  </a:lnTo>
                  <a:lnTo>
                    <a:pt x="235" y="353"/>
                  </a:lnTo>
                  <a:lnTo>
                    <a:pt x="228" y="345"/>
                  </a:lnTo>
                  <a:lnTo>
                    <a:pt x="221" y="339"/>
                  </a:lnTo>
                  <a:lnTo>
                    <a:pt x="218" y="332"/>
                  </a:lnTo>
                  <a:lnTo>
                    <a:pt x="189" y="332"/>
                  </a:lnTo>
                  <a:lnTo>
                    <a:pt x="187" y="340"/>
                  </a:lnTo>
                  <a:lnTo>
                    <a:pt x="175" y="340"/>
                  </a:lnTo>
                  <a:lnTo>
                    <a:pt x="143" y="340"/>
                  </a:lnTo>
                  <a:lnTo>
                    <a:pt x="110" y="326"/>
                  </a:lnTo>
                  <a:lnTo>
                    <a:pt x="89" y="317"/>
                  </a:lnTo>
                  <a:lnTo>
                    <a:pt x="92" y="314"/>
                  </a:lnTo>
                  <a:lnTo>
                    <a:pt x="71" y="316"/>
                  </a:lnTo>
                  <a:lnTo>
                    <a:pt x="52" y="317"/>
                  </a:lnTo>
                  <a:lnTo>
                    <a:pt x="53" y="308"/>
                  </a:lnTo>
                  <a:lnTo>
                    <a:pt x="47" y="297"/>
                  </a:lnTo>
                  <a:lnTo>
                    <a:pt x="41" y="294"/>
                  </a:lnTo>
                  <a:lnTo>
                    <a:pt x="41" y="289"/>
                  </a:lnTo>
                  <a:lnTo>
                    <a:pt x="32" y="288"/>
                  </a:lnTo>
                  <a:lnTo>
                    <a:pt x="29" y="283"/>
                  </a:lnTo>
                  <a:lnTo>
                    <a:pt x="15" y="281"/>
                  </a:lnTo>
                  <a:lnTo>
                    <a:pt x="12" y="277"/>
                  </a:lnTo>
                  <a:lnTo>
                    <a:pt x="15" y="267"/>
                  </a:lnTo>
                  <a:lnTo>
                    <a:pt x="7" y="248"/>
                  </a:lnTo>
                  <a:lnTo>
                    <a:pt x="6" y="222"/>
                  </a:lnTo>
                  <a:lnTo>
                    <a:pt x="8" y="217"/>
                  </a:lnTo>
                  <a:lnTo>
                    <a:pt x="4" y="211"/>
                  </a:lnTo>
                  <a:lnTo>
                    <a:pt x="0" y="195"/>
                  </a:lnTo>
                  <a:lnTo>
                    <a:pt x="5" y="180"/>
                  </a:lnTo>
                  <a:lnTo>
                    <a:pt x="3" y="169"/>
                  </a:lnTo>
                  <a:lnTo>
                    <a:pt x="14" y="154"/>
                  </a:lnTo>
                  <a:lnTo>
                    <a:pt x="22" y="138"/>
                  </a:lnTo>
                  <a:lnTo>
                    <a:pt x="26" y="123"/>
                  </a:lnTo>
                  <a:lnTo>
                    <a:pt x="42" y="106"/>
                  </a:lnTo>
                  <a:lnTo>
                    <a:pt x="54" y="88"/>
                  </a:lnTo>
                  <a:lnTo>
                    <a:pt x="66" y="71"/>
                  </a:lnTo>
                  <a:lnTo>
                    <a:pt x="78" y="46"/>
                  </a:lnTo>
                  <a:lnTo>
                    <a:pt x="84" y="31"/>
                  </a:lnTo>
                  <a:lnTo>
                    <a:pt x="85" y="23"/>
                  </a:lnTo>
                  <a:lnTo>
                    <a:pt x="89" y="18"/>
                  </a:lnTo>
                  <a:lnTo>
                    <a:pt x="106" y="25"/>
                  </a:lnTo>
                  <a:lnTo>
                    <a:pt x="103" y="43"/>
                  </a:lnTo>
                  <a:lnTo>
                    <a:pt x="109" y="37"/>
                  </a:lnTo>
                  <a:lnTo>
                    <a:pt x="117" y="23"/>
                  </a:lnTo>
                  <a:lnTo>
                    <a:pt x="122" y="7"/>
                  </a:lnTo>
                  <a:lnTo>
                    <a:pt x="163" y="7"/>
                  </a:lnTo>
                  <a:lnTo>
                    <a:pt x="207" y="7"/>
                  </a:lnTo>
                  <a:lnTo>
                    <a:pt x="221" y="7"/>
                  </a:lnTo>
                  <a:lnTo>
                    <a:pt x="266" y="7"/>
                  </a:lnTo>
                  <a:lnTo>
                    <a:pt x="309" y="7"/>
                  </a:lnTo>
                  <a:lnTo>
                    <a:pt x="354" y="7"/>
                  </a:lnTo>
                  <a:lnTo>
                    <a:pt x="397" y="7"/>
                  </a:lnTo>
                  <a:lnTo>
                    <a:pt x="447" y="7"/>
                  </a:lnTo>
                  <a:lnTo>
                    <a:pt x="497" y="7"/>
                  </a:lnTo>
                  <a:lnTo>
                    <a:pt x="528" y="7"/>
                  </a:lnTo>
                  <a:lnTo>
                    <a:pt x="531" y="0"/>
                  </a:lnTo>
                  <a:lnTo>
                    <a:pt x="537" y="0"/>
                  </a:lnTo>
                  <a:lnTo>
                    <a:pt x="534" y="10"/>
                  </a:lnTo>
                  <a:lnTo>
                    <a:pt x="537" y="13"/>
                  </a:lnTo>
                  <a:lnTo>
                    <a:pt x="547" y="14"/>
                  </a:lnTo>
                  <a:lnTo>
                    <a:pt x="560" y="17"/>
                  </a:lnTo>
                  <a:lnTo>
                    <a:pt x="572" y="23"/>
                  </a:lnTo>
                  <a:lnTo>
                    <a:pt x="585" y="20"/>
                  </a:lnTo>
                  <a:lnTo>
                    <a:pt x="601" y="2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0" name="Freeform 249">
              <a:extLst>
                <a:ext uri="{FF2B5EF4-FFF2-40B4-BE49-F238E27FC236}">
                  <a16:creationId xmlns:a16="http://schemas.microsoft.com/office/drawing/2014/main" id="{4D79A2C1-C904-59D0-07EE-EBACBB1408E7}"/>
                </a:ext>
              </a:extLst>
            </p:cNvPr>
            <p:cNvSpPr>
              <a:spLocks/>
            </p:cNvSpPr>
            <p:nvPr/>
          </p:nvSpPr>
          <p:spPr bwMode="auto">
            <a:xfrm>
              <a:off x="4360243" y="2679646"/>
              <a:ext cx="68247" cy="34917"/>
            </a:xfrm>
            <a:custGeom>
              <a:avLst/>
              <a:gdLst>
                <a:gd name="T0" fmla="*/ 23 w 43"/>
                <a:gd name="T1" fmla="*/ 15 h 22"/>
                <a:gd name="T2" fmla="*/ 2 w 43"/>
                <a:gd name="T3" fmla="*/ 22 h 22"/>
                <a:gd name="T4" fmla="*/ 0 w 43"/>
                <a:gd name="T5" fmla="*/ 17 h 22"/>
                <a:gd name="T6" fmla="*/ 6 w 43"/>
                <a:gd name="T7" fmla="*/ 9 h 22"/>
                <a:gd name="T8" fmla="*/ 26 w 43"/>
                <a:gd name="T9" fmla="*/ 3 h 22"/>
                <a:gd name="T10" fmla="*/ 36 w 43"/>
                <a:gd name="T11" fmla="*/ 0 h 22"/>
                <a:gd name="T12" fmla="*/ 43 w 43"/>
                <a:gd name="T13" fmla="*/ 1 h 22"/>
                <a:gd name="T14" fmla="*/ 43 w 43"/>
                <a:gd name="T15" fmla="*/ 6 h 22"/>
                <a:gd name="T16" fmla="*/ 23 w 43"/>
                <a:gd name="T1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2">
                  <a:moveTo>
                    <a:pt x="23" y="15"/>
                  </a:moveTo>
                  <a:lnTo>
                    <a:pt x="2" y="22"/>
                  </a:lnTo>
                  <a:lnTo>
                    <a:pt x="0" y="17"/>
                  </a:lnTo>
                  <a:lnTo>
                    <a:pt x="6" y="9"/>
                  </a:lnTo>
                  <a:lnTo>
                    <a:pt x="26" y="3"/>
                  </a:lnTo>
                  <a:lnTo>
                    <a:pt x="36" y="0"/>
                  </a:lnTo>
                  <a:lnTo>
                    <a:pt x="43" y="1"/>
                  </a:lnTo>
                  <a:lnTo>
                    <a:pt x="43" y="6"/>
                  </a:lnTo>
                  <a:lnTo>
                    <a:pt x="23" y="1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1" name="Freeform 250">
              <a:extLst>
                <a:ext uri="{FF2B5EF4-FFF2-40B4-BE49-F238E27FC236}">
                  <a16:creationId xmlns:a16="http://schemas.microsoft.com/office/drawing/2014/main" id="{DBFFA2BD-7F08-FB45-0808-1DB63D4AF0B4}"/>
                </a:ext>
              </a:extLst>
            </p:cNvPr>
            <p:cNvSpPr>
              <a:spLocks/>
            </p:cNvSpPr>
            <p:nvPr/>
          </p:nvSpPr>
          <p:spPr bwMode="auto">
            <a:xfrm>
              <a:off x="4182482" y="2612986"/>
              <a:ext cx="41266" cy="17458"/>
            </a:xfrm>
            <a:custGeom>
              <a:avLst/>
              <a:gdLst>
                <a:gd name="T0" fmla="*/ 19 w 26"/>
                <a:gd name="T1" fmla="*/ 8 h 11"/>
                <a:gd name="T2" fmla="*/ 7 w 26"/>
                <a:gd name="T3" fmla="*/ 11 h 11"/>
                <a:gd name="T4" fmla="*/ 3 w 26"/>
                <a:gd name="T5" fmla="*/ 7 h 11"/>
                <a:gd name="T6" fmla="*/ 0 w 26"/>
                <a:gd name="T7" fmla="*/ 3 h 11"/>
                <a:gd name="T8" fmla="*/ 17 w 26"/>
                <a:gd name="T9" fmla="*/ 0 h 11"/>
                <a:gd name="T10" fmla="*/ 26 w 26"/>
                <a:gd name="T11" fmla="*/ 1 h 11"/>
                <a:gd name="T12" fmla="*/ 19 w 26"/>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19" y="8"/>
                  </a:moveTo>
                  <a:lnTo>
                    <a:pt x="7" y="11"/>
                  </a:lnTo>
                  <a:lnTo>
                    <a:pt x="3" y="7"/>
                  </a:lnTo>
                  <a:lnTo>
                    <a:pt x="0" y="3"/>
                  </a:lnTo>
                  <a:lnTo>
                    <a:pt x="17" y="0"/>
                  </a:lnTo>
                  <a:lnTo>
                    <a:pt x="26" y="1"/>
                  </a:lnTo>
                  <a:lnTo>
                    <a:pt x="19" y="8"/>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2" name="Freeform 251">
              <a:extLst>
                <a:ext uri="{FF2B5EF4-FFF2-40B4-BE49-F238E27FC236}">
                  <a16:creationId xmlns:a16="http://schemas.microsoft.com/office/drawing/2014/main" id="{A903C115-5EF2-035C-669D-848306820DCD}"/>
                </a:ext>
              </a:extLst>
            </p:cNvPr>
            <p:cNvSpPr>
              <a:spLocks/>
            </p:cNvSpPr>
            <p:nvPr/>
          </p:nvSpPr>
          <p:spPr bwMode="auto">
            <a:xfrm>
              <a:off x="4203114" y="2519345"/>
              <a:ext cx="60312" cy="22220"/>
            </a:xfrm>
            <a:custGeom>
              <a:avLst/>
              <a:gdLst>
                <a:gd name="T0" fmla="*/ 10 w 38"/>
                <a:gd name="T1" fmla="*/ 0 h 14"/>
                <a:gd name="T2" fmla="*/ 14 w 38"/>
                <a:gd name="T3" fmla="*/ 3 h 14"/>
                <a:gd name="T4" fmla="*/ 24 w 38"/>
                <a:gd name="T5" fmla="*/ 2 h 14"/>
                <a:gd name="T6" fmla="*/ 28 w 38"/>
                <a:gd name="T7" fmla="*/ 6 h 14"/>
                <a:gd name="T8" fmla="*/ 38 w 38"/>
                <a:gd name="T9" fmla="*/ 8 h 14"/>
                <a:gd name="T10" fmla="*/ 34 w 38"/>
                <a:gd name="T11" fmla="*/ 10 h 14"/>
                <a:gd name="T12" fmla="*/ 20 w 38"/>
                <a:gd name="T13" fmla="*/ 14 h 14"/>
                <a:gd name="T14" fmla="*/ 15 w 38"/>
                <a:gd name="T15" fmla="*/ 10 h 14"/>
                <a:gd name="T16" fmla="*/ 14 w 38"/>
                <a:gd name="T17" fmla="*/ 7 h 14"/>
                <a:gd name="T18" fmla="*/ 2 w 38"/>
                <a:gd name="T19" fmla="*/ 8 h 14"/>
                <a:gd name="T20" fmla="*/ 0 w 38"/>
                <a:gd name="T21" fmla="*/ 7 h 14"/>
                <a:gd name="T22" fmla="*/ 10 w 3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4">
                  <a:moveTo>
                    <a:pt x="10" y="0"/>
                  </a:moveTo>
                  <a:lnTo>
                    <a:pt x="14" y="3"/>
                  </a:lnTo>
                  <a:lnTo>
                    <a:pt x="24" y="2"/>
                  </a:lnTo>
                  <a:lnTo>
                    <a:pt x="28" y="6"/>
                  </a:lnTo>
                  <a:lnTo>
                    <a:pt x="38" y="8"/>
                  </a:lnTo>
                  <a:lnTo>
                    <a:pt x="34" y="10"/>
                  </a:lnTo>
                  <a:lnTo>
                    <a:pt x="20" y="14"/>
                  </a:lnTo>
                  <a:lnTo>
                    <a:pt x="15" y="10"/>
                  </a:lnTo>
                  <a:lnTo>
                    <a:pt x="14" y="7"/>
                  </a:lnTo>
                  <a:lnTo>
                    <a:pt x="2" y="8"/>
                  </a:lnTo>
                  <a:lnTo>
                    <a:pt x="0" y="7"/>
                  </a:lnTo>
                  <a:lnTo>
                    <a:pt x="1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3" name="Freeform 252">
              <a:extLst>
                <a:ext uri="{FF2B5EF4-FFF2-40B4-BE49-F238E27FC236}">
                  <a16:creationId xmlns:a16="http://schemas.microsoft.com/office/drawing/2014/main" id="{E5623287-2110-E171-C1E0-40C2C041A8BB}"/>
                </a:ext>
              </a:extLst>
            </p:cNvPr>
            <p:cNvSpPr>
              <a:spLocks/>
            </p:cNvSpPr>
            <p:nvPr/>
          </p:nvSpPr>
          <p:spPr bwMode="auto">
            <a:xfrm>
              <a:off x="4053923" y="2324127"/>
              <a:ext cx="977687" cy="455509"/>
            </a:xfrm>
            <a:custGeom>
              <a:avLst/>
              <a:gdLst>
                <a:gd name="T0" fmla="*/ 437 w 616"/>
                <a:gd name="T1" fmla="*/ 183 h 287"/>
                <a:gd name="T2" fmla="*/ 459 w 616"/>
                <a:gd name="T3" fmla="*/ 196 h 287"/>
                <a:gd name="T4" fmla="*/ 502 w 616"/>
                <a:gd name="T5" fmla="*/ 192 h 287"/>
                <a:gd name="T6" fmla="*/ 507 w 616"/>
                <a:gd name="T7" fmla="*/ 216 h 287"/>
                <a:gd name="T8" fmla="*/ 513 w 616"/>
                <a:gd name="T9" fmla="*/ 260 h 287"/>
                <a:gd name="T10" fmla="*/ 487 w 616"/>
                <a:gd name="T11" fmla="*/ 273 h 287"/>
                <a:gd name="T12" fmla="*/ 485 w 616"/>
                <a:gd name="T13" fmla="*/ 238 h 287"/>
                <a:gd name="T14" fmla="*/ 460 w 616"/>
                <a:gd name="T15" fmla="*/ 219 h 287"/>
                <a:gd name="T16" fmla="*/ 429 w 616"/>
                <a:gd name="T17" fmla="*/ 193 h 287"/>
                <a:gd name="T18" fmla="*/ 374 w 616"/>
                <a:gd name="T19" fmla="*/ 180 h 287"/>
                <a:gd name="T20" fmla="*/ 337 w 616"/>
                <a:gd name="T21" fmla="*/ 188 h 287"/>
                <a:gd name="T22" fmla="*/ 290 w 616"/>
                <a:gd name="T23" fmla="*/ 199 h 287"/>
                <a:gd name="T24" fmla="*/ 306 w 616"/>
                <a:gd name="T25" fmla="*/ 176 h 287"/>
                <a:gd name="T26" fmla="*/ 299 w 616"/>
                <a:gd name="T27" fmla="*/ 176 h 287"/>
                <a:gd name="T28" fmla="*/ 245 w 616"/>
                <a:gd name="T29" fmla="*/ 208 h 287"/>
                <a:gd name="T30" fmla="*/ 176 w 616"/>
                <a:gd name="T31" fmla="*/ 233 h 287"/>
                <a:gd name="T32" fmla="*/ 119 w 616"/>
                <a:gd name="T33" fmla="*/ 259 h 287"/>
                <a:gd name="T34" fmla="*/ 69 w 616"/>
                <a:gd name="T35" fmla="*/ 270 h 287"/>
                <a:gd name="T36" fmla="*/ 0 w 616"/>
                <a:gd name="T37" fmla="*/ 287 h 287"/>
                <a:gd name="T38" fmla="*/ 45 w 616"/>
                <a:gd name="T39" fmla="*/ 270 h 287"/>
                <a:gd name="T40" fmla="*/ 105 w 616"/>
                <a:gd name="T41" fmla="*/ 251 h 287"/>
                <a:gd name="T42" fmla="*/ 159 w 616"/>
                <a:gd name="T43" fmla="*/ 231 h 287"/>
                <a:gd name="T44" fmla="*/ 174 w 616"/>
                <a:gd name="T45" fmla="*/ 213 h 287"/>
                <a:gd name="T46" fmla="*/ 159 w 616"/>
                <a:gd name="T47" fmla="*/ 207 h 287"/>
                <a:gd name="T48" fmla="*/ 131 w 616"/>
                <a:gd name="T49" fmla="*/ 211 h 287"/>
                <a:gd name="T50" fmla="*/ 144 w 616"/>
                <a:gd name="T51" fmla="*/ 194 h 287"/>
                <a:gd name="T52" fmla="*/ 119 w 616"/>
                <a:gd name="T53" fmla="*/ 184 h 287"/>
                <a:gd name="T54" fmla="*/ 127 w 616"/>
                <a:gd name="T55" fmla="*/ 162 h 287"/>
                <a:gd name="T56" fmla="*/ 182 w 616"/>
                <a:gd name="T57" fmla="*/ 134 h 287"/>
                <a:gd name="T58" fmla="*/ 221 w 616"/>
                <a:gd name="T59" fmla="*/ 128 h 287"/>
                <a:gd name="T60" fmla="*/ 253 w 616"/>
                <a:gd name="T61" fmla="*/ 116 h 287"/>
                <a:gd name="T62" fmla="*/ 259 w 616"/>
                <a:gd name="T63" fmla="*/ 107 h 287"/>
                <a:gd name="T64" fmla="*/ 226 w 616"/>
                <a:gd name="T65" fmla="*/ 110 h 287"/>
                <a:gd name="T66" fmla="*/ 196 w 616"/>
                <a:gd name="T67" fmla="*/ 101 h 287"/>
                <a:gd name="T68" fmla="*/ 259 w 616"/>
                <a:gd name="T69" fmla="*/ 76 h 287"/>
                <a:gd name="T70" fmla="*/ 284 w 616"/>
                <a:gd name="T71" fmla="*/ 85 h 287"/>
                <a:gd name="T72" fmla="*/ 283 w 616"/>
                <a:gd name="T73" fmla="*/ 59 h 287"/>
                <a:gd name="T74" fmla="*/ 290 w 616"/>
                <a:gd name="T75" fmla="*/ 39 h 287"/>
                <a:gd name="T76" fmla="*/ 353 w 616"/>
                <a:gd name="T77" fmla="*/ 24 h 287"/>
                <a:gd name="T78" fmla="*/ 424 w 616"/>
                <a:gd name="T79" fmla="*/ 7 h 287"/>
                <a:gd name="T80" fmla="*/ 477 w 616"/>
                <a:gd name="T81" fmla="*/ 3 h 287"/>
                <a:gd name="T82" fmla="*/ 504 w 616"/>
                <a:gd name="T83" fmla="*/ 8 h 287"/>
                <a:gd name="T84" fmla="*/ 527 w 616"/>
                <a:gd name="T85" fmla="*/ 13 h 287"/>
                <a:gd name="T86" fmla="*/ 573 w 616"/>
                <a:gd name="T87" fmla="*/ 21 h 287"/>
                <a:gd name="T88" fmla="*/ 616 w 616"/>
                <a:gd name="T89" fmla="*/ 2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287">
                  <a:moveTo>
                    <a:pt x="616" y="25"/>
                  </a:moveTo>
                  <a:lnTo>
                    <a:pt x="543" y="86"/>
                  </a:lnTo>
                  <a:lnTo>
                    <a:pt x="437" y="183"/>
                  </a:lnTo>
                  <a:lnTo>
                    <a:pt x="450" y="184"/>
                  </a:lnTo>
                  <a:lnTo>
                    <a:pt x="458" y="188"/>
                  </a:lnTo>
                  <a:lnTo>
                    <a:pt x="459" y="196"/>
                  </a:lnTo>
                  <a:lnTo>
                    <a:pt x="460" y="208"/>
                  </a:lnTo>
                  <a:lnTo>
                    <a:pt x="483" y="197"/>
                  </a:lnTo>
                  <a:lnTo>
                    <a:pt x="502" y="192"/>
                  </a:lnTo>
                  <a:lnTo>
                    <a:pt x="500" y="201"/>
                  </a:lnTo>
                  <a:lnTo>
                    <a:pt x="503" y="208"/>
                  </a:lnTo>
                  <a:lnTo>
                    <a:pt x="507" y="216"/>
                  </a:lnTo>
                  <a:lnTo>
                    <a:pt x="504" y="228"/>
                  </a:lnTo>
                  <a:lnTo>
                    <a:pt x="500" y="249"/>
                  </a:lnTo>
                  <a:lnTo>
                    <a:pt x="513" y="260"/>
                  </a:lnTo>
                  <a:lnTo>
                    <a:pt x="504" y="271"/>
                  </a:lnTo>
                  <a:lnTo>
                    <a:pt x="489" y="280"/>
                  </a:lnTo>
                  <a:lnTo>
                    <a:pt x="487" y="273"/>
                  </a:lnTo>
                  <a:lnTo>
                    <a:pt x="480" y="267"/>
                  </a:lnTo>
                  <a:lnTo>
                    <a:pt x="490" y="252"/>
                  </a:lnTo>
                  <a:lnTo>
                    <a:pt x="485" y="238"/>
                  </a:lnTo>
                  <a:lnTo>
                    <a:pt x="493" y="221"/>
                  </a:lnTo>
                  <a:lnTo>
                    <a:pt x="481" y="220"/>
                  </a:lnTo>
                  <a:lnTo>
                    <a:pt x="460" y="219"/>
                  </a:lnTo>
                  <a:lnTo>
                    <a:pt x="448" y="214"/>
                  </a:lnTo>
                  <a:lnTo>
                    <a:pt x="439" y="196"/>
                  </a:lnTo>
                  <a:lnTo>
                    <a:pt x="429" y="193"/>
                  </a:lnTo>
                  <a:lnTo>
                    <a:pt x="412" y="187"/>
                  </a:lnTo>
                  <a:lnTo>
                    <a:pt x="392" y="188"/>
                  </a:lnTo>
                  <a:lnTo>
                    <a:pt x="374" y="180"/>
                  </a:lnTo>
                  <a:lnTo>
                    <a:pt x="366" y="173"/>
                  </a:lnTo>
                  <a:lnTo>
                    <a:pt x="348" y="176"/>
                  </a:lnTo>
                  <a:lnTo>
                    <a:pt x="337" y="188"/>
                  </a:lnTo>
                  <a:lnTo>
                    <a:pt x="328" y="190"/>
                  </a:lnTo>
                  <a:lnTo>
                    <a:pt x="309" y="193"/>
                  </a:lnTo>
                  <a:lnTo>
                    <a:pt x="290" y="199"/>
                  </a:lnTo>
                  <a:lnTo>
                    <a:pt x="272" y="203"/>
                  </a:lnTo>
                  <a:lnTo>
                    <a:pt x="281" y="193"/>
                  </a:lnTo>
                  <a:lnTo>
                    <a:pt x="306" y="176"/>
                  </a:lnTo>
                  <a:lnTo>
                    <a:pt x="326" y="170"/>
                  </a:lnTo>
                  <a:lnTo>
                    <a:pt x="328" y="166"/>
                  </a:lnTo>
                  <a:lnTo>
                    <a:pt x="299" y="176"/>
                  </a:lnTo>
                  <a:lnTo>
                    <a:pt x="278" y="187"/>
                  </a:lnTo>
                  <a:lnTo>
                    <a:pt x="245" y="199"/>
                  </a:lnTo>
                  <a:lnTo>
                    <a:pt x="245" y="208"/>
                  </a:lnTo>
                  <a:lnTo>
                    <a:pt x="219" y="221"/>
                  </a:lnTo>
                  <a:lnTo>
                    <a:pt x="196" y="228"/>
                  </a:lnTo>
                  <a:lnTo>
                    <a:pt x="176" y="233"/>
                  </a:lnTo>
                  <a:lnTo>
                    <a:pt x="164" y="242"/>
                  </a:lnTo>
                  <a:lnTo>
                    <a:pt x="133" y="250"/>
                  </a:lnTo>
                  <a:lnTo>
                    <a:pt x="119" y="259"/>
                  </a:lnTo>
                  <a:lnTo>
                    <a:pt x="95" y="267"/>
                  </a:lnTo>
                  <a:lnTo>
                    <a:pt x="87" y="265"/>
                  </a:lnTo>
                  <a:lnTo>
                    <a:pt x="69" y="270"/>
                  </a:lnTo>
                  <a:lnTo>
                    <a:pt x="48" y="276"/>
                  </a:lnTo>
                  <a:lnTo>
                    <a:pt x="30" y="282"/>
                  </a:lnTo>
                  <a:lnTo>
                    <a:pt x="0" y="287"/>
                  </a:lnTo>
                  <a:lnTo>
                    <a:pt x="2" y="285"/>
                  </a:lnTo>
                  <a:lnTo>
                    <a:pt x="26" y="276"/>
                  </a:lnTo>
                  <a:lnTo>
                    <a:pt x="45" y="270"/>
                  </a:lnTo>
                  <a:lnTo>
                    <a:pt x="71" y="261"/>
                  </a:lnTo>
                  <a:lnTo>
                    <a:pt x="90" y="259"/>
                  </a:lnTo>
                  <a:lnTo>
                    <a:pt x="105" y="251"/>
                  </a:lnTo>
                  <a:lnTo>
                    <a:pt x="136" y="241"/>
                  </a:lnTo>
                  <a:lnTo>
                    <a:pt x="142" y="237"/>
                  </a:lnTo>
                  <a:lnTo>
                    <a:pt x="159" y="231"/>
                  </a:lnTo>
                  <a:lnTo>
                    <a:pt x="176" y="218"/>
                  </a:lnTo>
                  <a:lnTo>
                    <a:pt x="195" y="208"/>
                  </a:lnTo>
                  <a:lnTo>
                    <a:pt x="174" y="213"/>
                  </a:lnTo>
                  <a:lnTo>
                    <a:pt x="173" y="209"/>
                  </a:lnTo>
                  <a:lnTo>
                    <a:pt x="158" y="216"/>
                  </a:lnTo>
                  <a:lnTo>
                    <a:pt x="159" y="207"/>
                  </a:lnTo>
                  <a:lnTo>
                    <a:pt x="148" y="213"/>
                  </a:lnTo>
                  <a:lnTo>
                    <a:pt x="154" y="205"/>
                  </a:lnTo>
                  <a:lnTo>
                    <a:pt x="131" y="211"/>
                  </a:lnTo>
                  <a:lnTo>
                    <a:pt x="123" y="211"/>
                  </a:lnTo>
                  <a:lnTo>
                    <a:pt x="134" y="201"/>
                  </a:lnTo>
                  <a:lnTo>
                    <a:pt x="144" y="194"/>
                  </a:lnTo>
                  <a:lnTo>
                    <a:pt x="143" y="188"/>
                  </a:lnTo>
                  <a:lnTo>
                    <a:pt x="122" y="192"/>
                  </a:lnTo>
                  <a:lnTo>
                    <a:pt x="119" y="184"/>
                  </a:lnTo>
                  <a:lnTo>
                    <a:pt x="116" y="179"/>
                  </a:lnTo>
                  <a:lnTo>
                    <a:pt x="128" y="170"/>
                  </a:lnTo>
                  <a:lnTo>
                    <a:pt x="127" y="162"/>
                  </a:lnTo>
                  <a:lnTo>
                    <a:pt x="144" y="153"/>
                  </a:lnTo>
                  <a:lnTo>
                    <a:pt x="167" y="142"/>
                  </a:lnTo>
                  <a:lnTo>
                    <a:pt x="182" y="134"/>
                  </a:lnTo>
                  <a:lnTo>
                    <a:pt x="195" y="133"/>
                  </a:lnTo>
                  <a:lnTo>
                    <a:pt x="200" y="136"/>
                  </a:lnTo>
                  <a:lnTo>
                    <a:pt x="221" y="128"/>
                  </a:lnTo>
                  <a:lnTo>
                    <a:pt x="228" y="129"/>
                  </a:lnTo>
                  <a:lnTo>
                    <a:pt x="245" y="123"/>
                  </a:lnTo>
                  <a:lnTo>
                    <a:pt x="253" y="116"/>
                  </a:lnTo>
                  <a:lnTo>
                    <a:pt x="249" y="113"/>
                  </a:lnTo>
                  <a:lnTo>
                    <a:pt x="267" y="106"/>
                  </a:lnTo>
                  <a:lnTo>
                    <a:pt x="259" y="107"/>
                  </a:lnTo>
                  <a:lnTo>
                    <a:pt x="240" y="110"/>
                  </a:lnTo>
                  <a:lnTo>
                    <a:pt x="232" y="114"/>
                  </a:lnTo>
                  <a:lnTo>
                    <a:pt x="226" y="110"/>
                  </a:lnTo>
                  <a:lnTo>
                    <a:pt x="206" y="112"/>
                  </a:lnTo>
                  <a:lnTo>
                    <a:pt x="192" y="108"/>
                  </a:lnTo>
                  <a:lnTo>
                    <a:pt x="196" y="101"/>
                  </a:lnTo>
                  <a:lnTo>
                    <a:pt x="193" y="92"/>
                  </a:lnTo>
                  <a:lnTo>
                    <a:pt x="220" y="85"/>
                  </a:lnTo>
                  <a:lnTo>
                    <a:pt x="259" y="76"/>
                  </a:lnTo>
                  <a:lnTo>
                    <a:pt x="270" y="76"/>
                  </a:lnTo>
                  <a:lnTo>
                    <a:pt x="257" y="85"/>
                  </a:lnTo>
                  <a:lnTo>
                    <a:pt x="284" y="85"/>
                  </a:lnTo>
                  <a:lnTo>
                    <a:pt x="288" y="74"/>
                  </a:lnTo>
                  <a:lnTo>
                    <a:pt x="281" y="68"/>
                  </a:lnTo>
                  <a:lnTo>
                    <a:pt x="283" y="59"/>
                  </a:lnTo>
                  <a:lnTo>
                    <a:pt x="281" y="53"/>
                  </a:lnTo>
                  <a:lnTo>
                    <a:pt x="271" y="48"/>
                  </a:lnTo>
                  <a:lnTo>
                    <a:pt x="290" y="39"/>
                  </a:lnTo>
                  <a:lnTo>
                    <a:pt x="313" y="39"/>
                  </a:lnTo>
                  <a:lnTo>
                    <a:pt x="339" y="31"/>
                  </a:lnTo>
                  <a:lnTo>
                    <a:pt x="353" y="24"/>
                  </a:lnTo>
                  <a:lnTo>
                    <a:pt x="376" y="16"/>
                  </a:lnTo>
                  <a:lnTo>
                    <a:pt x="390" y="14"/>
                  </a:lnTo>
                  <a:lnTo>
                    <a:pt x="424" y="7"/>
                  </a:lnTo>
                  <a:lnTo>
                    <a:pt x="433" y="8"/>
                  </a:lnTo>
                  <a:lnTo>
                    <a:pt x="464" y="0"/>
                  </a:lnTo>
                  <a:lnTo>
                    <a:pt x="477" y="3"/>
                  </a:lnTo>
                  <a:lnTo>
                    <a:pt x="476" y="10"/>
                  </a:lnTo>
                  <a:lnTo>
                    <a:pt x="485" y="8"/>
                  </a:lnTo>
                  <a:lnTo>
                    <a:pt x="504" y="8"/>
                  </a:lnTo>
                  <a:lnTo>
                    <a:pt x="499" y="12"/>
                  </a:lnTo>
                  <a:lnTo>
                    <a:pt x="513" y="14"/>
                  </a:lnTo>
                  <a:lnTo>
                    <a:pt x="527" y="13"/>
                  </a:lnTo>
                  <a:lnTo>
                    <a:pt x="546" y="18"/>
                  </a:lnTo>
                  <a:lnTo>
                    <a:pt x="567" y="19"/>
                  </a:lnTo>
                  <a:lnTo>
                    <a:pt x="573" y="21"/>
                  </a:lnTo>
                  <a:lnTo>
                    <a:pt x="593" y="19"/>
                  </a:lnTo>
                  <a:lnTo>
                    <a:pt x="605" y="24"/>
                  </a:lnTo>
                  <a:lnTo>
                    <a:pt x="616" y="2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4" name="Freeform 253">
              <a:extLst>
                <a:ext uri="{FF2B5EF4-FFF2-40B4-BE49-F238E27FC236}">
                  <a16:creationId xmlns:a16="http://schemas.microsoft.com/office/drawing/2014/main" id="{1A0F0A6A-2CEF-A050-89E7-050F2E2FC993}"/>
                </a:ext>
              </a:extLst>
            </p:cNvPr>
            <p:cNvSpPr>
              <a:spLocks/>
            </p:cNvSpPr>
            <p:nvPr/>
          </p:nvSpPr>
          <p:spPr bwMode="auto">
            <a:xfrm>
              <a:off x="6287049" y="4238218"/>
              <a:ext cx="77770" cy="111100"/>
            </a:xfrm>
            <a:custGeom>
              <a:avLst/>
              <a:gdLst>
                <a:gd name="T0" fmla="*/ 0 w 49"/>
                <a:gd name="T1" fmla="*/ 65 h 70"/>
                <a:gd name="T2" fmla="*/ 4 w 49"/>
                <a:gd name="T3" fmla="*/ 57 h 70"/>
                <a:gd name="T4" fmla="*/ 6 w 49"/>
                <a:gd name="T5" fmla="*/ 48 h 70"/>
                <a:gd name="T6" fmla="*/ 9 w 49"/>
                <a:gd name="T7" fmla="*/ 40 h 70"/>
                <a:gd name="T8" fmla="*/ 3 w 49"/>
                <a:gd name="T9" fmla="*/ 29 h 70"/>
                <a:gd name="T10" fmla="*/ 2 w 49"/>
                <a:gd name="T11" fmla="*/ 16 h 70"/>
                <a:gd name="T12" fmla="*/ 11 w 49"/>
                <a:gd name="T13" fmla="*/ 0 h 70"/>
                <a:gd name="T14" fmla="*/ 17 w 49"/>
                <a:gd name="T15" fmla="*/ 1 h 70"/>
                <a:gd name="T16" fmla="*/ 29 w 49"/>
                <a:gd name="T17" fmla="*/ 6 h 70"/>
                <a:gd name="T18" fmla="*/ 47 w 49"/>
                <a:gd name="T19" fmla="*/ 22 h 70"/>
                <a:gd name="T20" fmla="*/ 49 w 49"/>
                <a:gd name="T21" fmla="*/ 30 h 70"/>
                <a:gd name="T22" fmla="*/ 38 w 49"/>
                <a:gd name="T23" fmla="*/ 47 h 70"/>
                <a:gd name="T24" fmla="*/ 33 w 49"/>
                <a:gd name="T25" fmla="*/ 61 h 70"/>
                <a:gd name="T26" fmla="*/ 27 w 49"/>
                <a:gd name="T27" fmla="*/ 69 h 70"/>
                <a:gd name="T28" fmla="*/ 18 w 49"/>
                <a:gd name="T29" fmla="*/ 70 h 70"/>
                <a:gd name="T30" fmla="*/ 16 w 49"/>
                <a:gd name="T31" fmla="*/ 64 h 70"/>
                <a:gd name="T32" fmla="*/ 13 w 49"/>
                <a:gd name="T33" fmla="*/ 64 h 70"/>
                <a:gd name="T34" fmla="*/ 7 w 49"/>
                <a:gd name="T35" fmla="*/ 69 h 70"/>
                <a:gd name="T36" fmla="*/ 0 w 49"/>
                <a:gd name="T37" fmla="*/ 65 h 70"/>
                <a:gd name="T38" fmla="*/ 0 w 49"/>
                <a:gd name="T39"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70">
                  <a:moveTo>
                    <a:pt x="0" y="65"/>
                  </a:moveTo>
                  <a:lnTo>
                    <a:pt x="4" y="57"/>
                  </a:lnTo>
                  <a:lnTo>
                    <a:pt x="6" y="48"/>
                  </a:lnTo>
                  <a:lnTo>
                    <a:pt x="9" y="40"/>
                  </a:lnTo>
                  <a:lnTo>
                    <a:pt x="3" y="29"/>
                  </a:lnTo>
                  <a:lnTo>
                    <a:pt x="2" y="16"/>
                  </a:lnTo>
                  <a:lnTo>
                    <a:pt x="11" y="0"/>
                  </a:lnTo>
                  <a:lnTo>
                    <a:pt x="17" y="1"/>
                  </a:lnTo>
                  <a:lnTo>
                    <a:pt x="29" y="6"/>
                  </a:lnTo>
                  <a:lnTo>
                    <a:pt x="47" y="22"/>
                  </a:lnTo>
                  <a:lnTo>
                    <a:pt x="49" y="30"/>
                  </a:lnTo>
                  <a:lnTo>
                    <a:pt x="38" y="47"/>
                  </a:lnTo>
                  <a:lnTo>
                    <a:pt x="33" y="61"/>
                  </a:lnTo>
                  <a:lnTo>
                    <a:pt x="27" y="69"/>
                  </a:lnTo>
                  <a:lnTo>
                    <a:pt x="18" y="70"/>
                  </a:lnTo>
                  <a:lnTo>
                    <a:pt x="16" y="64"/>
                  </a:lnTo>
                  <a:lnTo>
                    <a:pt x="13" y="64"/>
                  </a:lnTo>
                  <a:lnTo>
                    <a:pt x="7" y="69"/>
                  </a:lnTo>
                  <a:lnTo>
                    <a:pt x="0" y="65"/>
                  </a:lnTo>
                  <a:lnTo>
                    <a:pt x="0" y="6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5" name="Freeform 254">
              <a:extLst>
                <a:ext uri="{FF2B5EF4-FFF2-40B4-BE49-F238E27FC236}">
                  <a16:creationId xmlns:a16="http://schemas.microsoft.com/office/drawing/2014/main" id="{C8DD0153-4ECE-5FCB-D5D3-3A3905257A7A}"/>
                </a:ext>
              </a:extLst>
            </p:cNvPr>
            <p:cNvSpPr>
              <a:spLocks/>
            </p:cNvSpPr>
            <p:nvPr/>
          </p:nvSpPr>
          <p:spPr bwMode="auto">
            <a:xfrm>
              <a:off x="5885498" y="4030301"/>
              <a:ext cx="4761" cy="4761"/>
            </a:xfrm>
            <a:custGeom>
              <a:avLst/>
              <a:gdLst>
                <a:gd name="T0" fmla="*/ 3 w 3"/>
                <a:gd name="T1" fmla="*/ 3 h 3"/>
                <a:gd name="T2" fmla="*/ 2 w 3"/>
                <a:gd name="T3" fmla="*/ 3 h 3"/>
                <a:gd name="T4" fmla="*/ 0 w 3"/>
                <a:gd name="T5" fmla="*/ 1 h 3"/>
                <a:gd name="T6" fmla="*/ 0 w 3"/>
                <a:gd name="T7" fmla="*/ 0 h 3"/>
                <a:gd name="T8" fmla="*/ 1 w 3"/>
                <a:gd name="T9" fmla="*/ 1 h 3"/>
                <a:gd name="T10" fmla="*/ 2 w 3"/>
                <a:gd name="T11" fmla="*/ 2 h 3"/>
                <a:gd name="T12" fmla="*/ 3 w 3"/>
                <a:gd name="T13" fmla="*/ 3 h 3"/>
                <a:gd name="T14" fmla="*/ 3 w 3"/>
                <a:gd name="T15" fmla="*/ 3 h 3"/>
                <a:gd name="T16" fmla="*/ 3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3"/>
                  </a:moveTo>
                  <a:lnTo>
                    <a:pt x="2" y="3"/>
                  </a:lnTo>
                  <a:lnTo>
                    <a:pt x="0" y="1"/>
                  </a:lnTo>
                  <a:lnTo>
                    <a:pt x="0" y="0"/>
                  </a:lnTo>
                  <a:lnTo>
                    <a:pt x="1" y="1"/>
                  </a:lnTo>
                  <a:lnTo>
                    <a:pt x="2" y="2"/>
                  </a:lnTo>
                  <a:lnTo>
                    <a:pt x="3" y="3"/>
                  </a:lnTo>
                  <a:lnTo>
                    <a:pt x="3" y="3"/>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6" name="Freeform 255">
              <a:extLst>
                <a:ext uri="{FF2B5EF4-FFF2-40B4-BE49-F238E27FC236}">
                  <a16:creationId xmlns:a16="http://schemas.microsoft.com/office/drawing/2014/main" id="{B35FB1B2-DC8A-E1C1-9995-D396E0E112B7}"/>
                </a:ext>
              </a:extLst>
            </p:cNvPr>
            <p:cNvSpPr>
              <a:spLocks/>
            </p:cNvSpPr>
            <p:nvPr/>
          </p:nvSpPr>
          <p:spPr bwMode="auto">
            <a:xfrm>
              <a:off x="9045523" y="3619233"/>
              <a:ext cx="3174" cy="12697"/>
            </a:xfrm>
            <a:custGeom>
              <a:avLst/>
              <a:gdLst>
                <a:gd name="T0" fmla="*/ 0 w 2"/>
                <a:gd name="T1" fmla="*/ 0 h 8"/>
                <a:gd name="T2" fmla="*/ 1 w 2"/>
                <a:gd name="T3" fmla="*/ 0 h 8"/>
                <a:gd name="T4" fmla="*/ 1 w 2"/>
                <a:gd name="T5" fmla="*/ 0 h 8"/>
                <a:gd name="T6" fmla="*/ 2 w 2"/>
                <a:gd name="T7" fmla="*/ 2 h 8"/>
                <a:gd name="T8" fmla="*/ 2 w 2"/>
                <a:gd name="T9" fmla="*/ 3 h 8"/>
                <a:gd name="T10" fmla="*/ 2 w 2"/>
                <a:gd name="T11" fmla="*/ 5 h 8"/>
                <a:gd name="T12" fmla="*/ 2 w 2"/>
                <a:gd name="T13" fmla="*/ 7 h 8"/>
                <a:gd name="T14" fmla="*/ 2 w 2"/>
                <a:gd name="T15" fmla="*/ 8 h 8"/>
                <a:gd name="T16" fmla="*/ 2 w 2"/>
                <a:gd name="T17" fmla="*/ 7 h 8"/>
                <a:gd name="T18" fmla="*/ 0 w 2"/>
                <a:gd name="T19" fmla="*/ 5 h 8"/>
                <a:gd name="T20" fmla="*/ 0 w 2"/>
                <a:gd name="T21" fmla="*/ 3 h 8"/>
                <a:gd name="T22" fmla="*/ 0 w 2"/>
                <a:gd name="T23" fmla="*/ 2 h 8"/>
                <a:gd name="T24" fmla="*/ 0 w 2"/>
                <a:gd name="T25" fmla="*/ 0 h 8"/>
                <a:gd name="T26" fmla="*/ 0 w 2"/>
                <a:gd name="T27" fmla="*/ 0 h 8"/>
                <a:gd name="T28" fmla="*/ 0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0" y="0"/>
                  </a:moveTo>
                  <a:lnTo>
                    <a:pt x="1" y="0"/>
                  </a:lnTo>
                  <a:lnTo>
                    <a:pt x="1" y="0"/>
                  </a:lnTo>
                  <a:lnTo>
                    <a:pt x="2" y="2"/>
                  </a:lnTo>
                  <a:lnTo>
                    <a:pt x="2" y="3"/>
                  </a:lnTo>
                  <a:lnTo>
                    <a:pt x="2" y="5"/>
                  </a:lnTo>
                  <a:lnTo>
                    <a:pt x="2" y="7"/>
                  </a:lnTo>
                  <a:lnTo>
                    <a:pt x="2" y="8"/>
                  </a:lnTo>
                  <a:lnTo>
                    <a:pt x="2" y="7"/>
                  </a:lnTo>
                  <a:lnTo>
                    <a:pt x="0" y="5"/>
                  </a:lnTo>
                  <a:lnTo>
                    <a:pt x="0" y="3"/>
                  </a:lnTo>
                  <a:lnTo>
                    <a:pt x="0" y="2"/>
                  </a:lnTo>
                  <a:lnTo>
                    <a:pt x="0" y="0"/>
                  </a:lnTo>
                  <a:lnTo>
                    <a:pt x="0" y="0"/>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7" name="Freeform 256">
              <a:extLst>
                <a:ext uri="{FF2B5EF4-FFF2-40B4-BE49-F238E27FC236}">
                  <a16:creationId xmlns:a16="http://schemas.microsoft.com/office/drawing/2014/main" id="{AAD8C3F1-C186-38D0-4960-BC286EA9AAF7}"/>
                </a:ext>
              </a:extLst>
            </p:cNvPr>
            <p:cNvSpPr>
              <a:spLocks/>
            </p:cNvSpPr>
            <p:nvPr/>
          </p:nvSpPr>
          <p:spPr bwMode="auto">
            <a:xfrm>
              <a:off x="6095003" y="3433537"/>
              <a:ext cx="3174" cy="3174"/>
            </a:xfrm>
            <a:custGeom>
              <a:avLst/>
              <a:gdLst>
                <a:gd name="T0" fmla="*/ 2 w 2"/>
                <a:gd name="T1" fmla="*/ 0 h 2"/>
                <a:gd name="T2" fmla="*/ 2 w 2"/>
                <a:gd name="T3" fmla="*/ 0 h 2"/>
                <a:gd name="T4" fmla="*/ 2 w 2"/>
                <a:gd name="T5" fmla="*/ 0 h 2"/>
                <a:gd name="T6" fmla="*/ 2 w 2"/>
                <a:gd name="T7" fmla="*/ 1 h 2"/>
                <a:gd name="T8" fmla="*/ 0 w 2"/>
                <a:gd name="T9" fmla="*/ 2 h 2"/>
                <a:gd name="T10" fmla="*/ 0 w 2"/>
                <a:gd name="T11" fmla="*/ 2 h 2"/>
                <a:gd name="T12" fmla="*/ 1 w 2"/>
                <a:gd name="T13" fmla="*/ 1 h 2"/>
                <a:gd name="T14" fmla="*/ 1 w 2"/>
                <a:gd name="T15" fmla="*/ 1 h 2"/>
                <a:gd name="T16" fmla="*/ 2 w 2"/>
                <a:gd name="T17" fmla="*/ 0 h 2"/>
                <a:gd name="T18" fmla="*/ 2 w 2"/>
                <a:gd name="T19" fmla="*/ 0 h 2"/>
                <a:gd name="T20" fmla="*/ 2 w 2"/>
                <a:gd name="T21" fmla="*/ 0 h 2"/>
                <a:gd name="T22" fmla="*/ 2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0"/>
                  </a:moveTo>
                  <a:lnTo>
                    <a:pt x="2" y="0"/>
                  </a:lnTo>
                  <a:lnTo>
                    <a:pt x="2" y="0"/>
                  </a:lnTo>
                  <a:lnTo>
                    <a:pt x="2" y="1"/>
                  </a:lnTo>
                  <a:lnTo>
                    <a:pt x="0" y="2"/>
                  </a:lnTo>
                  <a:lnTo>
                    <a:pt x="0" y="2"/>
                  </a:lnTo>
                  <a:lnTo>
                    <a:pt x="1" y="1"/>
                  </a:lnTo>
                  <a:lnTo>
                    <a:pt x="1" y="1"/>
                  </a:lnTo>
                  <a:lnTo>
                    <a:pt x="2" y="0"/>
                  </a:lnTo>
                  <a:lnTo>
                    <a:pt x="2"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8" name="Freeform 257">
              <a:extLst>
                <a:ext uri="{FF2B5EF4-FFF2-40B4-BE49-F238E27FC236}">
                  <a16:creationId xmlns:a16="http://schemas.microsoft.com/office/drawing/2014/main" id="{8502A22E-2DCB-722A-8419-EAF81B220BF9}"/>
                </a:ext>
              </a:extLst>
            </p:cNvPr>
            <p:cNvSpPr>
              <a:spLocks/>
            </p:cNvSpPr>
            <p:nvPr/>
          </p:nvSpPr>
          <p:spPr bwMode="auto">
            <a:xfrm>
              <a:off x="5909306" y="4036650"/>
              <a:ext cx="9523" cy="11110"/>
            </a:xfrm>
            <a:custGeom>
              <a:avLst/>
              <a:gdLst>
                <a:gd name="T0" fmla="*/ 6 w 6"/>
                <a:gd name="T1" fmla="*/ 7 h 7"/>
                <a:gd name="T2" fmla="*/ 5 w 6"/>
                <a:gd name="T3" fmla="*/ 7 h 7"/>
                <a:gd name="T4" fmla="*/ 4 w 6"/>
                <a:gd name="T5" fmla="*/ 6 h 7"/>
                <a:gd name="T6" fmla="*/ 3 w 6"/>
                <a:gd name="T7" fmla="*/ 5 h 7"/>
                <a:gd name="T8" fmla="*/ 3 w 6"/>
                <a:gd name="T9" fmla="*/ 5 h 7"/>
                <a:gd name="T10" fmla="*/ 2 w 6"/>
                <a:gd name="T11" fmla="*/ 4 h 7"/>
                <a:gd name="T12" fmla="*/ 1 w 6"/>
                <a:gd name="T13" fmla="*/ 4 h 7"/>
                <a:gd name="T14" fmla="*/ 0 w 6"/>
                <a:gd name="T15" fmla="*/ 2 h 7"/>
                <a:gd name="T16" fmla="*/ 0 w 6"/>
                <a:gd name="T17" fmla="*/ 2 h 7"/>
                <a:gd name="T18" fmla="*/ 0 w 6"/>
                <a:gd name="T19" fmla="*/ 0 h 7"/>
                <a:gd name="T20" fmla="*/ 2 w 6"/>
                <a:gd name="T21" fmla="*/ 1 h 7"/>
                <a:gd name="T22" fmla="*/ 2 w 6"/>
                <a:gd name="T23" fmla="*/ 2 h 7"/>
                <a:gd name="T24" fmla="*/ 3 w 6"/>
                <a:gd name="T25" fmla="*/ 4 h 7"/>
                <a:gd name="T26" fmla="*/ 5 w 6"/>
                <a:gd name="T27" fmla="*/ 5 h 7"/>
                <a:gd name="T28" fmla="*/ 5 w 6"/>
                <a:gd name="T29" fmla="*/ 5 h 7"/>
                <a:gd name="T30" fmla="*/ 6 w 6"/>
                <a:gd name="T31" fmla="*/ 7 h 7"/>
                <a:gd name="T32" fmla="*/ 6 w 6"/>
                <a:gd name="T33" fmla="*/ 7 h 7"/>
                <a:gd name="T34" fmla="*/ 6 w 6"/>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6" y="7"/>
                  </a:moveTo>
                  <a:lnTo>
                    <a:pt x="5" y="7"/>
                  </a:lnTo>
                  <a:lnTo>
                    <a:pt x="4" y="6"/>
                  </a:lnTo>
                  <a:lnTo>
                    <a:pt x="3" y="5"/>
                  </a:lnTo>
                  <a:lnTo>
                    <a:pt x="3" y="5"/>
                  </a:lnTo>
                  <a:lnTo>
                    <a:pt x="2" y="4"/>
                  </a:lnTo>
                  <a:lnTo>
                    <a:pt x="1" y="4"/>
                  </a:lnTo>
                  <a:lnTo>
                    <a:pt x="0" y="2"/>
                  </a:lnTo>
                  <a:lnTo>
                    <a:pt x="0" y="2"/>
                  </a:lnTo>
                  <a:lnTo>
                    <a:pt x="0" y="0"/>
                  </a:lnTo>
                  <a:lnTo>
                    <a:pt x="2" y="1"/>
                  </a:lnTo>
                  <a:lnTo>
                    <a:pt x="2" y="2"/>
                  </a:lnTo>
                  <a:lnTo>
                    <a:pt x="3" y="4"/>
                  </a:lnTo>
                  <a:lnTo>
                    <a:pt x="5" y="5"/>
                  </a:lnTo>
                  <a:lnTo>
                    <a:pt x="5" y="5"/>
                  </a:lnTo>
                  <a:lnTo>
                    <a:pt x="6" y="7"/>
                  </a:lnTo>
                  <a:lnTo>
                    <a:pt x="6" y="7"/>
                  </a:lnTo>
                  <a:lnTo>
                    <a:pt x="6" y="7"/>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59" name="Freeform 258">
              <a:extLst>
                <a:ext uri="{FF2B5EF4-FFF2-40B4-BE49-F238E27FC236}">
                  <a16:creationId xmlns:a16="http://schemas.microsoft.com/office/drawing/2014/main" id="{2E25E4F6-CB9E-1492-F306-ACA81ED0E9F9}"/>
                </a:ext>
              </a:extLst>
            </p:cNvPr>
            <p:cNvSpPr>
              <a:spLocks/>
            </p:cNvSpPr>
            <p:nvPr/>
          </p:nvSpPr>
          <p:spPr bwMode="auto">
            <a:xfrm>
              <a:off x="5606159" y="3827148"/>
              <a:ext cx="7935" cy="1587"/>
            </a:xfrm>
            <a:custGeom>
              <a:avLst/>
              <a:gdLst>
                <a:gd name="T0" fmla="*/ 1 w 5"/>
                <a:gd name="T1" fmla="*/ 0 h 1"/>
                <a:gd name="T2" fmla="*/ 2 w 5"/>
                <a:gd name="T3" fmla="*/ 1 h 1"/>
                <a:gd name="T4" fmla="*/ 3 w 5"/>
                <a:gd name="T5" fmla="*/ 0 h 1"/>
                <a:gd name="T6" fmla="*/ 3 w 5"/>
                <a:gd name="T7" fmla="*/ 0 h 1"/>
                <a:gd name="T8" fmla="*/ 5 w 5"/>
                <a:gd name="T9" fmla="*/ 0 h 1"/>
                <a:gd name="T10" fmla="*/ 5 w 5"/>
                <a:gd name="T11" fmla="*/ 0 h 1"/>
                <a:gd name="T12" fmla="*/ 5 w 5"/>
                <a:gd name="T13" fmla="*/ 1 h 1"/>
                <a:gd name="T14" fmla="*/ 4 w 5"/>
                <a:gd name="T15" fmla="*/ 1 h 1"/>
                <a:gd name="T16" fmla="*/ 3 w 5"/>
                <a:gd name="T17" fmla="*/ 1 h 1"/>
                <a:gd name="T18" fmla="*/ 3 w 5"/>
                <a:gd name="T19" fmla="*/ 1 h 1"/>
                <a:gd name="T20" fmla="*/ 0 w 5"/>
                <a:gd name="T21" fmla="*/ 1 h 1"/>
                <a:gd name="T22" fmla="*/ 1 w 5"/>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1" y="0"/>
                  </a:moveTo>
                  <a:lnTo>
                    <a:pt x="2" y="1"/>
                  </a:lnTo>
                  <a:lnTo>
                    <a:pt x="3" y="0"/>
                  </a:lnTo>
                  <a:lnTo>
                    <a:pt x="3" y="0"/>
                  </a:lnTo>
                  <a:lnTo>
                    <a:pt x="5" y="0"/>
                  </a:lnTo>
                  <a:lnTo>
                    <a:pt x="5" y="0"/>
                  </a:lnTo>
                  <a:lnTo>
                    <a:pt x="5" y="1"/>
                  </a:lnTo>
                  <a:lnTo>
                    <a:pt x="4" y="1"/>
                  </a:lnTo>
                  <a:lnTo>
                    <a:pt x="3" y="1"/>
                  </a:lnTo>
                  <a:lnTo>
                    <a:pt x="3" y="1"/>
                  </a:lnTo>
                  <a:lnTo>
                    <a:pt x="0" y="1"/>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0" name="Freeform 259">
              <a:extLst>
                <a:ext uri="{FF2B5EF4-FFF2-40B4-BE49-F238E27FC236}">
                  <a16:creationId xmlns:a16="http://schemas.microsoft.com/office/drawing/2014/main" id="{D94CFE3C-F726-D7BF-814C-423864647263}"/>
                </a:ext>
              </a:extLst>
            </p:cNvPr>
            <p:cNvSpPr>
              <a:spLocks/>
            </p:cNvSpPr>
            <p:nvPr/>
          </p:nvSpPr>
          <p:spPr bwMode="auto">
            <a:xfrm>
              <a:off x="5641077" y="3816038"/>
              <a:ext cx="4761" cy="1587"/>
            </a:xfrm>
            <a:custGeom>
              <a:avLst/>
              <a:gdLst>
                <a:gd name="T0" fmla="*/ 3 w 3"/>
                <a:gd name="T1" fmla="*/ 0 h 1"/>
                <a:gd name="T2" fmla="*/ 0 w 3"/>
                <a:gd name="T3" fmla="*/ 1 h 1"/>
                <a:gd name="T4" fmla="*/ 1 w 3"/>
                <a:gd name="T5" fmla="*/ 0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1"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1" name="Freeform 260">
              <a:extLst>
                <a:ext uri="{FF2B5EF4-FFF2-40B4-BE49-F238E27FC236}">
                  <a16:creationId xmlns:a16="http://schemas.microsoft.com/office/drawing/2014/main" id="{238FB813-051D-827E-8777-1D147F778A15}"/>
                </a:ext>
              </a:extLst>
            </p:cNvPr>
            <p:cNvSpPr>
              <a:spLocks/>
            </p:cNvSpPr>
            <p:nvPr/>
          </p:nvSpPr>
          <p:spPr bwMode="auto">
            <a:xfrm>
              <a:off x="5647426" y="3814450"/>
              <a:ext cx="3174" cy="3174"/>
            </a:xfrm>
            <a:custGeom>
              <a:avLst/>
              <a:gdLst>
                <a:gd name="T0" fmla="*/ 1 w 2"/>
                <a:gd name="T1" fmla="*/ 2 h 2"/>
                <a:gd name="T2" fmla="*/ 0 w 2"/>
                <a:gd name="T3" fmla="*/ 1 h 2"/>
                <a:gd name="T4" fmla="*/ 2 w 2"/>
                <a:gd name="T5" fmla="*/ 0 h 2"/>
                <a:gd name="T6" fmla="*/ 2 w 2"/>
                <a:gd name="T7" fmla="*/ 1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lnTo>
                    <a:pt x="0" y="1"/>
                  </a:lnTo>
                  <a:lnTo>
                    <a:pt x="2" y="0"/>
                  </a:lnTo>
                  <a:lnTo>
                    <a:pt x="2"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2" name="Freeform 261">
              <a:extLst>
                <a:ext uri="{FF2B5EF4-FFF2-40B4-BE49-F238E27FC236}">
                  <a16:creationId xmlns:a16="http://schemas.microsoft.com/office/drawing/2014/main" id="{97A869A4-B076-D379-15C1-5DB5A507894C}"/>
                </a:ext>
              </a:extLst>
            </p:cNvPr>
            <p:cNvSpPr>
              <a:spLocks/>
            </p:cNvSpPr>
            <p:nvPr/>
          </p:nvSpPr>
          <p:spPr bwMode="auto">
            <a:xfrm>
              <a:off x="8590011" y="3352594"/>
              <a:ext cx="6349" cy="3174"/>
            </a:xfrm>
            <a:custGeom>
              <a:avLst/>
              <a:gdLst>
                <a:gd name="T0" fmla="*/ 3 w 4"/>
                <a:gd name="T1" fmla="*/ 0 h 2"/>
                <a:gd name="T2" fmla="*/ 3 w 4"/>
                <a:gd name="T3" fmla="*/ 1 h 2"/>
                <a:gd name="T4" fmla="*/ 4 w 4"/>
                <a:gd name="T5" fmla="*/ 2 h 2"/>
                <a:gd name="T6" fmla="*/ 3 w 4"/>
                <a:gd name="T7" fmla="*/ 2 h 2"/>
                <a:gd name="T8" fmla="*/ 2 w 4"/>
                <a:gd name="T9" fmla="*/ 2 h 2"/>
                <a:gd name="T10" fmla="*/ 1 w 4"/>
                <a:gd name="T11" fmla="*/ 2 h 2"/>
                <a:gd name="T12" fmla="*/ 0 w 4"/>
                <a:gd name="T13" fmla="*/ 1 h 2"/>
                <a:gd name="T14" fmla="*/ 0 w 4"/>
                <a:gd name="T15" fmla="*/ 0 h 2"/>
                <a:gd name="T16" fmla="*/ 1 w 4"/>
                <a:gd name="T17" fmla="*/ 0 h 2"/>
                <a:gd name="T18" fmla="*/ 2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lnTo>
                    <a:pt x="3" y="1"/>
                  </a:lnTo>
                  <a:lnTo>
                    <a:pt x="4" y="2"/>
                  </a:lnTo>
                  <a:lnTo>
                    <a:pt x="3" y="2"/>
                  </a:lnTo>
                  <a:lnTo>
                    <a:pt x="2" y="2"/>
                  </a:lnTo>
                  <a:lnTo>
                    <a:pt x="1" y="2"/>
                  </a:lnTo>
                  <a:lnTo>
                    <a:pt x="0" y="1"/>
                  </a:lnTo>
                  <a:lnTo>
                    <a:pt x="0" y="0"/>
                  </a:lnTo>
                  <a:lnTo>
                    <a:pt x="1" y="0"/>
                  </a:lnTo>
                  <a:lnTo>
                    <a:pt x="2"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3" name="Freeform 262">
              <a:extLst>
                <a:ext uri="{FF2B5EF4-FFF2-40B4-BE49-F238E27FC236}">
                  <a16:creationId xmlns:a16="http://schemas.microsoft.com/office/drawing/2014/main" id="{5BC86696-8A53-6677-3B2B-EB62CA88C10B}"/>
                </a:ext>
              </a:extLst>
            </p:cNvPr>
            <p:cNvSpPr>
              <a:spLocks/>
            </p:cNvSpPr>
            <p:nvPr/>
          </p:nvSpPr>
          <p:spPr bwMode="auto">
            <a:xfrm>
              <a:off x="8550332" y="3349419"/>
              <a:ext cx="36504" cy="15872"/>
            </a:xfrm>
            <a:custGeom>
              <a:avLst/>
              <a:gdLst>
                <a:gd name="T0" fmla="*/ 23 w 23"/>
                <a:gd name="T1" fmla="*/ 4 h 10"/>
                <a:gd name="T2" fmla="*/ 23 w 23"/>
                <a:gd name="T3" fmla="*/ 4 h 10"/>
                <a:gd name="T4" fmla="*/ 22 w 23"/>
                <a:gd name="T5" fmla="*/ 4 h 10"/>
                <a:gd name="T6" fmla="*/ 22 w 23"/>
                <a:gd name="T7" fmla="*/ 6 h 10"/>
                <a:gd name="T8" fmla="*/ 21 w 23"/>
                <a:gd name="T9" fmla="*/ 7 h 10"/>
                <a:gd name="T10" fmla="*/ 21 w 23"/>
                <a:gd name="T11" fmla="*/ 7 h 10"/>
                <a:gd name="T12" fmla="*/ 20 w 23"/>
                <a:gd name="T13" fmla="*/ 7 h 10"/>
                <a:gd name="T14" fmla="*/ 18 w 23"/>
                <a:gd name="T15" fmla="*/ 8 h 10"/>
                <a:gd name="T16" fmla="*/ 18 w 23"/>
                <a:gd name="T17" fmla="*/ 8 h 10"/>
                <a:gd name="T18" fmla="*/ 16 w 23"/>
                <a:gd name="T19" fmla="*/ 9 h 10"/>
                <a:gd name="T20" fmla="*/ 15 w 23"/>
                <a:gd name="T21" fmla="*/ 9 h 10"/>
                <a:gd name="T22" fmla="*/ 14 w 23"/>
                <a:gd name="T23" fmla="*/ 9 h 10"/>
                <a:gd name="T24" fmla="*/ 12 w 23"/>
                <a:gd name="T25" fmla="*/ 10 h 10"/>
                <a:gd name="T26" fmla="*/ 12 w 23"/>
                <a:gd name="T27" fmla="*/ 10 h 10"/>
                <a:gd name="T28" fmla="*/ 11 w 23"/>
                <a:gd name="T29" fmla="*/ 10 h 10"/>
                <a:gd name="T30" fmla="*/ 11 w 23"/>
                <a:gd name="T31" fmla="*/ 10 h 10"/>
                <a:gd name="T32" fmla="*/ 9 w 23"/>
                <a:gd name="T33" fmla="*/ 9 h 10"/>
                <a:gd name="T34" fmla="*/ 9 w 23"/>
                <a:gd name="T35" fmla="*/ 10 h 10"/>
                <a:gd name="T36" fmla="*/ 7 w 23"/>
                <a:gd name="T37" fmla="*/ 10 h 10"/>
                <a:gd name="T38" fmla="*/ 6 w 23"/>
                <a:gd name="T39" fmla="*/ 9 h 10"/>
                <a:gd name="T40" fmla="*/ 4 w 23"/>
                <a:gd name="T41" fmla="*/ 9 h 10"/>
                <a:gd name="T42" fmla="*/ 3 w 23"/>
                <a:gd name="T43" fmla="*/ 8 h 10"/>
                <a:gd name="T44" fmla="*/ 2 w 23"/>
                <a:gd name="T45" fmla="*/ 6 h 10"/>
                <a:gd name="T46" fmla="*/ 1 w 23"/>
                <a:gd name="T47" fmla="*/ 5 h 10"/>
                <a:gd name="T48" fmla="*/ 1 w 23"/>
                <a:gd name="T49" fmla="*/ 3 h 10"/>
                <a:gd name="T50" fmla="*/ 0 w 23"/>
                <a:gd name="T51" fmla="*/ 2 h 10"/>
                <a:gd name="T52" fmla="*/ 1 w 23"/>
                <a:gd name="T53" fmla="*/ 1 h 10"/>
                <a:gd name="T54" fmla="*/ 2 w 23"/>
                <a:gd name="T55" fmla="*/ 2 h 10"/>
                <a:gd name="T56" fmla="*/ 3 w 23"/>
                <a:gd name="T57" fmla="*/ 2 h 10"/>
                <a:gd name="T58" fmla="*/ 4 w 23"/>
                <a:gd name="T59" fmla="*/ 1 h 10"/>
                <a:gd name="T60" fmla="*/ 4 w 23"/>
                <a:gd name="T61" fmla="*/ 0 h 10"/>
                <a:gd name="T62" fmla="*/ 5 w 23"/>
                <a:gd name="T63" fmla="*/ 0 h 10"/>
                <a:gd name="T64" fmla="*/ 5 w 23"/>
                <a:gd name="T65" fmla="*/ 0 h 10"/>
                <a:gd name="T66" fmla="*/ 6 w 23"/>
                <a:gd name="T67" fmla="*/ 0 h 10"/>
                <a:gd name="T68" fmla="*/ 7 w 23"/>
                <a:gd name="T69" fmla="*/ 0 h 10"/>
                <a:gd name="T70" fmla="*/ 7 w 23"/>
                <a:gd name="T71" fmla="*/ 1 h 10"/>
                <a:gd name="T72" fmla="*/ 8 w 23"/>
                <a:gd name="T73" fmla="*/ 1 h 10"/>
                <a:gd name="T74" fmla="*/ 9 w 23"/>
                <a:gd name="T75" fmla="*/ 2 h 10"/>
                <a:gd name="T76" fmla="*/ 10 w 23"/>
                <a:gd name="T77" fmla="*/ 2 h 10"/>
                <a:gd name="T78" fmla="*/ 12 w 23"/>
                <a:gd name="T79" fmla="*/ 1 h 10"/>
                <a:gd name="T80" fmla="*/ 13 w 23"/>
                <a:gd name="T81" fmla="*/ 1 h 10"/>
                <a:gd name="T82" fmla="*/ 14 w 23"/>
                <a:gd name="T83" fmla="*/ 0 h 10"/>
                <a:gd name="T84" fmla="*/ 15 w 23"/>
                <a:gd name="T85" fmla="*/ 1 h 10"/>
                <a:gd name="T86" fmla="*/ 16 w 23"/>
                <a:gd name="T87" fmla="*/ 1 h 10"/>
                <a:gd name="T88" fmla="*/ 17 w 23"/>
                <a:gd name="T89" fmla="*/ 0 h 10"/>
                <a:gd name="T90" fmla="*/ 18 w 23"/>
                <a:gd name="T91" fmla="*/ 0 h 10"/>
                <a:gd name="T92" fmla="*/ 18 w 23"/>
                <a:gd name="T93" fmla="*/ 1 h 10"/>
                <a:gd name="T94" fmla="*/ 18 w 23"/>
                <a:gd name="T95" fmla="*/ 3 h 10"/>
                <a:gd name="T96" fmla="*/ 20 w 23"/>
                <a:gd name="T97" fmla="*/ 3 h 10"/>
                <a:gd name="T98" fmla="*/ 21 w 23"/>
                <a:gd name="T99" fmla="*/ 3 h 10"/>
                <a:gd name="T100" fmla="*/ 21 w 23"/>
                <a:gd name="T101" fmla="*/ 3 h 10"/>
                <a:gd name="T102" fmla="*/ 23 w 23"/>
                <a:gd name="T10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 h="10">
                  <a:moveTo>
                    <a:pt x="23" y="4"/>
                  </a:moveTo>
                  <a:lnTo>
                    <a:pt x="23" y="4"/>
                  </a:lnTo>
                  <a:lnTo>
                    <a:pt x="22" y="4"/>
                  </a:lnTo>
                  <a:lnTo>
                    <a:pt x="22" y="6"/>
                  </a:lnTo>
                  <a:lnTo>
                    <a:pt x="21" y="7"/>
                  </a:lnTo>
                  <a:lnTo>
                    <a:pt x="21" y="7"/>
                  </a:lnTo>
                  <a:lnTo>
                    <a:pt x="20" y="7"/>
                  </a:lnTo>
                  <a:lnTo>
                    <a:pt x="18" y="8"/>
                  </a:lnTo>
                  <a:lnTo>
                    <a:pt x="18" y="8"/>
                  </a:lnTo>
                  <a:lnTo>
                    <a:pt x="16" y="9"/>
                  </a:lnTo>
                  <a:lnTo>
                    <a:pt x="15" y="9"/>
                  </a:lnTo>
                  <a:lnTo>
                    <a:pt x="14" y="9"/>
                  </a:lnTo>
                  <a:lnTo>
                    <a:pt x="12" y="10"/>
                  </a:lnTo>
                  <a:lnTo>
                    <a:pt x="12" y="10"/>
                  </a:lnTo>
                  <a:lnTo>
                    <a:pt x="11" y="10"/>
                  </a:lnTo>
                  <a:lnTo>
                    <a:pt x="11" y="10"/>
                  </a:lnTo>
                  <a:lnTo>
                    <a:pt x="9" y="9"/>
                  </a:lnTo>
                  <a:lnTo>
                    <a:pt x="9" y="10"/>
                  </a:lnTo>
                  <a:lnTo>
                    <a:pt x="7" y="10"/>
                  </a:lnTo>
                  <a:lnTo>
                    <a:pt x="6" y="9"/>
                  </a:lnTo>
                  <a:lnTo>
                    <a:pt x="4" y="9"/>
                  </a:lnTo>
                  <a:lnTo>
                    <a:pt x="3" y="8"/>
                  </a:lnTo>
                  <a:lnTo>
                    <a:pt x="2" y="6"/>
                  </a:lnTo>
                  <a:lnTo>
                    <a:pt x="1" y="5"/>
                  </a:lnTo>
                  <a:lnTo>
                    <a:pt x="1" y="3"/>
                  </a:lnTo>
                  <a:lnTo>
                    <a:pt x="0" y="2"/>
                  </a:lnTo>
                  <a:lnTo>
                    <a:pt x="1" y="1"/>
                  </a:lnTo>
                  <a:lnTo>
                    <a:pt x="2" y="2"/>
                  </a:lnTo>
                  <a:lnTo>
                    <a:pt x="3" y="2"/>
                  </a:lnTo>
                  <a:lnTo>
                    <a:pt x="4" y="1"/>
                  </a:lnTo>
                  <a:lnTo>
                    <a:pt x="4" y="0"/>
                  </a:lnTo>
                  <a:lnTo>
                    <a:pt x="5" y="0"/>
                  </a:lnTo>
                  <a:lnTo>
                    <a:pt x="5" y="0"/>
                  </a:lnTo>
                  <a:lnTo>
                    <a:pt x="6" y="0"/>
                  </a:lnTo>
                  <a:lnTo>
                    <a:pt x="7" y="0"/>
                  </a:lnTo>
                  <a:lnTo>
                    <a:pt x="7" y="1"/>
                  </a:lnTo>
                  <a:lnTo>
                    <a:pt x="8" y="1"/>
                  </a:lnTo>
                  <a:lnTo>
                    <a:pt x="9" y="2"/>
                  </a:lnTo>
                  <a:lnTo>
                    <a:pt x="10" y="2"/>
                  </a:lnTo>
                  <a:lnTo>
                    <a:pt x="12" y="1"/>
                  </a:lnTo>
                  <a:lnTo>
                    <a:pt x="13" y="1"/>
                  </a:lnTo>
                  <a:lnTo>
                    <a:pt x="14" y="0"/>
                  </a:lnTo>
                  <a:lnTo>
                    <a:pt x="15" y="1"/>
                  </a:lnTo>
                  <a:lnTo>
                    <a:pt x="16" y="1"/>
                  </a:lnTo>
                  <a:lnTo>
                    <a:pt x="17" y="0"/>
                  </a:lnTo>
                  <a:lnTo>
                    <a:pt x="18" y="0"/>
                  </a:lnTo>
                  <a:lnTo>
                    <a:pt x="18" y="1"/>
                  </a:lnTo>
                  <a:lnTo>
                    <a:pt x="18" y="3"/>
                  </a:lnTo>
                  <a:lnTo>
                    <a:pt x="20" y="3"/>
                  </a:lnTo>
                  <a:lnTo>
                    <a:pt x="21" y="3"/>
                  </a:lnTo>
                  <a:lnTo>
                    <a:pt x="21" y="3"/>
                  </a:lnTo>
                  <a:lnTo>
                    <a:pt x="23"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4" name="Freeform 263">
              <a:extLst>
                <a:ext uri="{FF2B5EF4-FFF2-40B4-BE49-F238E27FC236}">
                  <a16:creationId xmlns:a16="http://schemas.microsoft.com/office/drawing/2014/main" id="{9624827E-604E-62C7-0C22-30E5184DFCBD}"/>
                </a:ext>
              </a:extLst>
            </p:cNvPr>
            <p:cNvSpPr>
              <a:spLocks/>
            </p:cNvSpPr>
            <p:nvPr/>
          </p:nvSpPr>
          <p:spPr bwMode="auto">
            <a:xfrm>
              <a:off x="6379105" y="5980896"/>
              <a:ext cx="4761" cy="3174"/>
            </a:xfrm>
            <a:custGeom>
              <a:avLst/>
              <a:gdLst>
                <a:gd name="T0" fmla="*/ 2 w 3"/>
                <a:gd name="T1" fmla="*/ 2 h 2"/>
                <a:gd name="T2" fmla="*/ 3 w 3"/>
                <a:gd name="T3" fmla="*/ 1 h 2"/>
                <a:gd name="T4" fmla="*/ 3 w 3"/>
                <a:gd name="T5" fmla="*/ 2 h 2"/>
                <a:gd name="T6" fmla="*/ 0 w 3"/>
                <a:gd name="T7" fmla="*/ 2 h 2"/>
                <a:gd name="T8" fmla="*/ 1 w 3"/>
                <a:gd name="T9" fmla="*/ 1 h 2"/>
                <a:gd name="T10" fmla="*/ 2 w 3"/>
                <a:gd name="T11" fmla="*/ 0 h 2"/>
                <a:gd name="T12" fmla="*/ 2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2"/>
                  </a:moveTo>
                  <a:lnTo>
                    <a:pt x="3" y="1"/>
                  </a:lnTo>
                  <a:lnTo>
                    <a:pt x="3" y="2"/>
                  </a:lnTo>
                  <a:lnTo>
                    <a:pt x="0" y="2"/>
                  </a:lnTo>
                  <a:lnTo>
                    <a:pt x="1" y="1"/>
                  </a:lnTo>
                  <a:lnTo>
                    <a:pt x="2" y="0"/>
                  </a:lnTo>
                  <a:lnTo>
                    <a:pt x="2" y="2"/>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5" name="Freeform 264">
              <a:extLst>
                <a:ext uri="{FF2B5EF4-FFF2-40B4-BE49-F238E27FC236}">
                  <a16:creationId xmlns:a16="http://schemas.microsoft.com/office/drawing/2014/main" id="{9651BD3D-89EC-54BF-FF39-6C807000D022}"/>
                </a:ext>
              </a:extLst>
            </p:cNvPr>
            <p:cNvSpPr>
              <a:spLocks/>
            </p:cNvSpPr>
            <p:nvPr/>
          </p:nvSpPr>
          <p:spPr bwMode="auto">
            <a:xfrm>
              <a:off x="6379105" y="5976134"/>
              <a:ext cx="3174" cy="4761"/>
            </a:xfrm>
            <a:custGeom>
              <a:avLst/>
              <a:gdLst>
                <a:gd name="T0" fmla="*/ 0 w 2"/>
                <a:gd name="T1" fmla="*/ 0 h 3"/>
                <a:gd name="T2" fmla="*/ 0 w 2"/>
                <a:gd name="T3" fmla="*/ 1 h 3"/>
                <a:gd name="T4" fmla="*/ 1 w 2"/>
                <a:gd name="T5" fmla="*/ 1 h 3"/>
                <a:gd name="T6" fmla="*/ 2 w 2"/>
                <a:gd name="T7" fmla="*/ 3 h 3"/>
                <a:gd name="T8" fmla="*/ 0 w 2"/>
                <a:gd name="T9" fmla="*/ 3 h 3"/>
                <a:gd name="T10" fmla="*/ 0 w 2"/>
                <a:gd name="T11" fmla="*/ 2 h 3"/>
                <a:gd name="T12" fmla="*/ 0 w 2"/>
                <a:gd name="T13" fmla="*/ 1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1"/>
                  </a:lnTo>
                  <a:lnTo>
                    <a:pt x="1" y="1"/>
                  </a:lnTo>
                  <a:lnTo>
                    <a:pt x="2" y="3"/>
                  </a:lnTo>
                  <a:lnTo>
                    <a:pt x="0" y="3"/>
                  </a:lnTo>
                  <a:lnTo>
                    <a:pt x="0" y="2"/>
                  </a:lnTo>
                  <a:lnTo>
                    <a:pt x="0" y="1"/>
                  </a:lnTo>
                  <a:lnTo>
                    <a:pt x="0" y="0"/>
                  </a:lnTo>
                  <a:close/>
                </a:path>
              </a:pathLst>
            </a:custGeom>
            <a:grpFill/>
            <a:ln w="1270" cap="rnd">
              <a:solidFill>
                <a:schemeClr val="bg1">
                  <a:lumMod val="85000"/>
                  <a:alpha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6" name="Freeform 265">
              <a:extLst>
                <a:ext uri="{FF2B5EF4-FFF2-40B4-BE49-F238E27FC236}">
                  <a16:creationId xmlns:a16="http://schemas.microsoft.com/office/drawing/2014/main" id="{AA8739DE-EBE2-4DA3-ECC2-00FD17B6F275}"/>
                </a:ext>
              </a:extLst>
            </p:cNvPr>
            <p:cNvSpPr>
              <a:spLocks/>
            </p:cNvSpPr>
            <p:nvPr/>
          </p:nvSpPr>
          <p:spPr bwMode="auto">
            <a:xfrm>
              <a:off x="7593277" y="2578069"/>
              <a:ext cx="6349" cy="6349"/>
            </a:xfrm>
            <a:custGeom>
              <a:avLst/>
              <a:gdLst>
                <a:gd name="T0" fmla="*/ 1 w 4"/>
                <a:gd name="T1" fmla="*/ 0 h 4"/>
                <a:gd name="T2" fmla="*/ 2 w 4"/>
                <a:gd name="T3" fmla="*/ 1 h 4"/>
                <a:gd name="T4" fmla="*/ 3 w 4"/>
                <a:gd name="T5" fmla="*/ 1 h 4"/>
                <a:gd name="T6" fmla="*/ 4 w 4"/>
                <a:gd name="T7" fmla="*/ 2 h 4"/>
                <a:gd name="T8" fmla="*/ 4 w 4"/>
                <a:gd name="T9" fmla="*/ 2 h 4"/>
                <a:gd name="T10" fmla="*/ 4 w 4"/>
                <a:gd name="T11" fmla="*/ 3 h 4"/>
                <a:gd name="T12" fmla="*/ 4 w 4"/>
                <a:gd name="T13" fmla="*/ 4 h 4"/>
                <a:gd name="T14" fmla="*/ 2 w 4"/>
                <a:gd name="T15" fmla="*/ 3 h 4"/>
                <a:gd name="T16" fmla="*/ 2 w 4"/>
                <a:gd name="T17" fmla="*/ 2 h 4"/>
                <a:gd name="T18" fmla="*/ 1 w 4"/>
                <a:gd name="T19" fmla="*/ 1 h 4"/>
                <a:gd name="T20" fmla="*/ 0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lnTo>
                    <a:pt x="2" y="1"/>
                  </a:lnTo>
                  <a:lnTo>
                    <a:pt x="3" y="1"/>
                  </a:lnTo>
                  <a:lnTo>
                    <a:pt x="4" y="2"/>
                  </a:lnTo>
                  <a:lnTo>
                    <a:pt x="4" y="2"/>
                  </a:lnTo>
                  <a:lnTo>
                    <a:pt x="4" y="3"/>
                  </a:lnTo>
                  <a:lnTo>
                    <a:pt x="4" y="4"/>
                  </a:lnTo>
                  <a:lnTo>
                    <a:pt x="2" y="3"/>
                  </a:lnTo>
                  <a:lnTo>
                    <a:pt x="2" y="2"/>
                  </a:lnTo>
                  <a:lnTo>
                    <a:pt x="1" y="1"/>
                  </a:lnTo>
                  <a:lnTo>
                    <a:pt x="0" y="0"/>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7" name="Freeform 266">
              <a:extLst>
                <a:ext uri="{FF2B5EF4-FFF2-40B4-BE49-F238E27FC236}">
                  <a16:creationId xmlns:a16="http://schemas.microsoft.com/office/drawing/2014/main" id="{5831156C-2F16-24AA-692E-3D0E46425FF7}"/>
                </a:ext>
              </a:extLst>
            </p:cNvPr>
            <p:cNvSpPr>
              <a:spLocks/>
            </p:cNvSpPr>
            <p:nvPr/>
          </p:nvSpPr>
          <p:spPr bwMode="auto">
            <a:xfrm>
              <a:off x="7594865" y="2570134"/>
              <a:ext cx="6349" cy="4761"/>
            </a:xfrm>
            <a:custGeom>
              <a:avLst/>
              <a:gdLst>
                <a:gd name="T0" fmla="*/ 1 w 4"/>
                <a:gd name="T1" fmla="*/ 1 h 3"/>
                <a:gd name="T2" fmla="*/ 4 w 4"/>
                <a:gd name="T3" fmla="*/ 1 h 3"/>
                <a:gd name="T4" fmla="*/ 4 w 4"/>
                <a:gd name="T5" fmla="*/ 1 h 3"/>
                <a:gd name="T6" fmla="*/ 4 w 4"/>
                <a:gd name="T7" fmla="*/ 3 h 3"/>
                <a:gd name="T8" fmla="*/ 4 w 4"/>
                <a:gd name="T9" fmla="*/ 3 h 3"/>
                <a:gd name="T10" fmla="*/ 2 w 4"/>
                <a:gd name="T11" fmla="*/ 1 h 3"/>
                <a:gd name="T12" fmla="*/ 1 w 4"/>
                <a:gd name="T13" fmla="*/ 1 h 3"/>
                <a:gd name="T14" fmla="*/ 0 w 4"/>
                <a:gd name="T15" fmla="*/ 0 h 3"/>
                <a:gd name="T16" fmla="*/ 1 w 4"/>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1" y="1"/>
                  </a:moveTo>
                  <a:lnTo>
                    <a:pt x="4" y="1"/>
                  </a:lnTo>
                  <a:lnTo>
                    <a:pt x="4" y="1"/>
                  </a:lnTo>
                  <a:lnTo>
                    <a:pt x="4" y="3"/>
                  </a:lnTo>
                  <a:lnTo>
                    <a:pt x="4" y="3"/>
                  </a:lnTo>
                  <a:lnTo>
                    <a:pt x="2" y="1"/>
                  </a:lnTo>
                  <a:lnTo>
                    <a:pt x="1" y="1"/>
                  </a:lnTo>
                  <a:lnTo>
                    <a:pt x="0" y="0"/>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8" name="Freeform 267">
              <a:extLst>
                <a:ext uri="{FF2B5EF4-FFF2-40B4-BE49-F238E27FC236}">
                  <a16:creationId xmlns:a16="http://schemas.microsoft.com/office/drawing/2014/main" id="{134B5692-7295-DDEB-8399-8AF0FF1AF997}"/>
                </a:ext>
              </a:extLst>
            </p:cNvPr>
            <p:cNvSpPr>
              <a:spLocks/>
            </p:cNvSpPr>
            <p:nvPr/>
          </p:nvSpPr>
          <p:spPr bwMode="auto">
            <a:xfrm>
              <a:off x="7585342" y="2559024"/>
              <a:ext cx="14284" cy="11110"/>
            </a:xfrm>
            <a:custGeom>
              <a:avLst/>
              <a:gdLst>
                <a:gd name="T0" fmla="*/ 3 w 9"/>
                <a:gd name="T1" fmla="*/ 3 h 7"/>
                <a:gd name="T2" fmla="*/ 4 w 9"/>
                <a:gd name="T3" fmla="*/ 4 h 7"/>
                <a:gd name="T4" fmla="*/ 4 w 9"/>
                <a:gd name="T5" fmla="*/ 4 h 7"/>
                <a:gd name="T6" fmla="*/ 4 w 9"/>
                <a:gd name="T7" fmla="*/ 5 h 7"/>
                <a:gd name="T8" fmla="*/ 3 w 9"/>
                <a:gd name="T9" fmla="*/ 5 h 7"/>
                <a:gd name="T10" fmla="*/ 3 w 9"/>
                <a:gd name="T11" fmla="*/ 5 h 7"/>
                <a:gd name="T12" fmla="*/ 1 w 9"/>
                <a:gd name="T13" fmla="*/ 5 h 7"/>
                <a:gd name="T14" fmla="*/ 0 w 9"/>
                <a:gd name="T15" fmla="*/ 5 h 7"/>
                <a:gd name="T16" fmla="*/ 0 w 9"/>
                <a:gd name="T17" fmla="*/ 3 h 7"/>
                <a:gd name="T18" fmla="*/ 2 w 9"/>
                <a:gd name="T19" fmla="*/ 3 h 7"/>
                <a:gd name="T20" fmla="*/ 2 w 9"/>
                <a:gd name="T21" fmla="*/ 3 h 7"/>
                <a:gd name="T22" fmla="*/ 3 w 9"/>
                <a:gd name="T23" fmla="*/ 3 h 7"/>
                <a:gd name="T24" fmla="*/ 2 w 9"/>
                <a:gd name="T25" fmla="*/ 2 h 7"/>
                <a:gd name="T26" fmla="*/ 3 w 9"/>
                <a:gd name="T27" fmla="*/ 0 h 7"/>
                <a:gd name="T28" fmla="*/ 4 w 9"/>
                <a:gd name="T29" fmla="*/ 0 h 7"/>
                <a:gd name="T30" fmla="*/ 5 w 9"/>
                <a:gd name="T31" fmla="*/ 2 h 7"/>
                <a:gd name="T32" fmla="*/ 5 w 9"/>
                <a:gd name="T33" fmla="*/ 2 h 7"/>
                <a:gd name="T34" fmla="*/ 7 w 9"/>
                <a:gd name="T35" fmla="*/ 3 h 7"/>
                <a:gd name="T36" fmla="*/ 8 w 9"/>
                <a:gd name="T37" fmla="*/ 5 h 7"/>
                <a:gd name="T38" fmla="*/ 9 w 9"/>
                <a:gd name="T39" fmla="*/ 5 h 7"/>
                <a:gd name="T40" fmla="*/ 9 w 9"/>
                <a:gd name="T41" fmla="*/ 7 h 7"/>
                <a:gd name="T42" fmla="*/ 7 w 9"/>
                <a:gd name="T43" fmla="*/ 5 h 7"/>
                <a:gd name="T44" fmla="*/ 7 w 9"/>
                <a:gd name="T45" fmla="*/ 5 h 7"/>
                <a:gd name="T46" fmla="*/ 6 w 9"/>
                <a:gd name="T47" fmla="*/ 5 h 7"/>
                <a:gd name="T48" fmla="*/ 6 w 9"/>
                <a:gd name="T49" fmla="*/ 4 h 7"/>
                <a:gd name="T50" fmla="*/ 5 w 9"/>
                <a:gd name="T51" fmla="*/ 3 h 7"/>
                <a:gd name="T52" fmla="*/ 4 w 9"/>
                <a:gd name="T53" fmla="*/ 3 h 7"/>
                <a:gd name="T54" fmla="*/ 3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3" y="3"/>
                  </a:moveTo>
                  <a:lnTo>
                    <a:pt x="4" y="4"/>
                  </a:lnTo>
                  <a:lnTo>
                    <a:pt x="4" y="4"/>
                  </a:lnTo>
                  <a:lnTo>
                    <a:pt x="4" y="5"/>
                  </a:lnTo>
                  <a:lnTo>
                    <a:pt x="3" y="5"/>
                  </a:lnTo>
                  <a:lnTo>
                    <a:pt x="3" y="5"/>
                  </a:lnTo>
                  <a:lnTo>
                    <a:pt x="1" y="5"/>
                  </a:lnTo>
                  <a:lnTo>
                    <a:pt x="0" y="5"/>
                  </a:lnTo>
                  <a:lnTo>
                    <a:pt x="0" y="3"/>
                  </a:lnTo>
                  <a:lnTo>
                    <a:pt x="2" y="3"/>
                  </a:lnTo>
                  <a:lnTo>
                    <a:pt x="2" y="3"/>
                  </a:lnTo>
                  <a:lnTo>
                    <a:pt x="3" y="3"/>
                  </a:lnTo>
                  <a:lnTo>
                    <a:pt x="2" y="2"/>
                  </a:lnTo>
                  <a:lnTo>
                    <a:pt x="3" y="0"/>
                  </a:lnTo>
                  <a:lnTo>
                    <a:pt x="4" y="0"/>
                  </a:lnTo>
                  <a:lnTo>
                    <a:pt x="5" y="2"/>
                  </a:lnTo>
                  <a:lnTo>
                    <a:pt x="5" y="2"/>
                  </a:lnTo>
                  <a:lnTo>
                    <a:pt x="7" y="3"/>
                  </a:lnTo>
                  <a:lnTo>
                    <a:pt x="8" y="5"/>
                  </a:lnTo>
                  <a:lnTo>
                    <a:pt x="9" y="5"/>
                  </a:lnTo>
                  <a:lnTo>
                    <a:pt x="9" y="7"/>
                  </a:lnTo>
                  <a:lnTo>
                    <a:pt x="7" y="5"/>
                  </a:lnTo>
                  <a:lnTo>
                    <a:pt x="7" y="5"/>
                  </a:lnTo>
                  <a:lnTo>
                    <a:pt x="6" y="5"/>
                  </a:lnTo>
                  <a:lnTo>
                    <a:pt x="6" y="4"/>
                  </a:lnTo>
                  <a:lnTo>
                    <a:pt x="5" y="3"/>
                  </a:lnTo>
                  <a:lnTo>
                    <a:pt x="4" y="3"/>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69" name="Freeform 268">
              <a:extLst>
                <a:ext uri="{FF2B5EF4-FFF2-40B4-BE49-F238E27FC236}">
                  <a16:creationId xmlns:a16="http://schemas.microsoft.com/office/drawing/2014/main" id="{650B9A89-CDB2-035F-71D3-F8A916CB9D89}"/>
                </a:ext>
              </a:extLst>
            </p:cNvPr>
            <p:cNvSpPr>
              <a:spLocks/>
            </p:cNvSpPr>
            <p:nvPr/>
          </p:nvSpPr>
          <p:spPr bwMode="auto">
            <a:xfrm>
              <a:off x="7605974" y="2559024"/>
              <a:ext cx="3174" cy="3174"/>
            </a:xfrm>
            <a:custGeom>
              <a:avLst/>
              <a:gdLst>
                <a:gd name="T0" fmla="*/ 1 w 2"/>
                <a:gd name="T1" fmla="*/ 2 h 2"/>
                <a:gd name="T2" fmla="*/ 0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lnTo>
                    <a:pt x="0" y="1"/>
                  </a:lnTo>
                  <a:lnTo>
                    <a:pt x="2"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0" name="Freeform 269">
              <a:extLst>
                <a:ext uri="{FF2B5EF4-FFF2-40B4-BE49-F238E27FC236}">
                  <a16:creationId xmlns:a16="http://schemas.microsoft.com/office/drawing/2014/main" id="{B57AE841-A7F6-4320-44B2-71D026F2DE19}"/>
                </a:ext>
              </a:extLst>
            </p:cNvPr>
            <p:cNvSpPr>
              <a:spLocks/>
            </p:cNvSpPr>
            <p:nvPr/>
          </p:nvSpPr>
          <p:spPr bwMode="auto">
            <a:xfrm>
              <a:off x="7591690" y="2559024"/>
              <a:ext cx="9523" cy="7935"/>
            </a:xfrm>
            <a:custGeom>
              <a:avLst/>
              <a:gdLst>
                <a:gd name="T0" fmla="*/ 3 w 6"/>
                <a:gd name="T1" fmla="*/ 3 h 5"/>
                <a:gd name="T2" fmla="*/ 2 w 6"/>
                <a:gd name="T3" fmla="*/ 2 h 5"/>
                <a:gd name="T4" fmla="*/ 1 w 6"/>
                <a:gd name="T5" fmla="*/ 2 h 5"/>
                <a:gd name="T6" fmla="*/ 0 w 6"/>
                <a:gd name="T7" fmla="*/ 0 h 5"/>
                <a:gd name="T8" fmla="*/ 1 w 6"/>
                <a:gd name="T9" fmla="*/ 0 h 5"/>
                <a:gd name="T10" fmla="*/ 2 w 6"/>
                <a:gd name="T11" fmla="*/ 0 h 5"/>
                <a:gd name="T12" fmla="*/ 3 w 6"/>
                <a:gd name="T13" fmla="*/ 0 h 5"/>
                <a:gd name="T14" fmla="*/ 5 w 6"/>
                <a:gd name="T15" fmla="*/ 1 h 5"/>
                <a:gd name="T16" fmla="*/ 5 w 6"/>
                <a:gd name="T17" fmla="*/ 2 h 5"/>
                <a:gd name="T18" fmla="*/ 5 w 6"/>
                <a:gd name="T19" fmla="*/ 2 h 5"/>
                <a:gd name="T20" fmla="*/ 6 w 6"/>
                <a:gd name="T21" fmla="*/ 3 h 5"/>
                <a:gd name="T22" fmla="*/ 6 w 6"/>
                <a:gd name="T23" fmla="*/ 3 h 5"/>
                <a:gd name="T24" fmla="*/ 6 w 6"/>
                <a:gd name="T25" fmla="*/ 5 h 5"/>
                <a:gd name="T26" fmla="*/ 3 w 6"/>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3" y="3"/>
                  </a:moveTo>
                  <a:lnTo>
                    <a:pt x="2" y="2"/>
                  </a:lnTo>
                  <a:lnTo>
                    <a:pt x="1" y="2"/>
                  </a:lnTo>
                  <a:lnTo>
                    <a:pt x="0" y="0"/>
                  </a:lnTo>
                  <a:lnTo>
                    <a:pt x="1" y="0"/>
                  </a:lnTo>
                  <a:lnTo>
                    <a:pt x="2" y="0"/>
                  </a:lnTo>
                  <a:lnTo>
                    <a:pt x="3" y="0"/>
                  </a:lnTo>
                  <a:lnTo>
                    <a:pt x="5" y="1"/>
                  </a:lnTo>
                  <a:lnTo>
                    <a:pt x="5" y="2"/>
                  </a:lnTo>
                  <a:lnTo>
                    <a:pt x="5" y="2"/>
                  </a:lnTo>
                  <a:lnTo>
                    <a:pt x="6" y="3"/>
                  </a:lnTo>
                  <a:lnTo>
                    <a:pt x="6" y="3"/>
                  </a:lnTo>
                  <a:lnTo>
                    <a:pt x="6" y="5"/>
                  </a:lnTo>
                  <a:lnTo>
                    <a:pt x="3" y="3"/>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1" name="Freeform 270">
              <a:extLst>
                <a:ext uri="{FF2B5EF4-FFF2-40B4-BE49-F238E27FC236}">
                  <a16:creationId xmlns:a16="http://schemas.microsoft.com/office/drawing/2014/main" id="{02F9CF19-38A8-284B-5367-97356430ABD3}"/>
                </a:ext>
              </a:extLst>
            </p:cNvPr>
            <p:cNvSpPr>
              <a:spLocks/>
            </p:cNvSpPr>
            <p:nvPr/>
          </p:nvSpPr>
          <p:spPr bwMode="auto">
            <a:xfrm>
              <a:off x="7602800" y="2559024"/>
              <a:ext cx="3174" cy="3174"/>
            </a:xfrm>
            <a:custGeom>
              <a:avLst/>
              <a:gdLst>
                <a:gd name="T0" fmla="*/ 2 w 2"/>
                <a:gd name="T1" fmla="*/ 1 h 2"/>
                <a:gd name="T2" fmla="*/ 2 w 2"/>
                <a:gd name="T3" fmla="*/ 2 h 2"/>
                <a:gd name="T4" fmla="*/ 1 w 2"/>
                <a:gd name="T5" fmla="*/ 2 h 2"/>
                <a:gd name="T6" fmla="*/ 0 w 2"/>
                <a:gd name="T7" fmla="*/ 2 h 2"/>
                <a:gd name="T8" fmla="*/ 1 w 2"/>
                <a:gd name="T9" fmla="*/ 1 h 2"/>
                <a:gd name="T10" fmla="*/ 0 w 2"/>
                <a:gd name="T11" fmla="*/ 0 h 2"/>
                <a:gd name="T12" fmla="*/ 1 w 2"/>
                <a:gd name="T13" fmla="*/ 0 h 2"/>
                <a:gd name="T14" fmla="*/ 1 w 2"/>
                <a:gd name="T15" fmla="*/ 0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lnTo>
                    <a:pt x="2" y="2"/>
                  </a:lnTo>
                  <a:lnTo>
                    <a:pt x="1" y="2"/>
                  </a:lnTo>
                  <a:lnTo>
                    <a:pt x="0" y="2"/>
                  </a:lnTo>
                  <a:lnTo>
                    <a:pt x="1" y="1"/>
                  </a:lnTo>
                  <a:lnTo>
                    <a:pt x="0" y="0"/>
                  </a:lnTo>
                  <a:lnTo>
                    <a:pt x="1" y="0"/>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2" name="Freeform 271">
              <a:extLst>
                <a:ext uri="{FF2B5EF4-FFF2-40B4-BE49-F238E27FC236}">
                  <a16:creationId xmlns:a16="http://schemas.microsoft.com/office/drawing/2014/main" id="{42A7DE19-F93A-98D5-573E-CF5CC6C5A120}"/>
                </a:ext>
              </a:extLst>
            </p:cNvPr>
            <p:cNvSpPr>
              <a:spLocks/>
            </p:cNvSpPr>
            <p:nvPr/>
          </p:nvSpPr>
          <p:spPr bwMode="auto">
            <a:xfrm>
              <a:off x="7601213" y="2557436"/>
              <a:ext cx="1587" cy="3174"/>
            </a:xfrm>
            <a:custGeom>
              <a:avLst/>
              <a:gdLst>
                <a:gd name="T0" fmla="*/ 1 w 1"/>
                <a:gd name="T1" fmla="*/ 2 h 2"/>
                <a:gd name="T2" fmla="*/ 0 w 1"/>
                <a:gd name="T3" fmla="*/ 2 h 2"/>
                <a:gd name="T4" fmla="*/ 0 w 1"/>
                <a:gd name="T5" fmla="*/ 1 h 2"/>
                <a:gd name="T6" fmla="*/ 0 w 1"/>
                <a:gd name="T7" fmla="*/ 0 h 2"/>
                <a:gd name="T8" fmla="*/ 0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1"/>
                  </a:lnTo>
                  <a:lnTo>
                    <a:pt x="0" y="0"/>
                  </a:lnTo>
                  <a:lnTo>
                    <a:pt x="0"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3" name="Freeform 272">
              <a:extLst>
                <a:ext uri="{FF2B5EF4-FFF2-40B4-BE49-F238E27FC236}">
                  <a16:creationId xmlns:a16="http://schemas.microsoft.com/office/drawing/2014/main" id="{C0F439CE-E130-A48B-5377-3B83265CF370}"/>
                </a:ext>
              </a:extLst>
            </p:cNvPr>
            <p:cNvSpPr>
              <a:spLocks/>
            </p:cNvSpPr>
            <p:nvPr/>
          </p:nvSpPr>
          <p:spPr bwMode="auto">
            <a:xfrm>
              <a:off x="11404036" y="4122355"/>
              <a:ext cx="3174" cy="4761"/>
            </a:xfrm>
            <a:custGeom>
              <a:avLst/>
              <a:gdLst>
                <a:gd name="T0" fmla="*/ 2 w 2"/>
                <a:gd name="T1" fmla="*/ 0 h 3"/>
                <a:gd name="T2" fmla="*/ 2 w 2"/>
                <a:gd name="T3" fmla="*/ 1 h 3"/>
                <a:gd name="T4" fmla="*/ 1 w 2"/>
                <a:gd name="T5" fmla="*/ 1 h 3"/>
                <a:gd name="T6" fmla="*/ 0 w 2"/>
                <a:gd name="T7" fmla="*/ 3 h 3"/>
                <a:gd name="T8" fmla="*/ 0 w 2"/>
                <a:gd name="T9" fmla="*/ 3 h 3"/>
                <a:gd name="T10" fmla="*/ 1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2" y="1"/>
                  </a:lnTo>
                  <a:lnTo>
                    <a:pt x="1" y="1"/>
                  </a:lnTo>
                  <a:lnTo>
                    <a:pt x="0" y="3"/>
                  </a:lnTo>
                  <a:lnTo>
                    <a:pt x="0" y="3"/>
                  </a:lnTo>
                  <a:lnTo>
                    <a:pt x="1"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4" name="Freeform 273">
              <a:extLst>
                <a:ext uri="{FF2B5EF4-FFF2-40B4-BE49-F238E27FC236}">
                  <a16:creationId xmlns:a16="http://schemas.microsoft.com/office/drawing/2014/main" id="{891B4414-D403-670E-5606-78552EE26840}"/>
                </a:ext>
              </a:extLst>
            </p:cNvPr>
            <p:cNvSpPr>
              <a:spLocks/>
            </p:cNvSpPr>
            <p:nvPr/>
          </p:nvSpPr>
          <p:spPr bwMode="auto">
            <a:xfrm>
              <a:off x="6104527" y="4041412"/>
              <a:ext cx="4761" cy="7935"/>
            </a:xfrm>
            <a:custGeom>
              <a:avLst/>
              <a:gdLst>
                <a:gd name="T0" fmla="*/ 2 w 3"/>
                <a:gd name="T1" fmla="*/ 4 h 5"/>
                <a:gd name="T2" fmla="*/ 1 w 3"/>
                <a:gd name="T3" fmla="*/ 5 h 5"/>
                <a:gd name="T4" fmla="*/ 0 w 3"/>
                <a:gd name="T5" fmla="*/ 5 h 5"/>
                <a:gd name="T6" fmla="*/ 0 w 3"/>
                <a:gd name="T7" fmla="*/ 3 h 5"/>
                <a:gd name="T8" fmla="*/ 1 w 3"/>
                <a:gd name="T9" fmla="*/ 2 h 5"/>
                <a:gd name="T10" fmla="*/ 2 w 3"/>
                <a:gd name="T11" fmla="*/ 0 h 5"/>
                <a:gd name="T12" fmla="*/ 2 w 3"/>
                <a:gd name="T13" fmla="*/ 0 h 5"/>
                <a:gd name="T14" fmla="*/ 3 w 3"/>
                <a:gd name="T15" fmla="*/ 1 h 5"/>
                <a:gd name="T16" fmla="*/ 2 w 3"/>
                <a:gd name="T17" fmla="*/ 3 h 5"/>
                <a:gd name="T18" fmla="*/ 2 w 3"/>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4"/>
                  </a:moveTo>
                  <a:lnTo>
                    <a:pt x="1" y="5"/>
                  </a:lnTo>
                  <a:lnTo>
                    <a:pt x="0" y="5"/>
                  </a:lnTo>
                  <a:lnTo>
                    <a:pt x="0" y="3"/>
                  </a:lnTo>
                  <a:lnTo>
                    <a:pt x="1" y="2"/>
                  </a:lnTo>
                  <a:lnTo>
                    <a:pt x="2" y="0"/>
                  </a:lnTo>
                  <a:lnTo>
                    <a:pt x="2" y="0"/>
                  </a:lnTo>
                  <a:lnTo>
                    <a:pt x="3" y="1"/>
                  </a:lnTo>
                  <a:lnTo>
                    <a:pt x="2" y="3"/>
                  </a:lnTo>
                  <a:lnTo>
                    <a:pt x="2" y="4"/>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5" name="Freeform 274">
              <a:extLst>
                <a:ext uri="{FF2B5EF4-FFF2-40B4-BE49-F238E27FC236}">
                  <a16:creationId xmlns:a16="http://schemas.microsoft.com/office/drawing/2014/main" id="{46E3BC5B-075A-C02C-27B6-D3DE3A162987}"/>
                </a:ext>
              </a:extLst>
            </p:cNvPr>
            <p:cNvSpPr>
              <a:spLocks/>
            </p:cNvSpPr>
            <p:nvPr/>
          </p:nvSpPr>
          <p:spPr bwMode="auto">
            <a:xfrm>
              <a:off x="9696257" y="4284244"/>
              <a:ext cx="1587" cy="1587"/>
            </a:xfrm>
            <a:custGeom>
              <a:avLst/>
              <a:gdLst>
                <a:gd name="T0" fmla="*/ 1 w 1"/>
                <a:gd name="T1" fmla="*/ 0 h 1"/>
                <a:gd name="T2" fmla="*/ 1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1"/>
                  </a:lnTo>
                  <a:lnTo>
                    <a:pt x="1" y="0"/>
                  </a:lnTo>
                  <a:lnTo>
                    <a:pt x="1"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6" name="Freeform 275">
              <a:extLst>
                <a:ext uri="{FF2B5EF4-FFF2-40B4-BE49-F238E27FC236}">
                  <a16:creationId xmlns:a16="http://schemas.microsoft.com/office/drawing/2014/main" id="{4C8A81D4-F978-6BA4-9ECC-2780BCD84DD7}"/>
                </a:ext>
              </a:extLst>
            </p:cNvPr>
            <p:cNvSpPr>
              <a:spLocks/>
            </p:cNvSpPr>
            <p:nvPr/>
          </p:nvSpPr>
          <p:spPr bwMode="auto">
            <a:xfrm>
              <a:off x="8097992" y="3325611"/>
              <a:ext cx="6349" cy="4761"/>
            </a:xfrm>
            <a:custGeom>
              <a:avLst/>
              <a:gdLst>
                <a:gd name="T0" fmla="*/ 4 w 4"/>
                <a:gd name="T1" fmla="*/ 2 h 3"/>
                <a:gd name="T2" fmla="*/ 4 w 4"/>
                <a:gd name="T3" fmla="*/ 3 h 3"/>
                <a:gd name="T4" fmla="*/ 2 w 4"/>
                <a:gd name="T5" fmla="*/ 2 h 3"/>
                <a:gd name="T6" fmla="*/ 1 w 4"/>
                <a:gd name="T7" fmla="*/ 2 h 3"/>
                <a:gd name="T8" fmla="*/ 1 w 4"/>
                <a:gd name="T9" fmla="*/ 0 h 3"/>
                <a:gd name="T10" fmla="*/ 0 w 4"/>
                <a:gd name="T11" fmla="*/ 0 h 3"/>
                <a:gd name="T12" fmla="*/ 2 w 4"/>
                <a:gd name="T13" fmla="*/ 0 h 3"/>
                <a:gd name="T14" fmla="*/ 3 w 4"/>
                <a:gd name="T15" fmla="*/ 1 h 3"/>
                <a:gd name="T16" fmla="*/ 4 w 4"/>
                <a:gd name="T17" fmla="*/ 2 h 3"/>
                <a:gd name="T18" fmla="*/ 4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4" y="2"/>
                  </a:moveTo>
                  <a:lnTo>
                    <a:pt x="4" y="3"/>
                  </a:lnTo>
                  <a:lnTo>
                    <a:pt x="2" y="2"/>
                  </a:lnTo>
                  <a:lnTo>
                    <a:pt x="1" y="2"/>
                  </a:lnTo>
                  <a:lnTo>
                    <a:pt x="1" y="0"/>
                  </a:lnTo>
                  <a:lnTo>
                    <a:pt x="0" y="0"/>
                  </a:lnTo>
                  <a:lnTo>
                    <a:pt x="2" y="0"/>
                  </a:lnTo>
                  <a:lnTo>
                    <a:pt x="3" y="1"/>
                  </a:lnTo>
                  <a:lnTo>
                    <a:pt x="4" y="2"/>
                  </a:lnTo>
                  <a:lnTo>
                    <a:pt x="4"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7" name="Freeform 276">
              <a:extLst>
                <a:ext uri="{FF2B5EF4-FFF2-40B4-BE49-F238E27FC236}">
                  <a16:creationId xmlns:a16="http://schemas.microsoft.com/office/drawing/2014/main" id="{0FB1DB34-A53C-AC6C-5D7E-39CE37FD0A79}"/>
                </a:ext>
              </a:extLst>
            </p:cNvPr>
            <p:cNvSpPr>
              <a:spLocks/>
            </p:cNvSpPr>
            <p:nvPr/>
          </p:nvSpPr>
          <p:spPr bwMode="auto">
            <a:xfrm>
              <a:off x="8094818" y="3322437"/>
              <a:ext cx="3174" cy="1587"/>
            </a:xfrm>
            <a:custGeom>
              <a:avLst/>
              <a:gdLst>
                <a:gd name="T0" fmla="*/ 1 w 2"/>
                <a:gd name="T1" fmla="*/ 1 h 1"/>
                <a:gd name="T2" fmla="*/ 0 w 2"/>
                <a:gd name="T3" fmla="*/ 1 h 1"/>
                <a:gd name="T4" fmla="*/ 0 w 2"/>
                <a:gd name="T5" fmla="*/ 0 h 1"/>
                <a:gd name="T6" fmla="*/ 1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lnTo>
                    <a:pt x="0" y="1"/>
                  </a:lnTo>
                  <a:lnTo>
                    <a:pt x="0" y="0"/>
                  </a:lnTo>
                  <a:lnTo>
                    <a:pt x="1" y="0"/>
                  </a:lnTo>
                  <a:lnTo>
                    <a:pt x="2" y="1"/>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8" name="Freeform 277">
              <a:extLst>
                <a:ext uri="{FF2B5EF4-FFF2-40B4-BE49-F238E27FC236}">
                  <a16:creationId xmlns:a16="http://schemas.microsoft.com/office/drawing/2014/main" id="{84708F15-29E3-16DC-89D0-429374E80642}"/>
                </a:ext>
              </a:extLst>
            </p:cNvPr>
            <p:cNvSpPr>
              <a:spLocks/>
            </p:cNvSpPr>
            <p:nvPr/>
          </p:nvSpPr>
          <p:spPr bwMode="auto">
            <a:xfrm>
              <a:off x="9397872" y="5004805"/>
              <a:ext cx="4761" cy="3174"/>
            </a:xfrm>
            <a:custGeom>
              <a:avLst/>
              <a:gdLst>
                <a:gd name="T0" fmla="*/ 1 w 3"/>
                <a:gd name="T1" fmla="*/ 2 h 2"/>
                <a:gd name="T2" fmla="*/ 0 w 3"/>
                <a:gd name="T3" fmla="*/ 1 h 2"/>
                <a:gd name="T4" fmla="*/ 1 w 3"/>
                <a:gd name="T5" fmla="*/ 1 h 2"/>
                <a:gd name="T6" fmla="*/ 3 w 3"/>
                <a:gd name="T7" fmla="*/ 0 h 2"/>
                <a:gd name="T8" fmla="*/ 3 w 3"/>
                <a:gd name="T9" fmla="*/ 1 h 2"/>
                <a:gd name="T10" fmla="*/ 3 w 3"/>
                <a:gd name="T11" fmla="*/ 1 h 2"/>
                <a:gd name="T12" fmla="*/ 1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2"/>
                  </a:moveTo>
                  <a:lnTo>
                    <a:pt x="0" y="1"/>
                  </a:lnTo>
                  <a:lnTo>
                    <a:pt x="1" y="1"/>
                  </a:lnTo>
                  <a:lnTo>
                    <a:pt x="3" y="0"/>
                  </a:lnTo>
                  <a:lnTo>
                    <a:pt x="3" y="1"/>
                  </a:lnTo>
                  <a:lnTo>
                    <a:pt x="3" y="1"/>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79" name="Freeform 278">
              <a:extLst>
                <a:ext uri="{FF2B5EF4-FFF2-40B4-BE49-F238E27FC236}">
                  <a16:creationId xmlns:a16="http://schemas.microsoft.com/office/drawing/2014/main" id="{882A72D7-15F2-9E42-BE1C-5A040C125A94}"/>
                </a:ext>
              </a:extLst>
            </p:cNvPr>
            <p:cNvSpPr>
              <a:spLocks/>
            </p:cNvSpPr>
            <p:nvPr/>
          </p:nvSpPr>
          <p:spPr bwMode="auto">
            <a:xfrm>
              <a:off x="12035723" y="5015916"/>
              <a:ext cx="1587" cy="3174"/>
            </a:xfrm>
            <a:custGeom>
              <a:avLst/>
              <a:gdLst>
                <a:gd name="T0" fmla="*/ 1 w 1"/>
                <a:gd name="T1" fmla="*/ 2 h 2"/>
                <a:gd name="T2" fmla="*/ 0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lnTo>
                    <a:pt x="0" y="2"/>
                  </a:lnTo>
                  <a:lnTo>
                    <a:pt x="0"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0" name="Freeform 279">
              <a:extLst>
                <a:ext uri="{FF2B5EF4-FFF2-40B4-BE49-F238E27FC236}">
                  <a16:creationId xmlns:a16="http://schemas.microsoft.com/office/drawing/2014/main" id="{51A0401F-5C92-EAB4-75D0-B6846D47B6EB}"/>
                </a:ext>
              </a:extLst>
            </p:cNvPr>
            <p:cNvSpPr>
              <a:spLocks/>
            </p:cNvSpPr>
            <p:nvPr/>
          </p:nvSpPr>
          <p:spPr bwMode="auto">
            <a:xfrm>
              <a:off x="12024612" y="5006393"/>
              <a:ext cx="3174" cy="3174"/>
            </a:xfrm>
            <a:custGeom>
              <a:avLst/>
              <a:gdLst>
                <a:gd name="T0" fmla="*/ 2 w 2"/>
                <a:gd name="T1" fmla="*/ 1 h 2"/>
                <a:gd name="T2" fmla="*/ 1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lnTo>
                    <a:pt x="1" y="2"/>
                  </a:lnTo>
                  <a:lnTo>
                    <a:pt x="0" y="0"/>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1" name="Freeform 280">
              <a:extLst>
                <a:ext uri="{FF2B5EF4-FFF2-40B4-BE49-F238E27FC236}">
                  <a16:creationId xmlns:a16="http://schemas.microsoft.com/office/drawing/2014/main" id="{5FDED19B-E0F7-CEF0-D643-2DDD8E0A3B38}"/>
                </a:ext>
              </a:extLst>
            </p:cNvPr>
            <p:cNvSpPr>
              <a:spLocks/>
            </p:cNvSpPr>
            <p:nvPr/>
          </p:nvSpPr>
          <p:spPr bwMode="auto">
            <a:xfrm>
              <a:off x="11313567" y="4181080"/>
              <a:ext cx="4761" cy="7935"/>
            </a:xfrm>
            <a:custGeom>
              <a:avLst/>
              <a:gdLst>
                <a:gd name="T0" fmla="*/ 3 w 3"/>
                <a:gd name="T1" fmla="*/ 0 h 5"/>
                <a:gd name="T2" fmla="*/ 2 w 3"/>
                <a:gd name="T3" fmla="*/ 2 h 5"/>
                <a:gd name="T4" fmla="*/ 2 w 3"/>
                <a:gd name="T5" fmla="*/ 2 h 5"/>
                <a:gd name="T6" fmla="*/ 2 w 3"/>
                <a:gd name="T7" fmla="*/ 4 h 5"/>
                <a:gd name="T8" fmla="*/ 2 w 3"/>
                <a:gd name="T9" fmla="*/ 5 h 5"/>
                <a:gd name="T10" fmla="*/ 1 w 3"/>
                <a:gd name="T11" fmla="*/ 5 h 5"/>
                <a:gd name="T12" fmla="*/ 0 w 3"/>
                <a:gd name="T13" fmla="*/ 3 h 5"/>
                <a:gd name="T14" fmla="*/ 1 w 3"/>
                <a:gd name="T15" fmla="*/ 3 h 5"/>
                <a:gd name="T16" fmla="*/ 1 w 3"/>
                <a:gd name="T17" fmla="*/ 2 h 5"/>
                <a:gd name="T18" fmla="*/ 2 w 3"/>
                <a:gd name="T19" fmla="*/ 0 h 5"/>
                <a:gd name="T20" fmla="*/ 2 w 3"/>
                <a:gd name="T21" fmla="*/ 0 h 5"/>
                <a:gd name="T22" fmla="*/ 3 w 3"/>
                <a:gd name="T23" fmla="*/ 0 h 5"/>
                <a:gd name="T24" fmla="*/ 3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0"/>
                  </a:moveTo>
                  <a:lnTo>
                    <a:pt x="2" y="2"/>
                  </a:lnTo>
                  <a:lnTo>
                    <a:pt x="2" y="2"/>
                  </a:lnTo>
                  <a:lnTo>
                    <a:pt x="2" y="4"/>
                  </a:lnTo>
                  <a:lnTo>
                    <a:pt x="2" y="5"/>
                  </a:lnTo>
                  <a:lnTo>
                    <a:pt x="1" y="5"/>
                  </a:lnTo>
                  <a:lnTo>
                    <a:pt x="0" y="3"/>
                  </a:lnTo>
                  <a:lnTo>
                    <a:pt x="1" y="3"/>
                  </a:lnTo>
                  <a:lnTo>
                    <a:pt x="1" y="2"/>
                  </a:lnTo>
                  <a:lnTo>
                    <a:pt x="2" y="0"/>
                  </a:lnTo>
                  <a:lnTo>
                    <a:pt x="2" y="0"/>
                  </a:lnTo>
                  <a:lnTo>
                    <a:pt x="3" y="0"/>
                  </a:lnTo>
                  <a:lnTo>
                    <a:pt x="3"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2" name="Freeform 281">
              <a:extLst>
                <a:ext uri="{FF2B5EF4-FFF2-40B4-BE49-F238E27FC236}">
                  <a16:creationId xmlns:a16="http://schemas.microsoft.com/office/drawing/2014/main" id="{EB5220F5-3D3D-1901-5268-0545C62AB7EF}"/>
                </a:ext>
              </a:extLst>
            </p:cNvPr>
            <p:cNvSpPr>
              <a:spLocks/>
            </p:cNvSpPr>
            <p:nvPr/>
          </p:nvSpPr>
          <p:spPr bwMode="auto">
            <a:xfrm>
              <a:off x="5955334" y="3863652"/>
              <a:ext cx="3174" cy="3174"/>
            </a:xfrm>
            <a:custGeom>
              <a:avLst/>
              <a:gdLst>
                <a:gd name="T0" fmla="*/ 1 w 2"/>
                <a:gd name="T1" fmla="*/ 2 h 2"/>
                <a:gd name="T2" fmla="*/ 0 w 2"/>
                <a:gd name="T3" fmla="*/ 1 h 2"/>
                <a:gd name="T4" fmla="*/ 1 w 2"/>
                <a:gd name="T5" fmla="*/ 0 h 2"/>
                <a:gd name="T6" fmla="*/ 2 w 2"/>
                <a:gd name="T7" fmla="*/ 0 h 2"/>
                <a:gd name="T8" fmla="*/ 2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lnTo>
                    <a:pt x="0" y="1"/>
                  </a:lnTo>
                  <a:lnTo>
                    <a:pt x="1" y="0"/>
                  </a:lnTo>
                  <a:lnTo>
                    <a:pt x="2" y="0"/>
                  </a:lnTo>
                  <a:lnTo>
                    <a:pt x="2" y="0"/>
                  </a:lnTo>
                  <a:lnTo>
                    <a:pt x="1" y="2"/>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3" name="Freeform 282">
              <a:extLst>
                <a:ext uri="{FF2B5EF4-FFF2-40B4-BE49-F238E27FC236}">
                  <a16:creationId xmlns:a16="http://schemas.microsoft.com/office/drawing/2014/main" id="{6B297BE0-BEE3-3F0A-DD35-BD5BEA9A3074}"/>
                </a:ext>
              </a:extLst>
            </p:cNvPr>
            <p:cNvSpPr>
              <a:spLocks/>
            </p:cNvSpPr>
            <p:nvPr/>
          </p:nvSpPr>
          <p:spPr bwMode="auto">
            <a:xfrm>
              <a:off x="6017233" y="3863652"/>
              <a:ext cx="9523" cy="1587"/>
            </a:xfrm>
            <a:custGeom>
              <a:avLst/>
              <a:gdLst>
                <a:gd name="T0" fmla="*/ 6 w 6"/>
                <a:gd name="T1" fmla="*/ 0 h 1"/>
                <a:gd name="T2" fmla="*/ 5 w 6"/>
                <a:gd name="T3" fmla="*/ 0 h 1"/>
                <a:gd name="T4" fmla="*/ 2 w 6"/>
                <a:gd name="T5" fmla="*/ 1 h 1"/>
                <a:gd name="T6" fmla="*/ 0 w 6"/>
                <a:gd name="T7" fmla="*/ 1 h 1"/>
                <a:gd name="T8" fmla="*/ 1 w 6"/>
                <a:gd name="T9" fmla="*/ 0 h 1"/>
                <a:gd name="T10" fmla="*/ 2 w 6"/>
                <a:gd name="T11" fmla="*/ 0 h 1"/>
                <a:gd name="T12" fmla="*/ 3 w 6"/>
                <a:gd name="T13" fmla="*/ 0 h 1"/>
                <a:gd name="T14" fmla="*/ 5 w 6"/>
                <a:gd name="T15" fmla="*/ 0 h 1"/>
                <a:gd name="T16" fmla="*/ 6 w 6"/>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
                  <a:moveTo>
                    <a:pt x="6" y="0"/>
                  </a:moveTo>
                  <a:lnTo>
                    <a:pt x="5" y="0"/>
                  </a:lnTo>
                  <a:lnTo>
                    <a:pt x="2" y="1"/>
                  </a:lnTo>
                  <a:lnTo>
                    <a:pt x="0" y="1"/>
                  </a:lnTo>
                  <a:lnTo>
                    <a:pt x="1" y="0"/>
                  </a:lnTo>
                  <a:lnTo>
                    <a:pt x="2" y="0"/>
                  </a:lnTo>
                  <a:lnTo>
                    <a:pt x="3" y="0"/>
                  </a:lnTo>
                  <a:lnTo>
                    <a:pt x="5" y="0"/>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4" name="Freeform 283">
              <a:extLst>
                <a:ext uri="{FF2B5EF4-FFF2-40B4-BE49-F238E27FC236}">
                  <a16:creationId xmlns:a16="http://schemas.microsoft.com/office/drawing/2014/main" id="{BE0F09F3-1AC0-E718-727A-FAD780A295B6}"/>
                </a:ext>
              </a:extLst>
            </p:cNvPr>
            <p:cNvSpPr>
              <a:spLocks/>
            </p:cNvSpPr>
            <p:nvPr/>
          </p:nvSpPr>
          <p:spPr bwMode="auto">
            <a:xfrm>
              <a:off x="5974380" y="3852542"/>
              <a:ext cx="42853" cy="17458"/>
            </a:xfrm>
            <a:custGeom>
              <a:avLst/>
              <a:gdLst>
                <a:gd name="T0" fmla="*/ 4 w 27"/>
                <a:gd name="T1" fmla="*/ 0 h 11"/>
                <a:gd name="T2" fmla="*/ 6 w 27"/>
                <a:gd name="T3" fmla="*/ 0 h 11"/>
                <a:gd name="T4" fmla="*/ 8 w 27"/>
                <a:gd name="T5" fmla="*/ 0 h 11"/>
                <a:gd name="T6" fmla="*/ 9 w 27"/>
                <a:gd name="T7" fmla="*/ 1 h 11"/>
                <a:gd name="T8" fmla="*/ 10 w 27"/>
                <a:gd name="T9" fmla="*/ 0 h 11"/>
                <a:gd name="T10" fmla="*/ 11 w 27"/>
                <a:gd name="T11" fmla="*/ 1 h 11"/>
                <a:gd name="T12" fmla="*/ 13 w 27"/>
                <a:gd name="T13" fmla="*/ 0 h 11"/>
                <a:gd name="T14" fmla="*/ 13 w 27"/>
                <a:gd name="T15" fmla="*/ 1 h 11"/>
                <a:gd name="T16" fmla="*/ 15 w 27"/>
                <a:gd name="T17" fmla="*/ 0 h 11"/>
                <a:gd name="T18" fmla="*/ 16 w 27"/>
                <a:gd name="T19" fmla="*/ 1 h 11"/>
                <a:gd name="T20" fmla="*/ 17 w 27"/>
                <a:gd name="T21" fmla="*/ 1 h 11"/>
                <a:gd name="T22" fmla="*/ 19 w 27"/>
                <a:gd name="T23" fmla="*/ 1 h 11"/>
                <a:gd name="T24" fmla="*/ 19 w 27"/>
                <a:gd name="T25" fmla="*/ 1 h 11"/>
                <a:gd name="T26" fmla="*/ 21 w 27"/>
                <a:gd name="T27" fmla="*/ 1 h 11"/>
                <a:gd name="T28" fmla="*/ 21 w 27"/>
                <a:gd name="T29" fmla="*/ 1 h 11"/>
                <a:gd name="T30" fmla="*/ 24 w 27"/>
                <a:gd name="T31" fmla="*/ 1 h 11"/>
                <a:gd name="T32" fmla="*/ 24 w 27"/>
                <a:gd name="T33" fmla="*/ 1 h 11"/>
                <a:gd name="T34" fmla="*/ 24 w 27"/>
                <a:gd name="T35" fmla="*/ 1 h 11"/>
                <a:gd name="T36" fmla="*/ 27 w 27"/>
                <a:gd name="T37" fmla="*/ 3 h 11"/>
                <a:gd name="T38" fmla="*/ 27 w 27"/>
                <a:gd name="T39" fmla="*/ 2 h 11"/>
                <a:gd name="T40" fmla="*/ 27 w 27"/>
                <a:gd name="T41" fmla="*/ 4 h 11"/>
                <a:gd name="T42" fmla="*/ 27 w 27"/>
                <a:gd name="T43" fmla="*/ 5 h 11"/>
                <a:gd name="T44" fmla="*/ 24 w 27"/>
                <a:gd name="T45" fmla="*/ 6 h 11"/>
                <a:gd name="T46" fmla="*/ 24 w 27"/>
                <a:gd name="T47" fmla="*/ 7 h 11"/>
                <a:gd name="T48" fmla="*/ 23 w 27"/>
                <a:gd name="T49" fmla="*/ 9 h 11"/>
                <a:gd name="T50" fmla="*/ 22 w 27"/>
                <a:gd name="T51" fmla="*/ 10 h 11"/>
                <a:gd name="T52" fmla="*/ 21 w 27"/>
                <a:gd name="T53" fmla="*/ 10 h 11"/>
                <a:gd name="T54" fmla="*/ 20 w 27"/>
                <a:gd name="T55" fmla="*/ 10 h 11"/>
                <a:gd name="T56" fmla="*/ 19 w 27"/>
                <a:gd name="T57" fmla="*/ 10 h 11"/>
                <a:gd name="T58" fmla="*/ 17 w 27"/>
                <a:gd name="T59" fmla="*/ 11 h 11"/>
                <a:gd name="T60" fmla="*/ 16 w 27"/>
                <a:gd name="T61" fmla="*/ 10 h 11"/>
                <a:gd name="T62" fmla="*/ 15 w 27"/>
                <a:gd name="T63" fmla="*/ 10 h 11"/>
                <a:gd name="T64" fmla="*/ 13 w 27"/>
                <a:gd name="T65" fmla="*/ 10 h 11"/>
                <a:gd name="T66" fmla="*/ 13 w 27"/>
                <a:gd name="T67" fmla="*/ 10 h 11"/>
                <a:gd name="T68" fmla="*/ 10 w 27"/>
                <a:gd name="T69" fmla="*/ 10 h 11"/>
                <a:gd name="T70" fmla="*/ 7 w 27"/>
                <a:gd name="T71" fmla="*/ 10 h 11"/>
                <a:gd name="T72" fmla="*/ 7 w 27"/>
                <a:gd name="T73" fmla="*/ 10 h 11"/>
                <a:gd name="T74" fmla="*/ 5 w 27"/>
                <a:gd name="T75" fmla="*/ 10 h 11"/>
                <a:gd name="T76" fmla="*/ 4 w 27"/>
                <a:gd name="T77" fmla="*/ 11 h 11"/>
                <a:gd name="T78" fmla="*/ 4 w 27"/>
                <a:gd name="T79" fmla="*/ 10 h 11"/>
                <a:gd name="T80" fmla="*/ 2 w 27"/>
                <a:gd name="T81" fmla="*/ 10 h 11"/>
                <a:gd name="T82" fmla="*/ 1 w 27"/>
                <a:gd name="T83" fmla="*/ 10 h 11"/>
                <a:gd name="T84" fmla="*/ 0 w 27"/>
                <a:gd name="T85" fmla="*/ 10 h 11"/>
                <a:gd name="T86" fmla="*/ 1 w 27"/>
                <a:gd name="T87" fmla="*/ 8 h 11"/>
                <a:gd name="T88" fmla="*/ 1 w 27"/>
                <a:gd name="T89" fmla="*/ 7 h 11"/>
                <a:gd name="T90" fmla="*/ 1 w 27"/>
                <a:gd name="T91" fmla="*/ 6 h 11"/>
                <a:gd name="T92" fmla="*/ 1 w 27"/>
                <a:gd name="T93" fmla="*/ 4 h 11"/>
                <a:gd name="T94" fmla="*/ 0 w 27"/>
                <a:gd name="T95" fmla="*/ 4 h 11"/>
                <a:gd name="T96" fmla="*/ 0 w 27"/>
                <a:gd name="T97" fmla="*/ 3 h 11"/>
                <a:gd name="T98" fmla="*/ 1 w 27"/>
                <a:gd name="T99" fmla="*/ 2 h 11"/>
                <a:gd name="T100" fmla="*/ 1 w 27"/>
                <a:gd name="T101" fmla="*/ 1 h 11"/>
                <a:gd name="T102" fmla="*/ 1 w 27"/>
                <a:gd name="T103" fmla="*/ 0 h 11"/>
                <a:gd name="T104" fmla="*/ 3 w 27"/>
                <a:gd name="T105" fmla="*/ 0 h 11"/>
                <a:gd name="T106" fmla="*/ 4 w 27"/>
                <a:gd name="T10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11">
                  <a:moveTo>
                    <a:pt x="4" y="0"/>
                  </a:moveTo>
                  <a:lnTo>
                    <a:pt x="6" y="0"/>
                  </a:lnTo>
                  <a:lnTo>
                    <a:pt x="8" y="0"/>
                  </a:lnTo>
                  <a:lnTo>
                    <a:pt x="9" y="1"/>
                  </a:lnTo>
                  <a:lnTo>
                    <a:pt x="10" y="0"/>
                  </a:lnTo>
                  <a:lnTo>
                    <a:pt x="11" y="1"/>
                  </a:lnTo>
                  <a:lnTo>
                    <a:pt x="13" y="0"/>
                  </a:lnTo>
                  <a:lnTo>
                    <a:pt x="13" y="1"/>
                  </a:lnTo>
                  <a:lnTo>
                    <a:pt x="15" y="0"/>
                  </a:lnTo>
                  <a:lnTo>
                    <a:pt x="16" y="1"/>
                  </a:lnTo>
                  <a:lnTo>
                    <a:pt x="17" y="1"/>
                  </a:lnTo>
                  <a:lnTo>
                    <a:pt x="19" y="1"/>
                  </a:lnTo>
                  <a:lnTo>
                    <a:pt x="19" y="1"/>
                  </a:lnTo>
                  <a:lnTo>
                    <a:pt x="21" y="1"/>
                  </a:lnTo>
                  <a:lnTo>
                    <a:pt x="21" y="1"/>
                  </a:lnTo>
                  <a:lnTo>
                    <a:pt x="24" y="1"/>
                  </a:lnTo>
                  <a:lnTo>
                    <a:pt x="24" y="1"/>
                  </a:lnTo>
                  <a:lnTo>
                    <a:pt x="24" y="1"/>
                  </a:lnTo>
                  <a:lnTo>
                    <a:pt x="27" y="3"/>
                  </a:lnTo>
                  <a:lnTo>
                    <a:pt x="27" y="2"/>
                  </a:lnTo>
                  <a:lnTo>
                    <a:pt x="27" y="4"/>
                  </a:lnTo>
                  <a:lnTo>
                    <a:pt x="27" y="5"/>
                  </a:lnTo>
                  <a:lnTo>
                    <a:pt x="24" y="6"/>
                  </a:lnTo>
                  <a:lnTo>
                    <a:pt x="24" y="7"/>
                  </a:lnTo>
                  <a:lnTo>
                    <a:pt x="23" y="9"/>
                  </a:lnTo>
                  <a:lnTo>
                    <a:pt x="22" y="10"/>
                  </a:lnTo>
                  <a:lnTo>
                    <a:pt x="21" y="10"/>
                  </a:lnTo>
                  <a:lnTo>
                    <a:pt x="20" y="10"/>
                  </a:lnTo>
                  <a:lnTo>
                    <a:pt x="19" y="10"/>
                  </a:lnTo>
                  <a:lnTo>
                    <a:pt x="17" y="11"/>
                  </a:lnTo>
                  <a:lnTo>
                    <a:pt x="16" y="10"/>
                  </a:lnTo>
                  <a:lnTo>
                    <a:pt x="15" y="10"/>
                  </a:lnTo>
                  <a:lnTo>
                    <a:pt x="13" y="10"/>
                  </a:lnTo>
                  <a:lnTo>
                    <a:pt x="13" y="10"/>
                  </a:lnTo>
                  <a:lnTo>
                    <a:pt x="10" y="10"/>
                  </a:lnTo>
                  <a:lnTo>
                    <a:pt x="7" y="10"/>
                  </a:lnTo>
                  <a:lnTo>
                    <a:pt x="7" y="10"/>
                  </a:lnTo>
                  <a:lnTo>
                    <a:pt x="5" y="10"/>
                  </a:lnTo>
                  <a:lnTo>
                    <a:pt x="4" y="11"/>
                  </a:lnTo>
                  <a:lnTo>
                    <a:pt x="4" y="10"/>
                  </a:lnTo>
                  <a:lnTo>
                    <a:pt x="2" y="10"/>
                  </a:lnTo>
                  <a:lnTo>
                    <a:pt x="1" y="10"/>
                  </a:lnTo>
                  <a:lnTo>
                    <a:pt x="0" y="10"/>
                  </a:lnTo>
                  <a:lnTo>
                    <a:pt x="1" y="8"/>
                  </a:lnTo>
                  <a:lnTo>
                    <a:pt x="1" y="7"/>
                  </a:lnTo>
                  <a:lnTo>
                    <a:pt x="1" y="6"/>
                  </a:lnTo>
                  <a:lnTo>
                    <a:pt x="1" y="4"/>
                  </a:lnTo>
                  <a:lnTo>
                    <a:pt x="0" y="4"/>
                  </a:lnTo>
                  <a:lnTo>
                    <a:pt x="0" y="3"/>
                  </a:lnTo>
                  <a:lnTo>
                    <a:pt x="1" y="2"/>
                  </a:lnTo>
                  <a:lnTo>
                    <a:pt x="1" y="1"/>
                  </a:lnTo>
                  <a:lnTo>
                    <a:pt x="1" y="0"/>
                  </a:lnTo>
                  <a:lnTo>
                    <a:pt x="3" y="0"/>
                  </a:lnTo>
                  <a:lnTo>
                    <a:pt x="4"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5" name="Freeform 284">
              <a:extLst>
                <a:ext uri="{FF2B5EF4-FFF2-40B4-BE49-F238E27FC236}">
                  <a16:creationId xmlns:a16="http://schemas.microsoft.com/office/drawing/2014/main" id="{0AB983DF-5A6A-F8FB-7F51-2D0D5A6A7537}"/>
                </a:ext>
              </a:extLst>
            </p:cNvPr>
            <p:cNvSpPr>
              <a:spLocks/>
            </p:cNvSpPr>
            <p:nvPr/>
          </p:nvSpPr>
          <p:spPr bwMode="auto">
            <a:xfrm>
              <a:off x="11873833" y="4631828"/>
              <a:ext cx="1587" cy="1587"/>
            </a:xfrm>
            <a:custGeom>
              <a:avLst/>
              <a:gdLst>
                <a:gd name="T0" fmla="*/ 0 w 1"/>
                <a:gd name="T1" fmla="*/ 0 h 1"/>
                <a:gd name="T2" fmla="*/ 1 w 1"/>
                <a:gd name="T3" fmla="*/ 1 h 1"/>
                <a:gd name="T4" fmla="*/ 0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1"/>
                  </a:lnTo>
                  <a:lnTo>
                    <a:pt x="0" y="1"/>
                  </a:lnTo>
                  <a:lnTo>
                    <a:pt x="0" y="1"/>
                  </a:lnTo>
                  <a:lnTo>
                    <a:pt x="0" y="1"/>
                  </a:lnTo>
                  <a:lnTo>
                    <a:pt x="0"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6" name="Freeform 285">
              <a:extLst>
                <a:ext uri="{FF2B5EF4-FFF2-40B4-BE49-F238E27FC236}">
                  <a16:creationId xmlns:a16="http://schemas.microsoft.com/office/drawing/2014/main" id="{5D5B3921-6FC3-C638-23CD-54AE7C0CCDF4}"/>
                </a:ext>
              </a:extLst>
            </p:cNvPr>
            <p:cNvSpPr>
              <a:spLocks/>
            </p:cNvSpPr>
            <p:nvPr/>
          </p:nvSpPr>
          <p:spPr bwMode="auto">
            <a:xfrm>
              <a:off x="7912296" y="4398518"/>
              <a:ext cx="7935" cy="11110"/>
            </a:xfrm>
            <a:custGeom>
              <a:avLst/>
              <a:gdLst>
                <a:gd name="T0" fmla="*/ 3 w 5"/>
                <a:gd name="T1" fmla="*/ 6 h 7"/>
                <a:gd name="T2" fmla="*/ 2 w 5"/>
                <a:gd name="T3" fmla="*/ 6 h 7"/>
                <a:gd name="T4" fmla="*/ 1 w 5"/>
                <a:gd name="T5" fmla="*/ 7 h 7"/>
                <a:gd name="T6" fmla="*/ 1 w 5"/>
                <a:gd name="T7" fmla="*/ 7 h 7"/>
                <a:gd name="T8" fmla="*/ 1 w 5"/>
                <a:gd name="T9" fmla="*/ 6 h 7"/>
                <a:gd name="T10" fmla="*/ 0 w 5"/>
                <a:gd name="T11" fmla="*/ 4 h 7"/>
                <a:gd name="T12" fmla="*/ 0 w 5"/>
                <a:gd name="T13" fmla="*/ 3 h 7"/>
                <a:gd name="T14" fmla="*/ 1 w 5"/>
                <a:gd name="T15" fmla="*/ 1 h 7"/>
                <a:gd name="T16" fmla="*/ 2 w 5"/>
                <a:gd name="T17" fmla="*/ 1 h 7"/>
                <a:gd name="T18" fmla="*/ 3 w 5"/>
                <a:gd name="T19" fmla="*/ 0 h 7"/>
                <a:gd name="T20" fmla="*/ 4 w 5"/>
                <a:gd name="T21" fmla="*/ 0 h 7"/>
                <a:gd name="T22" fmla="*/ 4 w 5"/>
                <a:gd name="T23" fmla="*/ 2 h 7"/>
                <a:gd name="T24" fmla="*/ 5 w 5"/>
                <a:gd name="T25" fmla="*/ 3 h 7"/>
                <a:gd name="T26" fmla="*/ 4 w 5"/>
                <a:gd name="T27" fmla="*/ 4 h 7"/>
                <a:gd name="T28" fmla="*/ 4 w 5"/>
                <a:gd name="T29" fmla="*/ 5 h 7"/>
                <a:gd name="T30" fmla="*/ 3 w 5"/>
                <a:gd name="T31" fmla="*/ 6 h 7"/>
                <a:gd name="T32" fmla="*/ 3 w 5"/>
                <a:gd name="T3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3" y="6"/>
                  </a:moveTo>
                  <a:lnTo>
                    <a:pt x="2" y="6"/>
                  </a:lnTo>
                  <a:lnTo>
                    <a:pt x="1" y="7"/>
                  </a:lnTo>
                  <a:lnTo>
                    <a:pt x="1" y="7"/>
                  </a:lnTo>
                  <a:lnTo>
                    <a:pt x="1" y="6"/>
                  </a:lnTo>
                  <a:lnTo>
                    <a:pt x="0" y="4"/>
                  </a:lnTo>
                  <a:lnTo>
                    <a:pt x="0" y="3"/>
                  </a:lnTo>
                  <a:lnTo>
                    <a:pt x="1" y="1"/>
                  </a:lnTo>
                  <a:lnTo>
                    <a:pt x="2" y="1"/>
                  </a:lnTo>
                  <a:lnTo>
                    <a:pt x="3" y="0"/>
                  </a:lnTo>
                  <a:lnTo>
                    <a:pt x="4" y="0"/>
                  </a:lnTo>
                  <a:lnTo>
                    <a:pt x="4" y="2"/>
                  </a:lnTo>
                  <a:lnTo>
                    <a:pt x="5" y="3"/>
                  </a:lnTo>
                  <a:lnTo>
                    <a:pt x="4" y="4"/>
                  </a:lnTo>
                  <a:lnTo>
                    <a:pt x="4" y="5"/>
                  </a:lnTo>
                  <a:lnTo>
                    <a:pt x="3" y="6"/>
                  </a:lnTo>
                  <a:lnTo>
                    <a:pt x="3" y="6"/>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7" name="Freeform 286">
              <a:extLst>
                <a:ext uri="{FF2B5EF4-FFF2-40B4-BE49-F238E27FC236}">
                  <a16:creationId xmlns:a16="http://schemas.microsoft.com/office/drawing/2014/main" id="{35F385EB-0B39-15B1-54DC-D2F1F583912D}"/>
                </a:ext>
              </a:extLst>
            </p:cNvPr>
            <p:cNvSpPr>
              <a:spLocks/>
            </p:cNvSpPr>
            <p:nvPr/>
          </p:nvSpPr>
          <p:spPr bwMode="auto">
            <a:xfrm>
              <a:off x="7936103" y="4360427"/>
              <a:ext cx="1587" cy="4761"/>
            </a:xfrm>
            <a:custGeom>
              <a:avLst/>
              <a:gdLst>
                <a:gd name="T0" fmla="*/ 1 w 1"/>
                <a:gd name="T1" fmla="*/ 1 h 3"/>
                <a:gd name="T2" fmla="*/ 1 w 1"/>
                <a:gd name="T3" fmla="*/ 2 h 3"/>
                <a:gd name="T4" fmla="*/ 0 w 1"/>
                <a:gd name="T5" fmla="*/ 3 h 3"/>
                <a:gd name="T6" fmla="*/ 0 w 1"/>
                <a:gd name="T7" fmla="*/ 2 h 3"/>
                <a:gd name="T8" fmla="*/ 0 w 1"/>
                <a:gd name="T9" fmla="*/ 1 h 3"/>
                <a:gd name="T10" fmla="*/ 0 w 1"/>
                <a:gd name="T11" fmla="*/ 1 h 3"/>
                <a:gd name="T12" fmla="*/ 0 w 1"/>
                <a:gd name="T13" fmla="*/ 0 h 3"/>
                <a:gd name="T14" fmla="*/ 0 w 1"/>
                <a:gd name="T15" fmla="*/ 0 h 3"/>
                <a:gd name="T16" fmla="*/ 1 w 1"/>
                <a:gd name="T17" fmla="*/ 0 h 3"/>
                <a:gd name="T18" fmla="*/ 1 w 1"/>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1"/>
                  </a:moveTo>
                  <a:lnTo>
                    <a:pt x="1" y="2"/>
                  </a:lnTo>
                  <a:lnTo>
                    <a:pt x="0" y="3"/>
                  </a:lnTo>
                  <a:lnTo>
                    <a:pt x="0" y="2"/>
                  </a:lnTo>
                  <a:lnTo>
                    <a:pt x="0" y="1"/>
                  </a:lnTo>
                  <a:lnTo>
                    <a:pt x="0" y="1"/>
                  </a:lnTo>
                  <a:lnTo>
                    <a:pt x="0" y="0"/>
                  </a:lnTo>
                  <a:lnTo>
                    <a:pt x="0" y="0"/>
                  </a:lnTo>
                  <a:lnTo>
                    <a:pt x="1" y="0"/>
                  </a:lnTo>
                  <a:lnTo>
                    <a:pt x="1"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8" name="Freeform 287">
              <a:extLst>
                <a:ext uri="{FF2B5EF4-FFF2-40B4-BE49-F238E27FC236}">
                  <a16:creationId xmlns:a16="http://schemas.microsoft.com/office/drawing/2014/main" id="{0D731C7E-82BB-697D-5E12-8420277FFE94}"/>
                </a:ext>
              </a:extLst>
            </p:cNvPr>
            <p:cNvSpPr>
              <a:spLocks/>
            </p:cNvSpPr>
            <p:nvPr/>
          </p:nvSpPr>
          <p:spPr bwMode="auto">
            <a:xfrm>
              <a:off x="9213762" y="4549297"/>
              <a:ext cx="3174" cy="4761"/>
            </a:xfrm>
            <a:custGeom>
              <a:avLst/>
              <a:gdLst>
                <a:gd name="T0" fmla="*/ 2 w 2"/>
                <a:gd name="T1" fmla="*/ 1 h 3"/>
                <a:gd name="T2" fmla="*/ 2 w 2"/>
                <a:gd name="T3" fmla="*/ 2 h 3"/>
                <a:gd name="T4" fmla="*/ 2 w 2"/>
                <a:gd name="T5" fmla="*/ 3 h 3"/>
                <a:gd name="T6" fmla="*/ 2 w 2"/>
                <a:gd name="T7" fmla="*/ 2 h 3"/>
                <a:gd name="T8" fmla="*/ 0 w 2"/>
                <a:gd name="T9" fmla="*/ 2 h 3"/>
                <a:gd name="T10" fmla="*/ 1 w 2"/>
                <a:gd name="T11" fmla="*/ 0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lnTo>
                    <a:pt x="2" y="2"/>
                  </a:lnTo>
                  <a:lnTo>
                    <a:pt x="2" y="3"/>
                  </a:lnTo>
                  <a:lnTo>
                    <a:pt x="2" y="2"/>
                  </a:lnTo>
                  <a:lnTo>
                    <a:pt x="0" y="2"/>
                  </a:lnTo>
                  <a:lnTo>
                    <a:pt x="1" y="0"/>
                  </a:lnTo>
                  <a:lnTo>
                    <a:pt x="2"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89" name="Freeform 288">
              <a:extLst>
                <a:ext uri="{FF2B5EF4-FFF2-40B4-BE49-F238E27FC236}">
                  <a16:creationId xmlns:a16="http://schemas.microsoft.com/office/drawing/2014/main" id="{8D242825-58B7-47C6-0D01-E646333893FC}"/>
                </a:ext>
              </a:extLst>
            </p:cNvPr>
            <p:cNvSpPr>
              <a:spLocks/>
            </p:cNvSpPr>
            <p:nvPr/>
          </p:nvSpPr>
          <p:spPr bwMode="auto">
            <a:xfrm>
              <a:off x="6098178" y="4084264"/>
              <a:ext cx="26981" cy="23807"/>
            </a:xfrm>
            <a:custGeom>
              <a:avLst/>
              <a:gdLst>
                <a:gd name="T0" fmla="*/ 17 w 17"/>
                <a:gd name="T1" fmla="*/ 0 h 15"/>
                <a:gd name="T2" fmla="*/ 16 w 17"/>
                <a:gd name="T3" fmla="*/ 1 h 15"/>
                <a:gd name="T4" fmla="*/ 15 w 17"/>
                <a:gd name="T5" fmla="*/ 2 h 15"/>
                <a:gd name="T6" fmla="*/ 15 w 17"/>
                <a:gd name="T7" fmla="*/ 3 h 15"/>
                <a:gd name="T8" fmla="*/ 15 w 17"/>
                <a:gd name="T9" fmla="*/ 4 h 15"/>
                <a:gd name="T10" fmla="*/ 15 w 17"/>
                <a:gd name="T11" fmla="*/ 6 h 15"/>
                <a:gd name="T12" fmla="*/ 15 w 17"/>
                <a:gd name="T13" fmla="*/ 6 h 15"/>
                <a:gd name="T14" fmla="*/ 15 w 17"/>
                <a:gd name="T15" fmla="*/ 8 h 15"/>
                <a:gd name="T16" fmla="*/ 15 w 17"/>
                <a:gd name="T17" fmla="*/ 9 h 15"/>
                <a:gd name="T18" fmla="*/ 16 w 17"/>
                <a:gd name="T19" fmla="*/ 9 h 15"/>
                <a:gd name="T20" fmla="*/ 15 w 17"/>
                <a:gd name="T21" fmla="*/ 10 h 15"/>
                <a:gd name="T22" fmla="*/ 15 w 17"/>
                <a:gd name="T23" fmla="*/ 11 h 15"/>
                <a:gd name="T24" fmla="*/ 15 w 17"/>
                <a:gd name="T25" fmla="*/ 13 h 15"/>
                <a:gd name="T26" fmla="*/ 15 w 17"/>
                <a:gd name="T27" fmla="*/ 13 h 15"/>
                <a:gd name="T28" fmla="*/ 13 w 17"/>
                <a:gd name="T29" fmla="*/ 14 h 15"/>
                <a:gd name="T30" fmla="*/ 12 w 17"/>
                <a:gd name="T31" fmla="*/ 14 h 15"/>
                <a:gd name="T32" fmla="*/ 11 w 17"/>
                <a:gd name="T33" fmla="*/ 14 h 15"/>
                <a:gd name="T34" fmla="*/ 9 w 17"/>
                <a:gd name="T35" fmla="*/ 15 h 15"/>
                <a:gd name="T36" fmla="*/ 8 w 17"/>
                <a:gd name="T37" fmla="*/ 14 h 15"/>
                <a:gd name="T38" fmla="*/ 6 w 17"/>
                <a:gd name="T39" fmla="*/ 15 h 15"/>
                <a:gd name="T40" fmla="*/ 6 w 17"/>
                <a:gd name="T41" fmla="*/ 14 h 15"/>
                <a:gd name="T42" fmla="*/ 4 w 17"/>
                <a:gd name="T43" fmla="*/ 15 h 15"/>
                <a:gd name="T44" fmla="*/ 3 w 17"/>
                <a:gd name="T45" fmla="*/ 14 h 15"/>
                <a:gd name="T46" fmla="*/ 1 w 17"/>
                <a:gd name="T47" fmla="*/ 14 h 15"/>
                <a:gd name="T48" fmla="*/ 0 w 17"/>
                <a:gd name="T49" fmla="*/ 15 h 15"/>
                <a:gd name="T50" fmla="*/ 0 w 17"/>
                <a:gd name="T51" fmla="*/ 15 h 15"/>
                <a:gd name="T52" fmla="*/ 1 w 17"/>
                <a:gd name="T53" fmla="*/ 14 h 15"/>
                <a:gd name="T54" fmla="*/ 2 w 17"/>
                <a:gd name="T55" fmla="*/ 13 h 15"/>
                <a:gd name="T56" fmla="*/ 3 w 17"/>
                <a:gd name="T57" fmla="*/ 12 h 15"/>
                <a:gd name="T58" fmla="*/ 4 w 17"/>
                <a:gd name="T59" fmla="*/ 12 h 15"/>
                <a:gd name="T60" fmla="*/ 5 w 17"/>
                <a:gd name="T61" fmla="*/ 11 h 15"/>
                <a:gd name="T62" fmla="*/ 6 w 17"/>
                <a:gd name="T63" fmla="*/ 11 h 15"/>
                <a:gd name="T64" fmla="*/ 7 w 17"/>
                <a:gd name="T65" fmla="*/ 10 h 15"/>
                <a:gd name="T66" fmla="*/ 7 w 17"/>
                <a:gd name="T67" fmla="*/ 8 h 15"/>
                <a:gd name="T68" fmla="*/ 7 w 17"/>
                <a:gd name="T69" fmla="*/ 7 h 15"/>
                <a:gd name="T70" fmla="*/ 7 w 17"/>
                <a:gd name="T71" fmla="*/ 5 h 15"/>
                <a:gd name="T72" fmla="*/ 7 w 17"/>
                <a:gd name="T73" fmla="*/ 4 h 15"/>
                <a:gd name="T74" fmla="*/ 6 w 17"/>
                <a:gd name="T75" fmla="*/ 4 h 15"/>
                <a:gd name="T76" fmla="*/ 6 w 17"/>
                <a:gd name="T77" fmla="*/ 3 h 15"/>
                <a:gd name="T78" fmla="*/ 4 w 17"/>
                <a:gd name="T79" fmla="*/ 3 h 15"/>
                <a:gd name="T80" fmla="*/ 4 w 17"/>
                <a:gd name="T81" fmla="*/ 2 h 15"/>
                <a:gd name="T82" fmla="*/ 6 w 17"/>
                <a:gd name="T83" fmla="*/ 1 h 15"/>
                <a:gd name="T84" fmla="*/ 9 w 17"/>
                <a:gd name="T85" fmla="*/ 1 h 15"/>
                <a:gd name="T86" fmla="*/ 9 w 17"/>
                <a:gd name="T87" fmla="*/ 1 h 15"/>
                <a:gd name="T88" fmla="*/ 12 w 17"/>
                <a:gd name="T89" fmla="*/ 1 h 15"/>
                <a:gd name="T90" fmla="*/ 13 w 17"/>
                <a:gd name="T91" fmla="*/ 1 h 15"/>
                <a:gd name="T92" fmla="*/ 16 w 17"/>
                <a:gd name="T93" fmla="*/ 0 h 15"/>
                <a:gd name="T94" fmla="*/ 17 w 17"/>
                <a:gd name="T9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15">
                  <a:moveTo>
                    <a:pt x="17" y="0"/>
                  </a:moveTo>
                  <a:lnTo>
                    <a:pt x="16" y="1"/>
                  </a:lnTo>
                  <a:lnTo>
                    <a:pt x="15" y="2"/>
                  </a:lnTo>
                  <a:lnTo>
                    <a:pt x="15" y="3"/>
                  </a:lnTo>
                  <a:lnTo>
                    <a:pt x="15" y="4"/>
                  </a:lnTo>
                  <a:lnTo>
                    <a:pt x="15" y="6"/>
                  </a:lnTo>
                  <a:lnTo>
                    <a:pt x="15" y="6"/>
                  </a:lnTo>
                  <a:lnTo>
                    <a:pt x="15" y="8"/>
                  </a:lnTo>
                  <a:lnTo>
                    <a:pt x="15" y="9"/>
                  </a:lnTo>
                  <a:lnTo>
                    <a:pt x="16" y="9"/>
                  </a:lnTo>
                  <a:lnTo>
                    <a:pt x="15" y="10"/>
                  </a:lnTo>
                  <a:lnTo>
                    <a:pt x="15" y="11"/>
                  </a:lnTo>
                  <a:lnTo>
                    <a:pt x="15" y="13"/>
                  </a:lnTo>
                  <a:lnTo>
                    <a:pt x="15" y="13"/>
                  </a:lnTo>
                  <a:lnTo>
                    <a:pt x="13" y="14"/>
                  </a:lnTo>
                  <a:lnTo>
                    <a:pt x="12" y="14"/>
                  </a:lnTo>
                  <a:lnTo>
                    <a:pt x="11" y="14"/>
                  </a:lnTo>
                  <a:lnTo>
                    <a:pt x="9" y="15"/>
                  </a:lnTo>
                  <a:lnTo>
                    <a:pt x="8" y="14"/>
                  </a:lnTo>
                  <a:lnTo>
                    <a:pt x="6" y="15"/>
                  </a:lnTo>
                  <a:lnTo>
                    <a:pt x="6" y="14"/>
                  </a:lnTo>
                  <a:lnTo>
                    <a:pt x="4" y="15"/>
                  </a:lnTo>
                  <a:lnTo>
                    <a:pt x="3" y="14"/>
                  </a:lnTo>
                  <a:lnTo>
                    <a:pt x="1" y="14"/>
                  </a:lnTo>
                  <a:lnTo>
                    <a:pt x="0" y="15"/>
                  </a:lnTo>
                  <a:lnTo>
                    <a:pt x="0" y="15"/>
                  </a:lnTo>
                  <a:lnTo>
                    <a:pt x="1" y="14"/>
                  </a:lnTo>
                  <a:lnTo>
                    <a:pt x="2" y="13"/>
                  </a:lnTo>
                  <a:lnTo>
                    <a:pt x="3" y="12"/>
                  </a:lnTo>
                  <a:lnTo>
                    <a:pt x="4" y="12"/>
                  </a:lnTo>
                  <a:lnTo>
                    <a:pt x="5" y="11"/>
                  </a:lnTo>
                  <a:lnTo>
                    <a:pt x="6" y="11"/>
                  </a:lnTo>
                  <a:lnTo>
                    <a:pt x="7" y="10"/>
                  </a:lnTo>
                  <a:lnTo>
                    <a:pt x="7" y="8"/>
                  </a:lnTo>
                  <a:lnTo>
                    <a:pt x="7" y="7"/>
                  </a:lnTo>
                  <a:lnTo>
                    <a:pt x="7" y="5"/>
                  </a:lnTo>
                  <a:lnTo>
                    <a:pt x="7" y="4"/>
                  </a:lnTo>
                  <a:lnTo>
                    <a:pt x="6" y="4"/>
                  </a:lnTo>
                  <a:lnTo>
                    <a:pt x="6" y="3"/>
                  </a:lnTo>
                  <a:lnTo>
                    <a:pt x="4" y="3"/>
                  </a:lnTo>
                  <a:lnTo>
                    <a:pt x="4" y="2"/>
                  </a:lnTo>
                  <a:lnTo>
                    <a:pt x="6" y="1"/>
                  </a:lnTo>
                  <a:lnTo>
                    <a:pt x="9" y="1"/>
                  </a:lnTo>
                  <a:lnTo>
                    <a:pt x="9" y="1"/>
                  </a:lnTo>
                  <a:lnTo>
                    <a:pt x="12" y="1"/>
                  </a:lnTo>
                  <a:lnTo>
                    <a:pt x="13" y="1"/>
                  </a:lnTo>
                  <a:lnTo>
                    <a:pt x="16" y="0"/>
                  </a:lnTo>
                  <a:lnTo>
                    <a:pt x="17"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0" name="Freeform 289">
              <a:extLst>
                <a:ext uri="{FF2B5EF4-FFF2-40B4-BE49-F238E27FC236}">
                  <a16:creationId xmlns:a16="http://schemas.microsoft.com/office/drawing/2014/main" id="{52BA4167-BCDC-220A-984E-265E1925FC52}"/>
                </a:ext>
              </a:extLst>
            </p:cNvPr>
            <p:cNvSpPr>
              <a:spLocks/>
            </p:cNvSpPr>
            <p:nvPr/>
          </p:nvSpPr>
          <p:spPr bwMode="auto">
            <a:xfrm>
              <a:off x="6126747" y="4068393"/>
              <a:ext cx="9523" cy="6349"/>
            </a:xfrm>
            <a:custGeom>
              <a:avLst/>
              <a:gdLst>
                <a:gd name="T0" fmla="*/ 6 w 6"/>
                <a:gd name="T1" fmla="*/ 0 h 4"/>
                <a:gd name="T2" fmla="*/ 5 w 6"/>
                <a:gd name="T3" fmla="*/ 2 h 4"/>
                <a:gd name="T4" fmla="*/ 5 w 6"/>
                <a:gd name="T5" fmla="*/ 2 h 4"/>
                <a:gd name="T6" fmla="*/ 4 w 6"/>
                <a:gd name="T7" fmla="*/ 3 h 4"/>
                <a:gd name="T8" fmla="*/ 3 w 6"/>
                <a:gd name="T9" fmla="*/ 3 h 4"/>
                <a:gd name="T10" fmla="*/ 1 w 6"/>
                <a:gd name="T11" fmla="*/ 4 h 4"/>
                <a:gd name="T12" fmla="*/ 0 w 6"/>
                <a:gd name="T13" fmla="*/ 3 h 4"/>
                <a:gd name="T14" fmla="*/ 1 w 6"/>
                <a:gd name="T15" fmla="*/ 2 h 4"/>
                <a:gd name="T16" fmla="*/ 3 w 6"/>
                <a:gd name="T17" fmla="*/ 1 h 4"/>
                <a:gd name="T18" fmla="*/ 6 w 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0"/>
                  </a:moveTo>
                  <a:lnTo>
                    <a:pt x="5" y="2"/>
                  </a:lnTo>
                  <a:lnTo>
                    <a:pt x="5" y="2"/>
                  </a:lnTo>
                  <a:lnTo>
                    <a:pt x="4" y="3"/>
                  </a:lnTo>
                  <a:lnTo>
                    <a:pt x="3" y="3"/>
                  </a:lnTo>
                  <a:lnTo>
                    <a:pt x="1" y="4"/>
                  </a:lnTo>
                  <a:lnTo>
                    <a:pt x="0" y="3"/>
                  </a:lnTo>
                  <a:lnTo>
                    <a:pt x="1" y="2"/>
                  </a:lnTo>
                  <a:lnTo>
                    <a:pt x="3" y="1"/>
                  </a:lnTo>
                  <a:lnTo>
                    <a:pt x="6"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1" name="Freeform 290">
              <a:extLst>
                <a:ext uri="{FF2B5EF4-FFF2-40B4-BE49-F238E27FC236}">
                  <a16:creationId xmlns:a16="http://schemas.microsoft.com/office/drawing/2014/main" id="{68FEDEF1-1F0D-A6C6-C629-F3212D469854}"/>
                </a:ext>
              </a:extLst>
            </p:cNvPr>
            <p:cNvSpPr>
              <a:spLocks/>
            </p:cNvSpPr>
            <p:nvPr/>
          </p:nvSpPr>
          <p:spPr bwMode="auto">
            <a:xfrm>
              <a:off x="6042628" y="3854129"/>
              <a:ext cx="3174" cy="1587"/>
            </a:xfrm>
            <a:custGeom>
              <a:avLst/>
              <a:gdLst>
                <a:gd name="T0" fmla="*/ 2 w 2"/>
                <a:gd name="T1" fmla="*/ 0 h 1"/>
                <a:gd name="T2" fmla="*/ 1 w 2"/>
                <a:gd name="T3" fmla="*/ 0 h 1"/>
                <a:gd name="T4" fmla="*/ 1 w 2"/>
                <a:gd name="T5" fmla="*/ 0 h 1"/>
                <a:gd name="T6" fmla="*/ 0 w 2"/>
                <a:gd name="T7" fmla="*/ 1 h 1"/>
                <a:gd name="T8" fmla="*/ 0 w 2"/>
                <a:gd name="T9" fmla="*/ 1 h 1"/>
                <a:gd name="T10" fmla="*/ 0 w 2"/>
                <a:gd name="T11" fmla="*/ 0 h 1"/>
                <a:gd name="T12" fmla="*/ 2 w 2"/>
                <a:gd name="T13" fmla="*/ 0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1" y="0"/>
                  </a:lnTo>
                  <a:lnTo>
                    <a:pt x="1" y="0"/>
                  </a:lnTo>
                  <a:lnTo>
                    <a:pt x="0" y="1"/>
                  </a:lnTo>
                  <a:lnTo>
                    <a:pt x="0" y="1"/>
                  </a:lnTo>
                  <a:lnTo>
                    <a:pt x="0" y="0"/>
                  </a:lnTo>
                  <a:lnTo>
                    <a:pt x="2" y="0"/>
                  </a:lnTo>
                  <a:lnTo>
                    <a:pt x="2"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2" name="Freeform 291">
              <a:extLst>
                <a:ext uri="{FF2B5EF4-FFF2-40B4-BE49-F238E27FC236}">
                  <a16:creationId xmlns:a16="http://schemas.microsoft.com/office/drawing/2014/main" id="{11B94DD6-9705-3E66-4F3E-F85787C68567}"/>
                </a:ext>
              </a:extLst>
            </p:cNvPr>
            <p:cNvSpPr>
              <a:spLocks/>
            </p:cNvSpPr>
            <p:nvPr/>
          </p:nvSpPr>
          <p:spPr bwMode="auto">
            <a:xfrm>
              <a:off x="6034692" y="3873175"/>
              <a:ext cx="4761" cy="4761"/>
            </a:xfrm>
            <a:custGeom>
              <a:avLst/>
              <a:gdLst>
                <a:gd name="T0" fmla="*/ 3 w 3"/>
                <a:gd name="T1" fmla="*/ 1 h 3"/>
                <a:gd name="T2" fmla="*/ 3 w 3"/>
                <a:gd name="T3" fmla="*/ 2 h 3"/>
                <a:gd name="T4" fmla="*/ 1 w 3"/>
                <a:gd name="T5" fmla="*/ 3 h 3"/>
                <a:gd name="T6" fmla="*/ 0 w 3"/>
                <a:gd name="T7" fmla="*/ 1 h 3"/>
                <a:gd name="T8" fmla="*/ 2 w 3"/>
                <a:gd name="T9" fmla="*/ 0 h 3"/>
                <a:gd name="T10" fmla="*/ 3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3" y="1"/>
                  </a:moveTo>
                  <a:lnTo>
                    <a:pt x="3" y="2"/>
                  </a:lnTo>
                  <a:lnTo>
                    <a:pt x="1" y="3"/>
                  </a:lnTo>
                  <a:lnTo>
                    <a:pt x="0" y="1"/>
                  </a:lnTo>
                  <a:lnTo>
                    <a:pt x="2" y="0"/>
                  </a:lnTo>
                  <a:lnTo>
                    <a:pt x="3" y="1"/>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3" name="Freeform 292">
              <a:extLst>
                <a:ext uri="{FF2B5EF4-FFF2-40B4-BE49-F238E27FC236}">
                  <a16:creationId xmlns:a16="http://schemas.microsoft.com/office/drawing/2014/main" id="{59BDA339-AE5D-CE33-4546-14E494440632}"/>
                </a:ext>
              </a:extLst>
            </p:cNvPr>
            <p:cNvSpPr>
              <a:spLocks/>
            </p:cNvSpPr>
            <p:nvPr/>
          </p:nvSpPr>
          <p:spPr bwMode="auto">
            <a:xfrm>
              <a:off x="6039454" y="3857304"/>
              <a:ext cx="3174" cy="1587"/>
            </a:xfrm>
            <a:custGeom>
              <a:avLst/>
              <a:gdLst>
                <a:gd name="T0" fmla="*/ 2 w 2"/>
                <a:gd name="T1" fmla="*/ 0 h 1"/>
                <a:gd name="T2" fmla="*/ 1 w 2"/>
                <a:gd name="T3" fmla="*/ 1 h 1"/>
                <a:gd name="T4" fmla="*/ 0 w 2"/>
                <a:gd name="T5" fmla="*/ 1 h 1"/>
                <a:gd name="T6" fmla="*/ 0 w 2"/>
                <a:gd name="T7" fmla="*/ 0 h 1"/>
                <a:gd name="T8" fmla="*/ 0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1" y="1"/>
                  </a:lnTo>
                  <a:lnTo>
                    <a:pt x="0" y="1"/>
                  </a:lnTo>
                  <a:lnTo>
                    <a:pt x="0" y="0"/>
                  </a:lnTo>
                  <a:lnTo>
                    <a:pt x="0" y="0"/>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4" name="Freeform 293">
              <a:extLst>
                <a:ext uri="{FF2B5EF4-FFF2-40B4-BE49-F238E27FC236}">
                  <a16:creationId xmlns:a16="http://schemas.microsoft.com/office/drawing/2014/main" id="{DFF4A70C-4530-1873-2CD6-3E27CA63E6CD}"/>
                </a:ext>
              </a:extLst>
            </p:cNvPr>
            <p:cNvSpPr>
              <a:spLocks/>
            </p:cNvSpPr>
            <p:nvPr/>
          </p:nvSpPr>
          <p:spPr bwMode="auto">
            <a:xfrm>
              <a:off x="6033105" y="3855716"/>
              <a:ext cx="4761" cy="3174"/>
            </a:xfrm>
            <a:custGeom>
              <a:avLst/>
              <a:gdLst>
                <a:gd name="T0" fmla="*/ 2 w 3"/>
                <a:gd name="T1" fmla="*/ 0 h 2"/>
                <a:gd name="T2" fmla="*/ 3 w 3"/>
                <a:gd name="T3" fmla="*/ 1 h 2"/>
                <a:gd name="T4" fmla="*/ 2 w 3"/>
                <a:gd name="T5" fmla="*/ 2 h 2"/>
                <a:gd name="T6" fmla="*/ 2 w 3"/>
                <a:gd name="T7" fmla="*/ 1 h 2"/>
                <a:gd name="T8" fmla="*/ 0 w 3"/>
                <a:gd name="T9" fmla="*/ 1 h 2"/>
                <a:gd name="T10" fmla="*/ 1 w 3"/>
                <a:gd name="T11" fmla="*/ 1 h 2"/>
                <a:gd name="T12" fmla="*/ 2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0"/>
                  </a:moveTo>
                  <a:lnTo>
                    <a:pt x="3" y="1"/>
                  </a:lnTo>
                  <a:lnTo>
                    <a:pt x="2" y="2"/>
                  </a:lnTo>
                  <a:lnTo>
                    <a:pt x="2" y="1"/>
                  </a:lnTo>
                  <a:lnTo>
                    <a:pt x="0" y="1"/>
                  </a:lnTo>
                  <a:lnTo>
                    <a:pt x="1" y="1"/>
                  </a:lnTo>
                  <a:lnTo>
                    <a:pt x="2" y="0"/>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5" name="Freeform 294">
              <a:extLst>
                <a:ext uri="{FF2B5EF4-FFF2-40B4-BE49-F238E27FC236}">
                  <a16:creationId xmlns:a16="http://schemas.microsoft.com/office/drawing/2014/main" id="{D63F1F10-5830-2B7E-89AC-7C266DFB413B}"/>
                </a:ext>
              </a:extLst>
            </p:cNvPr>
            <p:cNvSpPr>
              <a:spLocks/>
            </p:cNvSpPr>
            <p:nvPr/>
          </p:nvSpPr>
          <p:spPr bwMode="auto">
            <a:xfrm>
              <a:off x="5928354" y="4039824"/>
              <a:ext cx="6349" cy="7935"/>
            </a:xfrm>
            <a:custGeom>
              <a:avLst/>
              <a:gdLst>
                <a:gd name="T0" fmla="*/ 3 w 4"/>
                <a:gd name="T1" fmla="*/ 5 h 5"/>
                <a:gd name="T2" fmla="*/ 2 w 4"/>
                <a:gd name="T3" fmla="*/ 5 h 5"/>
                <a:gd name="T4" fmla="*/ 2 w 4"/>
                <a:gd name="T5" fmla="*/ 3 h 5"/>
                <a:gd name="T6" fmla="*/ 2 w 4"/>
                <a:gd name="T7" fmla="*/ 3 h 5"/>
                <a:gd name="T8" fmla="*/ 2 w 4"/>
                <a:gd name="T9" fmla="*/ 2 h 5"/>
                <a:gd name="T10" fmla="*/ 1 w 4"/>
                <a:gd name="T11" fmla="*/ 2 h 5"/>
                <a:gd name="T12" fmla="*/ 0 w 4"/>
                <a:gd name="T13" fmla="*/ 0 h 5"/>
                <a:gd name="T14" fmla="*/ 0 w 4"/>
                <a:gd name="T15" fmla="*/ 0 h 5"/>
                <a:gd name="T16" fmla="*/ 4 w 4"/>
                <a:gd name="T17" fmla="*/ 2 h 5"/>
                <a:gd name="T18" fmla="*/ 4 w 4"/>
                <a:gd name="T19" fmla="*/ 2 h 5"/>
                <a:gd name="T20" fmla="*/ 4 w 4"/>
                <a:gd name="T21" fmla="*/ 3 h 5"/>
                <a:gd name="T22" fmla="*/ 3 w 4"/>
                <a:gd name="T23" fmla="*/ 4 h 5"/>
                <a:gd name="T24" fmla="*/ 3 w 4"/>
                <a:gd name="T25" fmla="*/ 5 h 5"/>
                <a:gd name="T26" fmla="*/ 3 w 4"/>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3" y="5"/>
                  </a:moveTo>
                  <a:lnTo>
                    <a:pt x="2" y="5"/>
                  </a:lnTo>
                  <a:lnTo>
                    <a:pt x="2" y="3"/>
                  </a:lnTo>
                  <a:lnTo>
                    <a:pt x="2" y="3"/>
                  </a:lnTo>
                  <a:lnTo>
                    <a:pt x="2" y="2"/>
                  </a:lnTo>
                  <a:lnTo>
                    <a:pt x="1" y="2"/>
                  </a:lnTo>
                  <a:lnTo>
                    <a:pt x="0" y="0"/>
                  </a:lnTo>
                  <a:lnTo>
                    <a:pt x="0" y="0"/>
                  </a:lnTo>
                  <a:lnTo>
                    <a:pt x="4" y="2"/>
                  </a:lnTo>
                  <a:lnTo>
                    <a:pt x="4" y="2"/>
                  </a:lnTo>
                  <a:lnTo>
                    <a:pt x="4" y="3"/>
                  </a:lnTo>
                  <a:lnTo>
                    <a:pt x="3" y="4"/>
                  </a:lnTo>
                  <a:lnTo>
                    <a:pt x="3" y="5"/>
                  </a:lnTo>
                  <a:lnTo>
                    <a:pt x="3" y="5"/>
                  </a:lnTo>
                  <a:close/>
                </a:path>
              </a:pathLst>
            </a:custGeom>
            <a:grpFill/>
            <a:ln w="1270">
              <a:solidFill>
                <a:schemeClr val="bg1">
                  <a:lumMod val="85000"/>
                  <a:alpha val="25000"/>
                </a:schemeClr>
              </a:solidFill>
              <a:round/>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6" name="Rectangle 301">
              <a:extLst>
                <a:ext uri="{FF2B5EF4-FFF2-40B4-BE49-F238E27FC236}">
                  <a16:creationId xmlns:a16="http://schemas.microsoft.com/office/drawing/2014/main" id="{A72BE581-A38F-6F8E-68F8-A67F031D96C3}"/>
                </a:ext>
              </a:extLst>
            </p:cNvPr>
            <p:cNvSpPr>
              <a:spLocks noChangeArrowheads="1"/>
            </p:cNvSpPr>
            <p:nvPr/>
          </p:nvSpPr>
          <p:spPr bwMode="auto">
            <a:xfrm>
              <a:off x="7794847" y="2939938"/>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7" name="Rectangle 302">
              <a:extLst>
                <a:ext uri="{FF2B5EF4-FFF2-40B4-BE49-F238E27FC236}">
                  <a16:creationId xmlns:a16="http://schemas.microsoft.com/office/drawing/2014/main" id="{EBF44289-4B9B-2787-4748-AFB6ED301E71}"/>
                </a:ext>
              </a:extLst>
            </p:cNvPr>
            <p:cNvSpPr>
              <a:spLocks noChangeArrowheads="1"/>
            </p:cNvSpPr>
            <p:nvPr/>
          </p:nvSpPr>
          <p:spPr bwMode="auto">
            <a:xfrm>
              <a:off x="6269592" y="5455603"/>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8" name="Rectangle 303">
              <a:extLst>
                <a:ext uri="{FF2B5EF4-FFF2-40B4-BE49-F238E27FC236}">
                  <a16:creationId xmlns:a16="http://schemas.microsoft.com/office/drawing/2014/main" id="{18081847-6470-D131-5F24-51B6B0A94D95}"/>
                </a:ext>
              </a:extLst>
            </p:cNvPr>
            <p:cNvSpPr>
              <a:spLocks noChangeArrowheads="1"/>
            </p:cNvSpPr>
            <p:nvPr/>
          </p:nvSpPr>
          <p:spPr bwMode="auto">
            <a:xfrm>
              <a:off x="11558919" y="5434568"/>
              <a:ext cx="1587" cy="1587"/>
            </a:xfrm>
            <a:prstGeom prst="rect">
              <a:avLst/>
            </a:prstGeom>
            <a:grpFill/>
            <a:ln w="1270">
              <a:solidFill>
                <a:schemeClr val="bg1">
                  <a:lumMod val="85000"/>
                  <a:alpha val="25000"/>
                </a:schemeClr>
              </a:solidFill>
              <a:miter lim="800000"/>
              <a:headEnd/>
              <a:tailEnd/>
            </a:ln>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sp>
          <p:nvSpPr>
            <p:cNvPr id="1299" name="Freeform 65">
              <a:extLst>
                <a:ext uri="{FF2B5EF4-FFF2-40B4-BE49-F238E27FC236}">
                  <a16:creationId xmlns:a16="http://schemas.microsoft.com/office/drawing/2014/main" id="{D130DE19-0F19-FDA6-C656-A35B220F1DF7}"/>
                </a:ext>
              </a:extLst>
            </p:cNvPr>
            <p:cNvSpPr>
              <a:spLocks/>
            </p:cNvSpPr>
            <p:nvPr/>
          </p:nvSpPr>
          <p:spPr bwMode="auto">
            <a:xfrm>
              <a:off x="9553412" y="2808205"/>
              <a:ext cx="1361778" cy="990376"/>
            </a:xfrm>
            <a:custGeom>
              <a:avLst/>
              <a:gdLst>
                <a:gd name="T0" fmla="*/ 817 w 858"/>
                <a:gd name="T1" fmla="*/ 103 h 624"/>
                <a:gd name="T2" fmla="*/ 849 w 858"/>
                <a:gd name="T3" fmla="*/ 114 h 624"/>
                <a:gd name="T4" fmla="*/ 829 w 858"/>
                <a:gd name="T5" fmla="*/ 156 h 624"/>
                <a:gd name="T6" fmla="*/ 853 w 858"/>
                <a:gd name="T7" fmla="*/ 205 h 624"/>
                <a:gd name="T8" fmla="*/ 826 w 858"/>
                <a:gd name="T9" fmla="*/ 222 h 624"/>
                <a:gd name="T10" fmla="*/ 787 w 858"/>
                <a:gd name="T11" fmla="*/ 239 h 624"/>
                <a:gd name="T12" fmla="*/ 741 w 858"/>
                <a:gd name="T13" fmla="*/ 271 h 624"/>
                <a:gd name="T14" fmla="*/ 731 w 858"/>
                <a:gd name="T15" fmla="*/ 231 h 624"/>
                <a:gd name="T16" fmla="*/ 691 w 858"/>
                <a:gd name="T17" fmla="*/ 265 h 624"/>
                <a:gd name="T18" fmla="*/ 720 w 858"/>
                <a:gd name="T19" fmla="*/ 298 h 624"/>
                <a:gd name="T20" fmla="*/ 774 w 858"/>
                <a:gd name="T21" fmla="*/ 298 h 624"/>
                <a:gd name="T22" fmla="*/ 747 w 858"/>
                <a:gd name="T23" fmla="*/ 333 h 624"/>
                <a:gd name="T24" fmla="*/ 795 w 858"/>
                <a:gd name="T25" fmla="*/ 393 h 624"/>
                <a:gd name="T26" fmla="*/ 815 w 858"/>
                <a:gd name="T27" fmla="*/ 437 h 624"/>
                <a:gd name="T28" fmla="*/ 821 w 858"/>
                <a:gd name="T29" fmla="*/ 475 h 624"/>
                <a:gd name="T30" fmla="*/ 779 w 858"/>
                <a:gd name="T31" fmla="*/ 560 h 624"/>
                <a:gd name="T32" fmla="*/ 726 w 858"/>
                <a:gd name="T33" fmla="*/ 581 h 624"/>
                <a:gd name="T34" fmla="*/ 678 w 858"/>
                <a:gd name="T35" fmla="*/ 623 h 624"/>
                <a:gd name="T36" fmla="*/ 642 w 858"/>
                <a:gd name="T37" fmla="*/ 597 h 624"/>
                <a:gd name="T38" fmla="*/ 609 w 858"/>
                <a:gd name="T39" fmla="*/ 576 h 624"/>
                <a:gd name="T40" fmla="*/ 556 w 858"/>
                <a:gd name="T41" fmla="*/ 578 h 624"/>
                <a:gd name="T42" fmla="*/ 533 w 858"/>
                <a:gd name="T43" fmla="*/ 608 h 624"/>
                <a:gd name="T44" fmla="*/ 509 w 858"/>
                <a:gd name="T45" fmla="*/ 600 h 624"/>
                <a:gd name="T46" fmla="*/ 479 w 858"/>
                <a:gd name="T47" fmla="*/ 570 h 624"/>
                <a:gd name="T48" fmla="*/ 466 w 858"/>
                <a:gd name="T49" fmla="*/ 517 h 624"/>
                <a:gd name="T50" fmla="*/ 444 w 858"/>
                <a:gd name="T51" fmla="*/ 471 h 624"/>
                <a:gd name="T52" fmla="*/ 410 w 858"/>
                <a:gd name="T53" fmla="*/ 450 h 624"/>
                <a:gd name="T54" fmla="*/ 358 w 858"/>
                <a:gd name="T55" fmla="*/ 479 h 624"/>
                <a:gd name="T56" fmla="*/ 315 w 858"/>
                <a:gd name="T57" fmla="*/ 472 h 624"/>
                <a:gd name="T58" fmla="*/ 287 w 858"/>
                <a:gd name="T59" fmla="*/ 480 h 624"/>
                <a:gd name="T60" fmla="*/ 220 w 858"/>
                <a:gd name="T61" fmla="*/ 462 h 624"/>
                <a:gd name="T62" fmla="*/ 170 w 858"/>
                <a:gd name="T63" fmla="*/ 431 h 624"/>
                <a:gd name="T64" fmla="*/ 110 w 858"/>
                <a:gd name="T65" fmla="*/ 390 h 624"/>
                <a:gd name="T66" fmla="*/ 110 w 858"/>
                <a:gd name="T67" fmla="*/ 357 h 624"/>
                <a:gd name="T68" fmla="*/ 36 w 858"/>
                <a:gd name="T69" fmla="*/ 304 h 624"/>
                <a:gd name="T70" fmla="*/ 14 w 858"/>
                <a:gd name="T71" fmla="*/ 276 h 624"/>
                <a:gd name="T72" fmla="*/ 0 w 858"/>
                <a:gd name="T73" fmla="*/ 251 h 624"/>
                <a:gd name="T74" fmla="*/ 41 w 858"/>
                <a:gd name="T75" fmla="*/ 229 h 624"/>
                <a:gd name="T76" fmla="*/ 84 w 858"/>
                <a:gd name="T77" fmla="*/ 205 h 624"/>
                <a:gd name="T78" fmla="*/ 88 w 858"/>
                <a:gd name="T79" fmla="*/ 150 h 624"/>
                <a:gd name="T80" fmla="*/ 128 w 858"/>
                <a:gd name="T81" fmla="*/ 110 h 624"/>
                <a:gd name="T82" fmla="*/ 142 w 858"/>
                <a:gd name="T83" fmla="*/ 76 h 624"/>
                <a:gd name="T84" fmla="*/ 210 w 858"/>
                <a:gd name="T85" fmla="*/ 120 h 624"/>
                <a:gd name="T86" fmla="*/ 264 w 858"/>
                <a:gd name="T87" fmla="*/ 156 h 624"/>
                <a:gd name="T88" fmla="*/ 327 w 858"/>
                <a:gd name="T89" fmla="*/ 198 h 624"/>
                <a:gd name="T90" fmla="*/ 412 w 858"/>
                <a:gd name="T91" fmla="*/ 202 h 624"/>
                <a:gd name="T92" fmla="*/ 481 w 858"/>
                <a:gd name="T93" fmla="*/ 209 h 624"/>
                <a:gd name="T94" fmla="*/ 546 w 858"/>
                <a:gd name="T95" fmla="*/ 185 h 624"/>
                <a:gd name="T96" fmla="*/ 540 w 858"/>
                <a:gd name="T97" fmla="*/ 154 h 624"/>
                <a:gd name="T98" fmla="*/ 595 w 858"/>
                <a:gd name="T99" fmla="*/ 142 h 624"/>
                <a:gd name="T100" fmla="*/ 640 w 858"/>
                <a:gd name="T101" fmla="*/ 124 h 624"/>
                <a:gd name="T102" fmla="*/ 593 w 858"/>
                <a:gd name="T103" fmla="*/ 105 h 624"/>
                <a:gd name="T104" fmla="*/ 561 w 858"/>
                <a:gd name="T105" fmla="*/ 79 h 624"/>
                <a:gd name="T106" fmla="*/ 589 w 858"/>
                <a:gd name="T107" fmla="*/ 52 h 624"/>
                <a:gd name="T108" fmla="*/ 573 w 858"/>
                <a:gd name="T109" fmla="*/ 12 h 624"/>
                <a:gd name="T110" fmla="*/ 638 w 858"/>
                <a:gd name="T111" fmla="*/ 5 h 624"/>
                <a:gd name="T112" fmla="*/ 703 w 858"/>
                <a:gd name="T113" fmla="*/ 4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8" h="624">
                  <a:moveTo>
                    <a:pt x="750" y="73"/>
                  </a:moveTo>
                  <a:lnTo>
                    <a:pt x="777" y="86"/>
                  </a:lnTo>
                  <a:lnTo>
                    <a:pt x="794" y="103"/>
                  </a:lnTo>
                  <a:lnTo>
                    <a:pt x="817" y="103"/>
                  </a:lnTo>
                  <a:lnTo>
                    <a:pt x="825" y="97"/>
                  </a:lnTo>
                  <a:lnTo>
                    <a:pt x="846" y="91"/>
                  </a:lnTo>
                  <a:lnTo>
                    <a:pt x="849" y="108"/>
                  </a:lnTo>
                  <a:lnTo>
                    <a:pt x="849" y="114"/>
                  </a:lnTo>
                  <a:lnTo>
                    <a:pt x="857" y="134"/>
                  </a:lnTo>
                  <a:lnTo>
                    <a:pt x="858" y="153"/>
                  </a:lnTo>
                  <a:lnTo>
                    <a:pt x="838" y="150"/>
                  </a:lnTo>
                  <a:lnTo>
                    <a:pt x="829" y="156"/>
                  </a:lnTo>
                  <a:lnTo>
                    <a:pt x="843" y="172"/>
                  </a:lnTo>
                  <a:lnTo>
                    <a:pt x="855" y="194"/>
                  </a:lnTo>
                  <a:lnTo>
                    <a:pt x="848" y="194"/>
                  </a:lnTo>
                  <a:lnTo>
                    <a:pt x="853" y="205"/>
                  </a:lnTo>
                  <a:lnTo>
                    <a:pt x="837" y="193"/>
                  </a:lnTo>
                  <a:lnTo>
                    <a:pt x="837" y="204"/>
                  </a:lnTo>
                  <a:lnTo>
                    <a:pt x="818" y="212"/>
                  </a:lnTo>
                  <a:lnTo>
                    <a:pt x="826" y="222"/>
                  </a:lnTo>
                  <a:lnTo>
                    <a:pt x="812" y="221"/>
                  </a:lnTo>
                  <a:lnTo>
                    <a:pt x="802" y="215"/>
                  </a:lnTo>
                  <a:lnTo>
                    <a:pt x="799" y="228"/>
                  </a:lnTo>
                  <a:lnTo>
                    <a:pt x="787" y="239"/>
                  </a:lnTo>
                  <a:lnTo>
                    <a:pt x="781" y="251"/>
                  </a:lnTo>
                  <a:lnTo>
                    <a:pt x="762" y="257"/>
                  </a:lnTo>
                  <a:lnTo>
                    <a:pt x="755" y="265"/>
                  </a:lnTo>
                  <a:lnTo>
                    <a:pt x="741" y="271"/>
                  </a:lnTo>
                  <a:lnTo>
                    <a:pt x="745" y="262"/>
                  </a:lnTo>
                  <a:lnTo>
                    <a:pt x="738" y="254"/>
                  </a:lnTo>
                  <a:lnTo>
                    <a:pt x="744" y="242"/>
                  </a:lnTo>
                  <a:lnTo>
                    <a:pt x="731" y="231"/>
                  </a:lnTo>
                  <a:lnTo>
                    <a:pt x="720" y="238"/>
                  </a:lnTo>
                  <a:lnTo>
                    <a:pt x="710" y="251"/>
                  </a:lnTo>
                  <a:lnTo>
                    <a:pt x="706" y="264"/>
                  </a:lnTo>
                  <a:lnTo>
                    <a:pt x="691" y="265"/>
                  </a:lnTo>
                  <a:lnTo>
                    <a:pt x="687" y="274"/>
                  </a:lnTo>
                  <a:lnTo>
                    <a:pt x="701" y="286"/>
                  </a:lnTo>
                  <a:lnTo>
                    <a:pt x="716" y="289"/>
                  </a:lnTo>
                  <a:lnTo>
                    <a:pt x="720" y="298"/>
                  </a:lnTo>
                  <a:lnTo>
                    <a:pt x="735" y="303"/>
                  </a:lnTo>
                  <a:lnTo>
                    <a:pt x="746" y="290"/>
                  </a:lnTo>
                  <a:lnTo>
                    <a:pt x="763" y="297"/>
                  </a:lnTo>
                  <a:lnTo>
                    <a:pt x="774" y="298"/>
                  </a:lnTo>
                  <a:lnTo>
                    <a:pt x="781" y="308"/>
                  </a:lnTo>
                  <a:lnTo>
                    <a:pt x="761" y="313"/>
                  </a:lnTo>
                  <a:lnTo>
                    <a:pt x="758" y="323"/>
                  </a:lnTo>
                  <a:lnTo>
                    <a:pt x="747" y="333"/>
                  </a:lnTo>
                  <a:lnTo>
                    <a:pt x="744" y="346"/>
                  </a:lnTo>
                  <a:lnTo>
                    <a:pt x="765" y="357"/>
                  </a:lnTo>
                  <a:lnTo>
                    <a:pt x="779" y="375"/>
                  </a:lnTo>
                  <a:lnTo>
                    <a:pt x="795" y="393"/>
                  </a:lnTo>
                  <a:lnTo>
                    <a:pt x="812" y="407"/>
                  </a:lnTo>
                  <a:lnTo>
                    <a:pt x="816" y="421"/>
                  </a:lnTo>
                  <a:lnTo>
                    <a:pt x="808" y="427"/>
                  </a:lnTo>
                  <a:lnTo>
                    <a:pt x="815" y="437"/>
                  </a:lnTo>
                  <a:lnTo>
                    <a:pt x="826" y="442"/>
                  </a:lnTo>
                  <a:lnTo>
                    <a:pt x="829" y="458"/>
                  </a:lnTo>
                  <a:lnTo>
                    <a:pt x="829" y="473"/>
                  </a:lnTo>
                  <a:lnTo>
                    <a:pt x="821" y="475"/>
                  </a:lnTo>
                  <a:lnTo>
                    <a:pt x="814" y="495"/>
                  </a:lnTo>
                  <a:lnTo>
                    <a:pt x="808" y="520"/>
                  </a:lnTo>
                  <a:lnTo>
                    <a:pt x="797" y="543"/>
                  </a:lnTo>
                  <a:lnTo>
                    <a:pt x="779" y="560"/>
                  </a:lnTo>
                  <a:lnTo>
                    <a:pt x="759" y="576"/>
                  </a:lnTo>
                  <a:lnTo>
                    <a:pt x="741" y="579"/>
                  </a:lnTo>
                  <a:lnTo>
                    <a:pt x="732" y="587"/>
                  </a:lnTo>
                  <a:lnTo>
                    <a:pt x="726" y="581"/>
                  </a:lnTo>
                  <a:lnTo>
                    <a:pt x="718" y="591"/>
                  </a:lnTo>
                  <a:lnTo>
                    <a:pt x="697" y="600"/>
                  </a:lnTo>
                  <a:lnTo>
                    <a:pt x="680" y="603"/>
                  </a:lnTo>
                  <a:lnTo>
                    <a:pt x="678" y="623"/>
                  </a:lnTo>
                  <a:lnTo>
                    <a:pt x="669" y="624"/>
                  </a:lnTo>
                  <a:lnTo>
                    <a:pt x="662" y="611"/>
                  </a:lnTo>
                  <a:lnTo>
                    <a:pt x="665" y="603"/>
                  </a:lnTo>
                  <a:lnTo>
                    <a:pt x="642" y="597"/>
                  </a:lnTo>
                  <a:lnTo>
                    <a:pt x="635" y="600"/>
                  </a:lnTo>
                  <a:lnTo>
                    <a:pt x="617" y="595"/>
                  </a:lnTo>
                  <a:lnTo>
                    <a:pt x="608" y="588"/>
                  </a:lnTo>
                  <a:lnTo>
                    <a:pt x="609" y="576"/>
                  </a:lnTo>
                  <a:lnTo>
                    <a:pt x="593" y="573"/>
                  </a:lnTo>
                  <a:lnTo>
                    <a:pt x="584" y="566"/>
                  </a:lnTo>
                  <a:lnTo>
                    <a:pt x="572" y="576"/>
                  </a:lnTo>
                  <a:lnTo>
                    <a:pt x="556" y="578"/>
                  </a:lnTo>
                  <a:lnTo>
                    <a:pt x="543" y="578"/>
                  </a:lnTo>
                  <a:lnTo>
                    <a:pt x="535" y="582"/>
                  </a:lnTo>
                  <a:lnTo>
                    <a:pt x="527" y="585"/>
                  </a:lnTo>
                  <a:lnTo>
                    <a:pt x="533" y="608"/>
                  </a:lnTo>
                  <a:lnTo>
                    <a:pt x="524" y="607"/>
                  </a:lnTo>
                  <a:lnTo>
                    <a:pt x="522" y="602"/>
                  </a:lnTo>
                  <a:lnTo>
                    <a:pt x="521" y="594"/>
                  </a:lnTo>
                  <a:lnTo>
                    <a:pt x="509" y="600"/>
                  </a:lnTo>
                  <a:lnTo>
                    <a:pt x="501" y="596"/>
                  </a:lnTo>
                  <a:lnTo>
                    <a:pt x="488" y="589"/>
                  </a:lnTo>
                  <a:lnTo>
                    <a:pt x="490" y="574"/>
                  </a:lnTo>
                  <a:lnTo>
                    <a:pt x="479" y="570"/>
                  </a:lnTo>
                  <a:lnTo>
                    <a:pt x="472" y="552"/>
                  </a:lnTo>
                  <a:lnTo>
                    <a:pt x="455" y="556"/>
                  </a:lnTo>
                  <a:lnTo>
                    <a:pt x="454" y="533"/>
                  </a:lnTo>
                  <a:lnTo>
                    <a:pt x="466" y="517"/>
                  </a:lnTo>
                  <a:lnTo>
                    <a:pt x="464" y="501"/>
                  </a:lnTo>
                  <a:lnTo>
                    <a:pt x="460" y="487"/>
                  </a:lnTo>
                  <a:lnTo>
                    <a:pt x="452" y="482"/>
                  </a:lnTo>
                  <a:lnTo>
                    <a:pt x="444" y="471"/>
                  </a:lnTo>
                  <a:lnTo>
                    <a:pt x="435" y="473"/>
                  </a:lnTo>
                  <a:lnTo>
                    <a:pt x="416" y="470"/>
                  </a:lnTo>
                  <a:lnTo>
                    <a:pt x="420" y="462"/>
                  </a:lnTo>
                  <a:lnTo>
                    <a:pt x="410" y="450"/>
                  </a:lnTo>
                  <a:lnTo>
                    <a:pt x="400" y="458"/>
                  </a:lnTo>
                  <a:lnTo>
                    <a:pt x="385" y="454"/>
                  </a:lnTo>
                  <a:lnTo>
                    <a:pt x="370" y="465"/>
                  </a:lnTo>
                  <a:lnTo>
                    <a:pt x="358" y="479"/>
                  </a:lnTo>
                  <a:lnTo>
                    <a:pt x="345" y="482"/>
                  </a:lnTo>
                  <a:lnTo>
                    <a:pt x="337" y="477"/>
                  </a:lnTo>
                  <a:lnTo>
                    <a:pt x="328" y="476"/>
                  </a:lnTo>
                  <a:lnTo>
                    <a:pt x="315" y="472"/>
                  </a:lnTo>
                  <a:lnTo>
                    <a:pt x="308" y="477"/>
                  </a:lnTo>
                  <a:lnTo>
                    <a:pt x="300" y="491"/>
                  </a:lnTo>
                  <a:lnTo>
                    <a:pt x="296" y="476"/>
                  </a:lnTo>
                  <a:lnTo>
                    <a:pt x="287" y="480"/>
                  </a:lnTo>
                  <a:lnTo>
                    <a:pt x="267" y="478"/>
                  </a:lnTo>
                  <a:lnTo>
                    <a:pt x="248" y="474"/>
                  </a:lnTo>
                  <a:lnTo>
                    <a:pt x="233" y="465"/>
                  </a:lnTo>
                  <a:lnTo>
                    <a:pt x="220" y="462"/>
                  </a:lnTo>
                  <a:lnTo>
                    <a:pt x="213" y="452"/>
                  </a:lnTo>
                  <a:lnTo>
                    <a:pt x="203" y="450"/>
                  </a:lnTo>
                  <a:lnTo>
                    <a:pt x="184" y="437"/>
                  </a:lnTo>
                  <a:lnTo>
                    <a:pt x="170" y="431"/>
                  </a:lnTo>
                  <a:lnTo>
                    <a:pt x="164" y="436"/>
                  </a:lnTo>
                  <a:lnTo>
                    <a:pt x="139" y="422"/>
                  </a:lnTo>
                  <a:lnTo>
                    <a:pt x="120" y="411"/>
                  </a:lnTo>
                  <a:lnTo>
                    <a:pt x="110" y="390"/>
                  </a:lnTo>
                  <a:lnTo>
                    <a:pt x="123" y="392"/>
                  </a:lnTo>
                  <a:lnTo>
                    <a:pt x="121" y="382"/>
                  </a:lnTo>
                  <a:lnTo>
                    <a:pt x="112" y="373"/>
                  </a:lnTo>
                  <a:lnTo>
                    <a:pt x="110" y="357"/>
                  </a:lnTo>
                  <a:lnTo>
                    <a:pt x="87" y="335"/>
                  </a:lnTo>
                  <a:lnTo>
                    <a:pt x="59" y="328"/>
                  </a:lnTo>
                  <a:lnTo>
                    <a:pt x="50" y="313"/>
                  </a:lnTo>
                  <a:lnTo>
                    <a:pt x="36" y="304"/>
                  </a:lnTo>
                  <a:lnTo>
                    <a:pt x="32" y="298"/>
                  </a:lnTo>
                  <a:lnTo>
                    <a:pt x="27" y="288"/>
                  </a:lnTo>
                  <a:lnTo>
                    <a:pt x="25" y="280"/>
                  </a:lnTo>
                  <a:lnTo>
                    <a:pt x="14" y="276"/>
                  </a:lnTo>
                  <a:lnTo>
                    <a:pt x="10" y="278"/>
                  </a:lnTo>
                  <a:lnTo>
                    <a:pt x="1" y="260"/>
                  </a:lnTo>
                  <a:lnTo>
                    <a:pt x="4" y="256"/>
                  </a:lnTo>
                  <a:lnTo>
                    <a:pt x="0" y="251"/>
                  </a:lnTo>
                  <a:lnTo>
                    <a:pt x="13" y="242"/>
                  </a:lnTo>
                  <a:lnTo>
                    <a:pt x="22" y="239"/>
                  </a:lnTo>
                  <a:lnTo>
                    <a:pt x="39" y="242"/>
                  </a:lnTo>
                  <a:lnTo>
                    <a:pt x="41" y="229"/>
                  </a:lnTo>
                  <a:lnTo>
                    <a:pt x="60" y="227"/>
                  </a:lnTo>
                  <a:lnTo>
                    <a:pt x="63" y="219"/>
                  </a:lnTo>
                  <a:lnTo>
                    <a:pt x="83" y="209"/>
                  </a:lnTo>
                  <a:lnTo>
                    <a:pt x="84" y="205"/>
                  </a:lnTo>
                  <a:lnTo>
                    <a:pt x="79" y="194"/>
                  </a:lnTo>
                  <a:lnTo>
                    <a:pt x="87" y="190"/>
                  </a:lnTo>
                  <a:lnTo>
                    <a:pt x="62" y="157"/>
                  </a:lnTo>
                  <a:lnTo>
                    <a:pt x="88" y="150"/>
                  </a:lnTo>
                  <a:lnTo>
                    <a:pt x="94" y="145"/>
                  </a:lnTo>
                  <a:lnTo>
                    <a:pt x="91" y="112"/>
                  </a:lnTo>
                  <a:lnTo>
                    <a:pt x="123" y="118"/>
                  </a:lnTo>
                  <a:lnTo>
                    <a:pt x="128" y="110"/>
                  </a:lnTo>
                  <a:lnTo>
                    <a:pt x="121" y="91"/>
                  </a:lnTo>
                  <a:lnTo>
                    <a:pt x="132" y="89"/>
                  </a:lnTo>
                  <a:lnTo>
                    <a:pt x="137" y="77"/>
                  </a:lnTo>
                  <a:lnTo>
                    <a:pt x="142" y="76"/>
                  </a:lnTo>
                  <a:lnTo>
                    <a:pt x="152" y="88"/>
                  </a:lnTo>
                  <a:lnTo>
                    <a:pt x="169" y="98"/>
                  </a:lnTo>
                  <a:lnTo>
                    <a:pt x="193" y="105"/>
                  </a:lnTo>
                  <a:lnTo>
                    <a:pt x="210" y="120"/>
                  </a:lnTo>
                  <a:lnTo>
                    <a:pt x="215" y="142"/>
                  </a:lnTo>
                  <a:lnTo>
                    <a:pt x="224" y="150"/>
                  </a:lnTo>
                  <a:lnTo>
                    <a:pt x="243" y="154"/>
                  </a:lnTo>
                  <a:lnTo>
                    <a:pt x="264" y="156"/>
                  </a:lnTo>
                  <a:lnTo>
                    <a:pt x="288" y="168"/>
                  </a:lnTo>
                  <a:lnTo>
                    <a:pt x="298" y="170"/>
                  </a:lnTo>
                  <a:lnTo>
                    <a:pt x="313" y="187"/>
                  </a:lnTo>
                  <a:lnTo>
                    <a:pt x="327" y="198"/>
                  </a:lnTo>
                  <a:lnTo>
                    <a:pt x="343" y="197"/>
                  </a:lnTo>
                  <a:lnTo>
                    <a:pt x="377" y="202"/>
                  </a:lnTo>
                  <a:lnTo>
                    <a:pt x="395" y="200"/>
                  </a:lnTo>
                  <a:lnTo>
                    <a:pt x="412" y="202"/>
                  </a:lnTo>
                  <a:lnTo>
                    <a:pt x="440" y="214"/>
                  </a:lnTo>
                  <a:lnTo>
                    <a:pt x="458" y="214"/>
                  </a:lnTo>
                  <a:lnTo>
                    <a:pt x="468" y="219"/>
                  </a:lnTo>
                  <a:lnTo>
                    <a:pt x="481" y="209"/>
                  </a:lnTo>
                  <a:lnTo>
                    <a:pt x="503" y="202"/>
                  </a:lnTo>
                  <a:lnTo>
                    <a:pt x="525" y="202"/>
                  </a:lnTo>
                  <a:lnTo>
                    <a:pt x="540" y="196"/>
                  </a:lnTo>
                  <a:lnTo>
                    <a:pt x="546" y="185"/>
                  </a:lnTo>
                  <a:lnTo>
                    <a:pt x="552" y="179"/>
                  </a:lnTo>
                  <a:lnTo>
                    <a:pt x="547" y="173"/>
                  </a:lnTo>
                  <a:lnTo>
                    <a:pt x="538" y="165"/>
                  </a:lnTo>
                  <a:lnTo>
                    <a:pt x="540" y="154"/>
                  </a:lnTo>
                  <a:lnTo>
                    <a:pt x="549" y="155"/>
                  </a:lnTo>
                  <a:lnTo>
                    <a:pt x="566" y="159"/>
                  </a:lnTo>
                  <a:lnTo>
                    <a:pt x="576" y="149"/>
                  </a:lnTo>
                  <a:lnTo>
                    <a:pt x="595" y="142"/>
                  </a:lnTo>
                  <a:lnTo>
                    <a:pt x="599" y="129"/>
                  </a:lnTo>
                  <a:lnTo>
                    <a:pt x="606" y="124"/>
                  </a:lnTo>
                  <a:lnTo>
                    <a:pt x="626" y="122"/>
                  </a:lnTo>
                  <a:lnTo>
                    <a:pt x="640" y="124"/>
                  </a:lnTo>
                  <a:lnTo>
                    <a:pt x="638" y="117"/>
                  </a:lnTo>
                  <a:lnTo>
                    <a:pt x="616" y="104"/>
                  </a:lnTo>
                  <a:lnTo>
                    <a:pt x="601" y="98"/>
                  </a:lnTo>
                  <a:lnTo>
                    <a:pt x="593" y="105"/>
                  </a:lnTo>
                  <a:lnTo>
                    <a:pt x="577" y="102"/>
                  </a:lnTo>
                  <a:lnTo>
                    <a:pt x="570" y="105"/>
                  </a:lnTo>
                  <a:lnTo>
                    <a:pt x="562" y="97"/>
                  </a:lnTo>
                  <a:lnTo>
                    <a:pt x="561" y="79"/>
                  </a:lnTo>
                  <a:lnTo>
                    <a:pt x="559" y="65"/>
                  </a:lnTo>
                  <a:lnTo>
                    <a:pt x="581" y="71"/>
                  </a:lnTo>
                  <a:lnTo>
                    <a:pt x="594" y="60"/>
                  </a:lnTo>
                  <a:lnTo>
                    <a:pt x="589" y="52"/>
                  </a:lnTo>
                  <a:lnTo>
                    <a:pt x="588" y="33"/>
                  </a:lnTo>
                  <a:lnTo>
                    <a:pt x="592" y="27"/>
                  </a:lnTo>
                  <a:lnTo>
                    <a:pt x="584" y="17"/>
                  </a:lnTo>
                  <a:lnTo>
                    <a:pt x="573" y="12"/>
                  </a:lnTo>
                  <a:lnTo>
                    <a:pt x="578" y="3"/>
                  </a:lnTo>
                  <a:lnTo>
                    <a:pt x="593" y="0"/>
                  </a:lnTo>
                  <a:lnTo>
                    <a:pt x="612" y="0"/>
                  </a:lnTo>
                  <a:lnTo>
                    <a:pt x="638" y="5"/>
                  </a:lnTo>
                  <a:lnTo>
                    <a:pt x="655" y="11"/>
                  </a:lnTo>
                  <a:lnTo>
                    <a:pt x="678" y="30"/>
                  </a:lnTo>
                  <a:lnTo>
                    <a:pt x="689" y="38"/>
                  </a:lnTo>
                  <a:lnTo>
                    <a:pt x="703" y="49"/>
                  </a:lnTo>
                  <a:lnTo>
                    <a:pt x="720" y="67"/>
                  </a:lnTo>
                  <a:lnTo>
                    <a:pt x="750" y="73"/>
                  </a:lnTo>
                  <a:close/>
                </a:path>
              </a:pathLst>
            </a:custGeom>
            <a:solidFill>
              <a:schemeClr val="bg1">
                <a:lumMod val="85000"/>
              </a:schemeClr>
            </a:solidFill>
            <a:ln w="1270">
              <a:solidFill>
                <a:schemeClr val="bg1">
                  <a:lumMod val="85000"/>
                  <a:alpha val="25000"/>
                </a:schemeClr>
              </a:solidFill>
              <a:round/>
              <a:headEnd/>
              <a:tailEnd/>
            </a:ln>
            <a:effectLst/>
          </p:spPr>
          <p:txBody>
            <a:bodyPr vert="horz" wrap="square" lIns="91440" tIns="45720" rIns="91440" bIns="45720" numCol="1" anchor="t" anchorCtr="0" compatLnSpc="1">
              <a:prstTxWarp prst="textNoShape">
                <a:avLst/>
              </a:prstTxWarp>
            </a:bodyPr>
            <a:lstStyle/>
            <a:p>
              <a:endParaRPr lang="en-GB" dirty="0">
                <a:latin typeface="Source Sans Pro" panose="020B0503030403020204" pitchFamily="34" charset="0"/>
              </a:endParaRPr>
            </a:p>
          </p:txBody>
        </p:sp>
      </p:grpSp>
      <p:sp>
        <p:nvSpPr>
          <p:cNvPr id="1300" name="TextBox 1299">
            <a:extLst>
              <a:ext uri="{FF2B5EF4-FFF2-40B4-BE49-F238E27FC236}">
                <a16:creationId xmlns:a16="http://schemas.microsoft.com/office/drawing/2014/main" id="{47A6A2B9-3D82-762A-EEDA-83302AAF6EC5}"/>
              </a:ext>
            </a:extLst>
          </p:cNvPr>
          <p:cNvSpPr txBox="1"/>
          <p:nvPr/>
        </p:nvSpPr>
        <p:spPr>
          <a:xfrm>
            <a:off x="45076" y="4032157"/>
            <a:ext cx="1681087" cy="307777"/>
          </a:xfrm>
          <a:prstGeom prst="rect">
            <a:avLst/>
          </a:prstGeom>
          <a:noFill/>
        </p:spPr>
        <p:txBody>
          <a:bodyPr wrap="square" rtlCol="0">
            <a:spAutoFit/>
          </a:bodyPr>
          <a:lstStyle/>
          <a:p>
            <a:r>
              <a:rPr lang="en-US" sz="1400" b="0" i="0" dirty="0">
                <a:solidFill>
                  <a:schemeClr val="accent4">
                    <a:lumMod val="60000"/>
                    <a:lumOff val="40000"/>
                  </a:schemeClr>
                </a:solidFill>
                <a:effectLst/>
                <a:latin typeface="Comic Sans MS" panose="030F0702030302020204" pitchFamily="66" charset="0"/>
              </a:rPr>
              <a:t>Marc Randolph</a:t>
            </a:r>
            <a:endParaRPr lang="el-GR" sz="1400" dirty="0">
              <a:solidFill>
                <a:schemeClr val="accent4">
                  <a:lumMod val="60000"/>
                  <a:lumOff val="40000"/>
                </a:schemeClr>
              </a:solidFill>
              <a:latin typeface="Comic Sans MS" panose="030F0702030302020204" pitchFamily="66" charset="0"/>
            </a:endParaRPr>
          </a:p>
        </p:txBody>
      </p:sp>
      <p:sp>
        <p:nvSpPr>
          <p:cNvPr id="1301" name="TextBox 1300">
            <a:extLst>
              <a:ext uri="{FF2B5EF4-FFF2-40B4-BE49-F238E27FC236}">
                <a16:creationId xmlns:a16="http://schemas.microsoft.com/office/drawing/2014/main" id="{3E3ACFCE-F850-DADB-0372-02C0164FFA7B}"/>
              </a:ext>
            </a:extLst>
          </p:cNvPr>
          <p:cNvSpPr txBox="1"/>
          <p:nvPr/>
        </p:nvSpPr>
        <p:spPr>
          <a:xfrm>
            <a:off x="10603112" y="4037471"/>
            <a:ext cx="1681087" cy="523220"/>
          </a:xfrm>
          <a:prstGeom prst="rect">
            <a:avLst/>
          </a:prstGeom>
          <a:noFill/>
        </p:spPr>
        <p:txBody>
          <a:bodyPr wrap="square" rtlCol="0">
            <a:spAutoFit/>
          </a:bodyPr>
          <a:lstStyle/>
          <a:p>
            <a:pPr algn="ctr"/>
            <a:r>
              <a:rPr lang="en-US" sz="1400" b="0" i="0" dirty="0">
                <a:solidFill>
                  <a:schemeClr val="accent4">
                    <a:lumMod val="60000"/>
                    <a:lumOff val="40000"/>
                  </a:schemeClr>
                </a:solidFill>
                <a:effectLst/>
                <a:latin typeface="Comic Sans MS" panose="030F0702030302020204" pitchFamily="66" charset="0"/>
              </a:rPr>
              <a:t>Wilmot Reed Hastings</a:t>
            </a:r>
            <a:endParaRPr lang="el-GR" sz="1400" dirty="0">
              <a:solidFill>
                <a:schemeClr val="accent4">
                  <a:lumMod val="60000"/>
                  <a:lumOff val="40000"/>
                </a:schemeClr>
              </a:solidFill>
              <a:latin typeface="Comic Sans MS" panose="030F0702030302020204" pitchFamily="66" charset="0"/>
            </a:endParaRPr>
          </a:p>
        </p:txBody>
      </p:sp>
    </p:spTree>
    <p:extLst>
      <p:ext uri="{BB962C8B-B14F-4D97-AF65-F5344CB8AC3E}">
        <p14:creationId xmlns:p14="http://schemas.microsoft.com/office/powerpoint/2010/main" val="155097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151237" y="426749"/>
            <a:ext cx="69663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dirty="0">
                <a:solidFill>
                  <a:srgbClr val="FFC000"/>
                </a:solidFill>
                <a:latin typeface="Comic Sans MS" panose="030F0702030302020204" pitchFamily="66" charset="0"/>
              </a:rPr>
              <a:t>2. Εξωτερικό Περιβάλλον: </a:t>
            </a:r>
            <a:r>
              <a:rPr lang="el-GR" b="1" dirty="0">
                <a:solidFill>
                  <a:srgbClr val="FFC000"/>
                </a:solidFill>
                <a:latin typeface="Comic Sans MS" panose="030F0702030302020204" pitchFamily="66" charset="0"/>
              </a:rPr>
              <a:t>Ανάλυση </a:t>
            </a:r>
            <a:r>
              <a:rPr lang="en-US" b="1" dirty="0">
                <a:solidFill>
                  <a:srgbClr val="FFC000"/>
                </a:solidFill>
                <a:latin typeface="Comic Sans MS" panose="030F0702030302020204" pitchFamily="66" charset="0"/>
              </a:rPr>
              <a:t>PEST</a:t>
            </a:r>
            <a:endPar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p:txBody>
      </p:sp>
      <p:sp>
        <p:nvSpPr>
          <p:cNvPr id="6" name="Ορθογώνιο 5">
            <a:extLst>
              <a:ext uri="{FF2B5EF4-FFF2-40B4-BE49-F238E27FC236}">
                <a16:creationId xmlns:a16="http://schemas.microsoft.com/office/drawing/2014/main" id="{9FBB6DD8-B026-21AE-130A-948A8193E99D}"/>
              </a:ext>
            </a:extLst>
          </p:cNvPr>
          <p:cNvSpPr/>
          <p:nvPr/>
        </p:nvSpPr>
        <p:spPr>
          <a:xfrm>
            <a:off x="111955" y="1334281"/>
            <a:ext cx="2855167" cy="5290454"/>
          </a:xfrm>
          <a:prstGeom prst="rect">
            <a:avLst/>
          </a:prstGeom>
          <a:solidFill>
            <a:schemeClr val="bg1"/>
          </a:solidFill>
          <a:ln w="7620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Clr>
                <a:schemeClr val="accent2"/>
              </a:buClr>
              <a:buFont typeface="Wingdings" panose="05000000000000000000" pitchFamily="2" charset="2"/>
              <a:buChar char="§"/>
            </a:pPr>
            <a:endParaRPr lang="el-GR" sz="1200" dirty="0">
              <a:solidFill>
                <a:srgbClr val="000000"/>
              </a:solidFill>
              <a:latin typeface="Comic Sans MS" panose="030F0702030302020204" pitchFamily="66" charset="0"/>
            </a:endParaRPr>
          </a:p>
          <a:p>
            <a:pPr>
              <a:buClr>
                <a:schemeClr val="accent2"/>
              </a:buClr>
            </a:pPr>
            <a:endParaRPr lang="el-GR" sz="1200" dirty="0">
              <a:solidFill>
                <a:srgbClr val="000000"/>
              </a:solidFill>
              <a:latin typeface="Comic Sans MS" panose="030F0702030302020204" pitchFamily="66" charset="0"/>
            </a:endParaRPr>
          </a:p>
          <a:p>
            <a:pPr marL="285750" indent="-285750">
              <a:buClr>
                <a:schemeClr val="accent2"/>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chemeClr val="accent2"/>
              </a:buClr>
              <a:buFont typeface="Wingdings" panose="05000000000000000000" pitchFamily="2" charset="2"/>
              <a:buChar char="§"/>
            </a:pPr>
            <a:endParaRPr lang="el-GR" sz="1200" dirty="0">
              <a:solidFill>
                <a:srgbClr val="000000"/>
              </a:solidFill>
              <a:latin typeface="Comic Sans MS" panose="030F0702030302020204" pitchFamily="66" charset="0"/>
            </a:endParaRPr>
          </a:p>
          <a:p>
            <a:pPr marL="285750" indent="-285750">
              <a:buClr>
                <a:schemeClr val="accent2"/>
              </a:buClr>
              <a:buFont typeface="Wingdings" panose="05000000000000000000" pitchFamily="2" charset="2"/>
              <a:buChar char="§"/>
            </a:pPr>
            <a:r>
              <a:rPr lang="el-GR" sz="1200" dirty="0">
                <a:solidFill>
                  <a:srgbClr val="000000"/>
                </a:solidFill>
                <a:latin typeface="Comic Sans MS" panose="030F0702030302020204" pitchFamily="66" charset="0"/>
              </a:rPr>
              <a:t>Σ</a:t>
            </a:r>
            <a:r>
              <a:rPr lang="el-GR" sz="1200" b="0" i="0" u="none" strike="noStrike" dirty="0">
                <a:solidFill>
                  <a:srgbClr val="000000"/>
                </a:solidFill>
                <a:effectLst/>
                <a:latin typeface="Comic Sans MS" panose="030F0702030302020204" pitchFamily="66" charset="0"/>
              </a:rPr>
              <a:t>την Ευρώπη είναι σε διαβούλευση νέοι φορολογικοί νόμοι  για διεθνείς εταιρείες τεχνολογίας, γεγονός που μπορεί να έχει σημαντική επίπτωση στα έσοδά της.</a:t>
            </a:r>
            <a:br>
              <a:rPr lang="el-GR" sz="1200" b="0" i="0" u="none" strike="noStrike" dirty="0">
                <a:solidFill>
                  <a:srgbClr val="000000"/>
                </a:solidFill>
                <a:effectLst/>
                <a:latin typeface="Comic Sans MS" panose="030F0702030302020204" pitchFamily="66" charset="0"/>
              </a:rPr>
            </a:br>
            <a:br>
              <a:rPr lang="el-GR" sz="1200" b="0" i="0" u="none" strike="noStrike" dirty="0">
                <a:solidFill>
                  <a:srgbClr val="000000"/>
                </a:solidFill>
                <a:effectLst/>
                <a:latin typeface="Comic Sans MS" panose="030F0702030302020204" pitchFamily="66" charset="0"/>
              </a:rPr>
            </a:br>
            <a:endParaRPr lang="el-GR" sz="1200" b="0" i="0" u="none" strike="noStrike" dirty="0">
              <a:solidFill>
                <a:srgbClr val="000000"/>
              </a:solidFill>
              <a:effectLst/>
              <a:latin typeface="Comic Sans MS" panose="030F0702030302020204" pitchFamily="66" charset="0"/>
            </a:endParaRPr>
          </a:p>
          <a:p>
            <a:pPr marL="285750" indent="-285750">
              <a:buClr>
                <a:schemeClr val="accent2"/>
              </a:buClr>
              <a:buFont typeface="Wingdings" panose="05000000000000000000" pitchFamily="2" charset="2"/>
              <a:buChar char="§"/>
            </a:pPr>
            <a:r>
              <a:rPr lang="el-GR" sz="1200" dirty="0">
                <a:ln w="0"/>
                <a:solidFill>
                  <a:schemeClr val="tx1"/>
                </a:solidFill>
                <a:latin typeface="Comic Sans MS" panose="030F0702030302020204" pitchFamily="66" charset="0"/>
              </a:rPr>
              <a:t>Κυβερνήσεις ανά τον κόσμο έχουν αυστηρούς νόμους σχετικά με τη συλλογή δεδομένων και θέτουν υπό έντονη επιτήρηση τις διάφορες εταιρίες πληροφορικής και κατ’ επέκταση το Netflix.</a:t>
            </a:r>
            <a:br>
              <a:rPr lang="el-GR" sz="1200" dirty="0">
                <a:ln w="0"/>
                <a:solidFill>
                  <a:schemeClr val="tx1"/>
                </a:solidFill>
                <a:latin typeface="Comic Sans MS" panose="030F0702030302020204" pitchFamily="66" charset="0"/>
              </a:rPr>
            </a:br>
            <a:br>
              <a:rPr lang="el-GR" sz="1200" dirty="0">
                <a:ln w="0"/>
                <a:solidFill>
                  <a:schemeClr val="tx1"/>
                </a:solidFill>
                <a:latin typeface="Comic Sans MS" panose="030F0702030302020204" pitchFamily="66" charset="0"/>
              </a:rPr>
            </a:br>
            <a:endParaRPr lang="en-US" sz="1200" dirty="0">
              <a:ln w="0"/>
              <a:solidFill>
                <a:schemeClr val="tx1"/>
              </a:solidFill>
              <a:latin typeface="Comic Sans MS" panose="030F0702030302020204" pitchFamily="66" charset="0"/>
            </a:endParaRPr>
          </a:p>
          <a:p>
            <a:pPr marL="285750" indent="-285750">
              <a:buClr>
                <a:schemeClr val="accent2"/>
              </a:buClr>
              <a:buFont typeface="Wingdings" panose="05000000000000000000" pitchFamily="2" charset="2"/>
              <a:buChar char="§"/>
            </a:pPr>
            <a:r>
              <a:rPr lang="el-GR" sz="1200" dirty="0">
                <a:ln w="0"/>
                <a:solidFill>
                  <a:schemeClr val="tx1"/>
                </a:solidFill>
                <a:latin typeface="Comic Sans MS" panose="030F0702030302020204" pitchFamily="66" charset="0"/>
              </a:rPr>
              <a:t>Όταν ξεκίνησε να προβάλλει το </a:t>
            </a:r>
            <a:r>
              <a:rPr lang="en-US" sz="1200" dirty="0">
                <a:ln w="0"/>
                <a:solidFill>
                  <a:schemeClr val="tx1"/>
                </a:solidFill>
                <a:latin typeface="Comic Sans MS" panose="030F0702030302020204" pitchFamily="66" charset="0"/>
              </a:rPr>
              <a:t>“Narcos”</a:t>
            </a:r>
            <a:r>
              <a:rPr lang="el-GR" sz="1200" dirty="0">
                <a:ln w="0"/>
                <a:solidFill>
                  <a:schemeClr val="tx1"/>
                </a:solidFill>
                <a:latin typeface="Comic Sans MS" panose="030F0702030302020204" pitchFamily="66" charset="0"/>
              </a:rPr>
              <a:t>, αρκετοί πολίτες της Κολομβίας προσβλήθηκαν, καθώς πίστεψαν ότι το Netflix προωθούσε τον έμπορο ναρκωτικών Πάμπλο </a:t>
            </a:r>
            <a:r>
              <a:rPr lang="el-GR" sz="1200" dirty="0" err="1">
                <a:ln w="0"/>
                <a:solidFill>
                  <a:schemeClr val="tx1"/>
                </a:solidFill>
                <a:latin typeface="Comic Sans MS" panose="030F0702030302020204" pitchFamily="66" charset="0"/>
              </a:rPr>
              <a:t>Εσκομπάρ</a:t>
            </a:r>
            <a:r>
              <a:rPr lang="el-GR" sz="1200" dirty="0">
                <a:ln w="0"/>
                <a:solidFill>
                  <a:schemeClr val="tx1"/>
                </a:solidFill>
                <a:latin typeface="Comic Sans MS" panose="030F0702030302020204" pitchFamily="66" charset="0"/>
              </a:rPr>
              <a:t>, με τον οποίο η χώρα είχε αρκετά βεβαρημένο  παρελθόν.</a:t>
            </a:r>
          </a:p>
        </p:txBody>
      </p:sp>
      <p:sp>
        <p:nvSpPr>
          <p:cNvPr id="7" name="Ορθογώνιο 6">
            <a:extLst>
              <a:ext uri="{FF2B5EF4-FFF2-40B4-BE49-F238E27FC236}">
                <a16:creationId xmlns:a16="http://schemas.microsoft.com/office/drawing/2014/main" id="{FF966E7C-B63F-03E3-66B8-EC96842666E9}"/>
              </a:ext>
            </a:extLst>
          </p:cNvPr>
          <p:cNvSpPr/>
          <p:nvPr/>
        </p:nvSpPr>
        <p:spPr>
          <a:xfrm>
            <a:off x="149276" y="1364785"/>
            <a:ext cx="2817846" cy="641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a:p>
            <a:pPr algn="ctr"/>
            <a:r>
              <a:rPr lang="en-US" dirty="0"/>
              <a:t>Political</a:t>
            </a:r>
            <a:endParaRPr lang="el-GR" dirty="0"/>
          </a:p>
        </p:txBody>
      </p:sp>
      <p:sp>
        <p:nvSpPr>
          <p:cNvPr id="10" name="Ορθογώνιο 9">
            <a:extLst>
              <a:ext uri="{FF2B5EF4-FFF2-40B4-BE49-F238E27FC236}">
                <a16:creationId xmlns:a16="http://schemas.microsoft.com/office/drawing/2014/main" id="{47A0E356-3072-69BA-42FC-071EF0078EAC}"/>
              </a:ext>
            </a:extLst>
          </p:cNvPr>
          <p:cNvSpPr/>
          <p:nvPr/>
        </p:nvSpPr>
        <p:spPr>
          <a:xfrm>
            <a:off x="3133143" y="1343607"/>
            <a:ext cx="2855167" cy="5281128"/>
          </a:xfrm>
          <a:prstGeom prst="rect">
            <a:avLst/>
          </a:prstGeom>
          <a:solidFill>
            <a:schemeClr val="bg1"/>
          </a:solidFill>
          <a:ln w="762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Clr>
                <a:schemeClr val="accent1"/>
              </a:buClr>
              <a:buFont typeface="Wingdings" panose="05000000000000000000" pitchFamily="2" charset="2"/>
              <a:buChar char="§"/>
            </a:pPr>
            <a:endParaRPr lang="en-US" sz="1400" dirty="0">
              <a:solidFill>
                <a:srgbClr val="000000"/>
              </a:solidFill>
              <a:latin typeface="Comic Sans MS" panose="030F0702030302020204" pitchFamily="66" charset="0"/>
            </a:endParaRPr>
          </a:p>
          <a:p>
            <a:pPr marL="285750" indent="-285750">
              <a:buClr>
                <a:schemeClr val="accent1"/>
              </a:buClr>
              <a:buFont typeface="Wingdings" panose="05000000000000000000" pitchFamily="2" charset="2"/>
              <a:buChar char="§"/>
            </a:pPr>
            <a:r>
              <a:rPr lang="en-US" sz="1400" dirty="0">
                <a:solidFill>
                  <a:srgbClr val="000000"/>
                </a:solidFill>
                <a:latin typeface="Comic Sans MS" panose="030F0702030302020204" pitchFamily="66" charset="0"/>
              </a:rPr>
              <a:t>O</a:t>
            </a:r>
            <a:r>
              <a:rPr lang="el-GR" sz="1400" dirty="0">
                <a:solidFill>
                  <a:srgbClr val="000000"/>
                </a:solidFill>
                <a:latin typeface="Comic Sans MS" panose="030F0702030302020204" pitchFamily="66" charset="0"/>
              </a:rPr>
              <a:t>ι δυσμενείς αλλαγές στις συναλλαγματικές ισοτιμίες μπορούν να επηρεάσουν τα κέρδη του Netflix, καθώς η λειτουργία του εκτείνεται σε πολλές χώρες.</a:t>
            </a:r>
            <a:br>
              <a:rPr lang="el-GR" sz="1400" dirty="0">
                <a:solidFill>
                  <a:srgbClr val="000000"/>
                </a:solidFill>
                <a:latin typeface="Comic Sans MS" panose="030F0702030302020204" pitchFamily="66" charset="0"/>
              </a:rPr>
            </a:br>
            <a:br>
              <a:rPr lang="el-GR" sz="1400" dirty="0">
                <a:solidFill>
                  <a:srgbClr val="000000"/>
                </a:solidFill>
                <a:latin typeface="Comic Sans MS" panose="030F0702030302020204" pitchFamily="66" charset="0"/>
              </a:rPr>
            </a:br>
            <a:endParaRPr lang="el-GR" sz="1400" dirty="0">
              <a:solidFill>
                <a:srgbClr val="000000"/>
              </a:solidFill>
              <a:latin typeface="Comic Sans MS" panose="030F0702030302020204" pitchFamily="66" charset="0"/>
            </a:endParaRPr>
          </a:p>
          <a:p>
            <a:pPr marL="285750" indent="-285750">
              <a:buClr>
                <a:schemeClr val="accent1"/>
              </a:buClr>
              <a:buFont typeface="Wingdings" panose="05000000000000000000" pitchFamily="2" charset="2"/>
              <a:buChar char="§"/>
            </a:pPr>
            <a:r>
              <a:rPr lang="el-GR" sz="1400" dirty="0">
                <a:solidFill>
                  <a:srgbClr val="000000"/>
                </a:solidFill>
                <a:latin typeface="Comic Sans MS" panose="030F0702030302020204" pitchFamily="66" charset="0"/>
              </a:rPr>
              <a:t>Η οικονομική ανάπτυξη σε διάφορες περιοχές είναι και αυτή ένας παράγοντας που μπορεί να οδηγήσει τους καταναλωτές στο να αυξήσουν τις δαπάνες τους για ψυχαγωγία και κατ’ επέκταση τα κέρδη του Netflix.</a:t>
            </a:r>
            <a:br>
              <a:rPr lang="el-GR" sz="1200" dirty="0">
                <a:solidFill>
                  <a:srgbClr val="000000"/>
                </a:solidFill>
                <a:latin typeface="Comic Sans MS" panose="030F0702030302020204" pitchFamily="66" charset="0"/>
              </a:rPr>
            </a:br>
            <a:br>
              <a:rPr lang="el-GR" sz="1200" dirty="0">
                <a:solidFill>
                  <a:srgbClr val="000000"/>
                </a:solidFill>
                <a:latin typeface="Comic Sans MS" panose="030F0702030302020204" pitchFamily="66" charset="0"/>
              </a:rPr>
            </a:br>
            <a:endParaRPr lang="el-GR" sz="1200" dirty="0">
              <a:solidFill>
                <a:srgbClr val="000000"/>
              </a:solidFill>
              <a:latin typeface="Comic Sans MS" panose="030F0702030302020204" pitchFamily="66" charset="0"/>
            </a:endParaRPr>
          </a:p>
        </p:txBody>
      </p:sp>
      <p:sp>
        <p:nvSpPr>
          <p:cNvPr id="11" name="Ορθογώνιο 10">
            <a:extLst>
              <a:ext uri="{FF2B5EF4-FFF2-40B4-BE49-F238E27FC236}">
                <a16:creationId xmlns:a16="http://schemas.microsoft.com/office/drawing/2014/main" id="{7FC02AEA-834B-0ECE-E4FC-097441D5B7AB}"/>
              </a:ext>
            </a:extLst>
          </p:cNvPr>
          <p:cNvSpPr/>
          <p:nvPr/>
        </p:nvSpPr>
        <p:spPr>
          <a:xfrm>
            <a:off x="6154331" y="1343606"/>
            <a:ext cx="2855167" cy="5281127"/>
          </a:xfrm>
          <a:prstGeom prst="rect">
            <a:avLst/>
          </a:prstGeom>
          <a:solidFill>
            <a:schemeClr val="bg1"/>
          </a:solidFill>
          <a:ln w="7620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Clr>
                <a:schemeClr val="accent6"/>
              </a:buClr>
              <a:buFont typeface="Wingdings" panose="05000000000000000000" pitchFamily="2" charset="2"/>
              <a:buChar char="§"/>
            </a:pPr>
            <a:endParaRPr lang="en-US" sz="1400" dirty="0">
              <a:solidFill>
                <a:srgbClr val="000000"/>
              </a:solidFill>
              <a:latin typeface="Comic Sans MS" panose="030F0702030302020204" pitchFamily="66" charset="0"/>
            </a:endParaRPr>
          </a:p>
          <a:p>
            <a:pPr marL="285750" indent="-285750">
              <a:buClr>
                <a:schemeClr val="accent6"/>
              </a:buClr>
              <a:buFont typeface="Wingdings" panose="05000000000000000000" pitchFamily="2" charset="2"/>
              <a:buChar char="§"/>
            </a:pPr>
            <a:endParaRPr lang="en-US" sz="1400" dirty="0">
              <a:solidFill>
                <a:srgbClr val="000000"/>
              </a:solidFill>
              <a:latin typeface="Comic Sans MS" panose="030F0702030302020204" pitchFamily="66" charset="0"/>
            </a:endParaRPr>
          </a:p>
          <a:p>
            <a:pPr marL="285750" indent="-285750">
              <a:buClr>
                <a:schemeClr val="accent6"/>
              </a:buClr>
              <a:buFont typeface="Wingdings" panose="05000000000000000000" pitchFamily="2" charset="2"/>
              <a:buChar char="§"/>
            </a:pPr>
            <a:endParaRPr lang="en-US" sz="1400" dirty="0">
              <a:solidFill>
                <a:srgbClr val="000000"/>
              </a:solidFill>
              <a:latin typeface="Comic Sans MS" panose="030F0702030302020204" pitchFamily="66" charset="0"/>
            </a:endParaRPr>
          </a:p>
          <a:p>
            <a:pPr marL="285750" indent="-285750">
              <a:buClr>
                <a:schemeClr val="accent6"/>
              </a:buClr>
              <a:buFont typeface="Wingdings" panose="05000000000000000000" pitchFamily="2" charset="2"/>
              <a:buChar char="§"/>
            </a:pPr>
            <a:endParaRPr lang="en-US" sz="1400" dirty="0">
              <a:solidFill>
                <a:srgbClr val="000000"/>
              </a:solidFill>
              <a:latin typeface="Comic Sans MS" panose="030F0702030302020204" pitchFamily="66" charset="0"/>
            </a:endParaRPr>
          </a:p>
          <a:p>
            <a:pPr marL="285750" indent="-285750">
              <a:buClr>
                <a:schemeClr val="accent6"/>
              </a:buClr>
              <a:buFont typeface="Wingdings" panose="05000000000000000000" pitchFamily="2" charset="2"/>
              <a:buChar char="§"/>
            </a:pPr>
            <a:r>
              <a:rPr lang="el-GR" sz="1400" dirty="0">
                <a:solidFill>
                  <a:srgbClr val="000000"/>
                </a:solidFill>
                <a:latin typeface="Comic Sans MS" panose="030F0702030302020204" pitchFamily="66" charset="0"/>
              </a:rPr>
              <a:t>Η διαθεσιμότητα υλικού σε πολλές χώρες ανά τον κόσμο, καθώς και η καταλληλόλητα του στο σύνολο των ηλικιακών βαθμίδων, μπορεί να αυξήσει σημαντικά τα κέρδη των υπηρεσιών </a:t>
            </a:r>
            <a:r>
              <a:rPr lang="en-US" sz="1400" dirty="0">
                <a:solidFill>
                  <a:srgbClr val="000000"/>
                </a:solidFill>
                <a:latin typeface="Comic Sans MS" panose="030F0702030302020204" pitchFamily="66" charset="0"/>
              </a:rPr>
              <a:t>streaming</a:t>
            </a:r>
            <a:r>
              <a:rPr lang="el-GR" sz="1400" dirty="0">
                <a:solidFill>
                  <a:srgbClr val="000000"/>
                </a:solidFill>
                <a:latin typeface="Comic Sans MS" panose="030F0702030302020204" pitchFamily="66" charset="0"/>
              </a:rPr>
              <a:t>.</a:t>
            </a:r>
            <a:br>
              <a:rPr lang="en-US" sz="1400" dirty="0">
                <a:solidFill>
                  <a:srgbClr val="000000"/>
                </a:solidFill>
                <a:latin typeface="Comic Sans MS" panose="030F0702030302020204" pitchFamily="66" charset="0"/>
              </a:rPr>
            </a:br>
            <a:endParaRPr lang="en-US" sz="1400" dirty="0">
              <a:solidFill>
                <a:srgbClr val="000000"/>
              </a:solidFill>
              <a:latin typeface="Comic Sans MS" panose="030F0702030302020204" pitchFamily="66" charset="0"/>
            </a:endParaRPr>
          </a:p>
          <a:p>
            <a:pPr marL="285750" indent="-285750">
              <a:buClr>
                <a:schemeClr val="accent6"/>
              </a:buClr>
              <a:buFont typeface="Wingdings" panose="05000000000000000000" pitchFamily="2" charset="2"/>
              <a:buChar char="§"/>
            </a:pPr>
            <a:r>
              <a:rPr lang="en-US" sz="1400" dirty="0">
                <a:solidFill>
                  <a:srgbClr val="000000"/>
                </a:solidFill>
                <a:latin typeface="Comic Sans MS" panose="030F0702030302020204" pitchFamily="66" charset="0"/>
              </a:rPr>
              <a:t>H</a:t>
            </a:r>
            <a:r>
              <a:rPr lang="el-GR" sz="1400" dirty="0">
                <a:solidFill>
                  <a:srgbClr val="000000"/>
                </a:solidFill>
                <a:latin typeface="Comic Sans MS" panose="030F0702030302020204" pitchFamily="66" charset="0"/>
              </a:rPr>
              <a:t> ύπαρξη υποτίτλων και μεταγλωττίσεων βοηθούν τους χρήστες τόσο στο να παρακολουθήσουν περιεχόμενο καταλαβαίνοντάς το στη γλώσσα τους</a:t>
            </a:r>
            <a:r>
              <a:rPr lang="en-US" sz="1400" dirty="0">
                <a:solidFill>
                  <a:srgbClr val="000000"/>
                </a:solidFill>
                <a:latin typeface="Comic Sans MS" panose="030F0702030302020204" pitchFamily="66" charset="0"/>
              </a:rPr>
              <a:t>,</a:t>
            </a:r>
            <a:r>
              <a:rPr lang="el-GR" sz="1400" dirty="0">
                <a:solidFill>
                  <a:srgbClr val="000000"/>
                </a:solidFill>
                <a:latin typeface="Comic Sans MS" panose="030F0702030302020204" pitchFamily="66" charset="0"/>
              </a:rPr>
              <a:t> όσο και να μάθουν διάφορες ξένες γλώσσες</a:t>
            </a:r>
            <a:r>
              <a:rPr lang="en-US" sz="1400" dirty="0">
                <a:solidFill>
                  <a:srgbClr val="000000"/>
                </a:solidFill>
                <a:latin typeface="Comic Sans MS" panose="030F0702030302020204" pitchFamily="66" charset="0"/>
              </a:rPr>
              <a:t>.</a:t>
            </a:r>
            <a:br>
              <a:rPr lang="el-GR" sz="1400" dirty="0">
                <a:solidFill>
                  <a:srgbClr val="000000"/>
                </a:solidFill>
                <a:latin typeface="Comic Sans MS" panose="030F0702030302020204" pitchFamily="66" charset="0"/>
              </a:rPr>
            </a:br>
            <a:endParaRPr lang="el-GR" sz="1400" dirty="0">
              <a:solidFill>
                <a:srgbClr val="000000"/>
              </a:solidFill>
              <a:latin typeface="Comic Sans MS" panose="030F0702030302020204" pitchFamily="66" charset="0"/>
            </a:endParaRPr>
          </a:p>
          <a:p>
            <a:pPr marL="285750" indent="-285750">
              <a:buClr>
                <a:schemeClr val="accent6"/>
              </a:buClr>
              <a:buFont typeface="Wingdings" panose="05000000000000000000" pitchFamily="2" charset="2"/>
              <a:buChar char="§"/>
            </a:pPr>
            <a:r>
              <a:rPr lang="el-GR" sz="1400" dirty="0">
                <a:solidFill>
                  <a:srgbClr val="000000"/>
                </a:solidFill>
                <a:latin typeface="Comic Sans MS" panose="030F0702030302020204" pitchFamily="66" charset="0"/>
              </a:rPr>
              <a:t>Απουσία διαφημιστικών μηνυμάτων, τα οποία διακόπτουν συνεχώς την ροή του προγράμματος.</a:t>
            </a:r>
            <a:br>
              <a:rPr lang="en-US" sz="1200" dirty="0">
                <a:solidFill>
                  <a:srgbClr val="000000"/>
                </a:solidFill>
                <a:latin typeface="Comic Sans MS" panose="030F0702030302020204" pitchFamily="66" charset="0"/>
              </a:rPr>
            </a:br>
            <a:endParaRPr lang="en-US" sz="1200" dirty="0">
              <a:solidFill>
                <a:srgbClr val="000000"/>
              </a:solidFill>
              <a:latin typeface="Comic Sans MS" panose="030F0702030302020204" pitchFamily="66" charset="0"/>
            </a:endParaRPr>
          </a:p>
        </p:txBody>
      </p:sp>
      <p:sp>
        <p:nvSpPr>
          <p:cNvPr id="12" name="Ορθογώνιο 11">
            <a:extLst>
              <a:ext uri="{FF2B5EF4-FFF2-40B4-BE49-F238E27FC236}">
                <a16:creationId xmlns:a16="http://schemas.microsoft.com/office/drawing/2014/main" id="{312591C5-81ED-FD5E-A457-64E16B7DA19D}"/>
              </a:ext>
            </a:extLst>
          </p:cNvPr>
          <p:cNvSpPr/>
          <p:nvPr/>
        </p:nvSpPr>
        <p:spPr>
          <a:xfrm>
            <a:off x="9175519" y="1352935"/>
            <a:ext cx="2855167" cy="5271797"/>
          </a:xfrm>
          <a:prstGeom prst="rect">
            <a:avLst/>
          </a:prstGeom>
          <a:solidFill>
            <a:schemeClr val="bg1"/>
          </a:solidFill>
          <a:ln w="76200">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Clr>
                <a:srgbClr val="7030A0"/>
              </a:buClr>
              <a:buFont typeface="Wingdings" panose="05000000000000000000" pitchFamily="2" charset="2"/>
              <a:buChar char="§"/>
            </a:pPr>
            <a:endParaRPr lang="el-GR" sz="1200" dirty="0">
              <a:solidFill>
                <a:srgbClr val="000000"/>
              </a:solidFill>
              <a:latin typeface="Comic Sans MS" panose="030F0702030302020204" pitchFamily="66" charset="0"/>
            </a:endParaRPr>
          </a:p>
          <a:p>
            <a:pPr>
              <a:buClr>
                <a:srgbClr val="7030A0"/>
              </a:buClr>
            </a:pPr>
            <a:endParaRPr lang="el-GR" sz="1400" dirty="0">
              <a:solidFill>
                <a:srgbClr val="000000"/>
              </a:solidFill>
              <a:latin typeface="Comic Sans MS" panose="030F0702030302020204" pitchFamily="66" charset="0"/>
            </a:endParaRPr>
          </a:p>
          <a:p>
            <a:pPr marL="285750" indent="-285750">
              <a:buClr>
                <a:srgbClr val="7030A0"/>
              </a:buClr>
              <a:buFont typeface="Wingdings" panose="05000000000000000000" pitchFamily="2" charset="2"/>
              <a:buChar char="§"/>
            </a:pPr>
            <a:r>
              <a:rPr lang="el-GR" sz="1400" dirty="0">
                <a:solidFill>
                  <a:srgbClr val="000000"/>
                </a:solidFill>
                <a:latin typeface="Comic Sans MS" panose="030F0702030302020204" pitchFamily="66" charset="0"/>
              </a:rPr>
              <a:t>Οι τάσεις της τεχνολογίας καθορίζουν την πορεία που πρέπει να πάρει η εταιρεία σχετικά με την βελτίωση της εμπειρίας που θα έχουν οι συνδρομητές, όπως για παράδειγμα η εμπειρία ενός ατομικού προφίλ χρήστη</a:t>
            </a:r>
            <a:r>
              <a:rPr lang="en-US" sz="1400" dirty="0">
                <a:solidFill>
                  <a:srgbClr val="000000"/>
                </a:solidFill>
                <a:latin typeface="Comic Sans MS" panose="030F0702030302020204" pitchFamily="66" charset="0"/>
              </a:rPr>
              <a:t> </a:t>
            </a:r>
            <a:r>
              <a:rPr lang="el-GR" sz="1400" dirty="0">
                <a:solidFill>
                  <a:srgbClr val="000000"/>
                </a:solidFill>
                <a:latin typeface="Comic Sans MS" panose="030F0702030302020204" pitchFamily="66" charset="0"/>
              </a:rPr>
              <a:t>ή παροχή περιεχομένου σε πολύ υψηλή ποιότητα.</a:t>
            </a:r>
          </a:p>
          <a:p>
            <a:pPr marL="285750" indent="-285750">
              <a:buClr>
                <a:srgbClr val="7030A0"/>
              </a:buClr>
              <a:buFont typeface="Wingdings" panose="05000000000000000000" pitchFamily="2" charset="2"/>
              <a:buChar char="§"/>
            </a:pPr>
            <a:endParaRPr lang="el-GR" sz="1400" dirty="0">
              <a:solidFill>
                <a:srgbClr val="000000"/>
              </a:solidFill>
              <a:latin typeface="Comic Sans MS" panose="030F0702030302020204" pitchFamily="66" charset="0"/>
            </a:endParaRPr>
          </a:p>
          <a:p>
            <a:pPr marL="285750" indent="-285750">
              <a:buClr>
                <a:srgbClr val="7030A0"/>
              </a:buClr>
              <a:buFont typeface="Wingdings" panose="05000000000000000000" pitchFamily="2" charset="2"/>
              <a:buChar char="§"/>
            </a:pPr>
            <a:r>
              <a:rPr lang="el-GR" sz="1400" dirty="0">
                <a:solidFill>
                  <a:srgbClr val="000000"/>
                </a:solidFill>
                <a:latin typeface="Comic Sans MS" panose="030F0702030302020204" pitchFamily="66" charset="0"/>
              </a:rPr>
              <a:t>Η βελτιστοποίηση του δικτύου των διακομιστών, είναι κάτι που επηρεάζει την Netflix.</a:t>
            </a:r>
            <a:endParaRPr lang="en-US" sz="1400" dirty="0">
              <a:solidFill>
                <a:srgbClr val="000000"/>
              </a:solidFill>
              <a:latin typeface="Comic Sans MS" panose="030F0702030302020204" pitchFamily="66" charset="0"/>
            </a:endParaRPr>
          </a:p>
          <a:p>
            <a:pPr marL="285750" indent="-285750">
              <a:buClr>
                <a:srgbClr val="7030A0"/>
              </a:buClr>
              <a:buFont typeface="Wingdings" panose="05000000000000000000" pitchFamily="2" charset="2"/>
              <a:buChar char="§"/>
            </a:pPr>
            <a:endParaRPr lang="el-GR" sz="1400" dirty="0">
              <a:solidFill>
                <a:srgbClr val="000000"/>
              </a:solidFill>
              <a:latin typeface="Comic Sans MS" panose="030F0702030302020204" pitchFamily="66" charset="0"/>
            </a:endParaRPr>
          </a:p>
          <a:p>
            <a:pPr marL="285750" indent="-285750">
              <a:buClr>
                <a:srgbClr val="7030A0"/>
              </a:buClr>
              <a:buFont typeface="Wingdings" panose="05000000000000000000" pitchFamily="2" charset="2"/>
              <a:buChar char="§"/>
            </a:pPr>
            <a:r>
              <a:rPr lang="el-GR" sz="1400" dirty="0">
                <a:solidFill>
                  <a:srgbClr val="000000"/>
                </a:solidFill>
                <a:latin typeface="Comic Sans MS" panose="030F0702030302020204" pitchFamily="66" charset="0"/>
              </a:rPr>
              <a:t>Θέματα </a:t>
            </a:r>
            <a:r>
              <a:rPr lang="el-GR" sz="1400" dirty="0" err="1">
                <a:solidFill>
                  <a:srgbClr val="000000"/>
                </a:solidFill>
                <a:latin typeface="Comic Sans MS" panose="030F0702030302020204" pitchFamily="66" charset="0"/>
              </a:rPr>
              <a:t>κυβερνοασφάλειας</a:t>
            </a:r>
            <a:r>
              <a:rPr lang="el-GR" sz="1400" dirty="0">
                <a:solidFill>
                  <a:srgbClr val="000000"/>
                </a:solidFill>
                <a:latin typeface="Comic Sans MS" panose="030F0702030302020204" pitchFamily="66" charset="0"/>
              </a:rPr>
              <a:t> για την προστασία του δικού τους περιεχομένου από πειρατεία ή και </a:t>
            </a:r>
            <a:r>
              <a:rPr lang="el-GR" sz="1400" dirty="0" err="1">
                <a:solidFill>
                  <a:srgbClr val="000000"/>
                </a:solidFill>
                <a:latin typeface="Comic Sans MS" panose="030F0702030302020204" pitchFamily="66" charset="0"/>
              </a:rPr>
              <a:t>κυβερνοεπίθεση</a:t>
            </a:r>
            <a:r>
              <a:rPr lang="el-GR" sz="1400" dirty="0">
                <a:solidFill>
                  <a:srgbClr val="000000"/>
                </a:solidFill>
                <a:latin typeface="Comic Sans MS" panose="030F0702030302020204" pitchFamily="66" charset="0"/>
              </a:rPr>
              <a:t>.</a:t>
            </a:r>
            <a:endParaRPr lang="en-US" sz="1400" dirty="0">
              <a:solidFill>
                <a:srgbClr val="000000"/>
              </a:solidFill>
              <a:latin typeface="Comic Sans MS" panose="030F0702030302020204" pitchFamily="66" charset="0"/>
            </a:endParaRPr>
          </a:p>
          <a:p>
            <a:pPr marL="285750" indent="-285750">
              <a:buClr>
                <a:srgbClr val="7030A0"/>
              </a:buClr>
              <a:buFont typeface="Wingdings" panose="05000000000000000000" pitchFamily="2" charset="2"/>
              <a:buChar char="§"/>
            </a:pPr>
            <a:endParaRPr lang="en-US" sz="1200" dirty="0">
              <a:solidFill>
                <a:srgbClr val="000000"/>
              </a:solidFill>
              <a:latin typeface="Comic Sans MS" panose="030F0702030302020204" pitchFamily="66" charset="0"/>
            </a:endParaRPr>
          </a:p>
        </p:txBody>
      </p:sp>
      <p:sp>
        <p:nvSpPr>
          <p:cNvPr id="13" name="Ορθογώνιο 12">
            <a:extLst>
              <a:ext uri="{FF2B5EF4-FFF2-40B4-BE49-F238E27FC236}">
                <a16:creationId xmlns:a16="http://schemas.microsoft.com/office/drawing/2014/main" id="{7E076F53-8AF7-F3A6-F367-35851710CA43}"/>
              </a:ext>
            </a:extLst>
          </p:cNvPr>
          <p:cNvSpPr/>
          <p:nvPr/>
        </p:nvSpPr>
        <p:spPr>
          <a:xfrm>
            <a:off x="3168581" y="1374116"/>
            <a:ext cx="2817846" cy="6413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a:p>
            <a:pPr algn="ctr"/>
            <a:r>
              <a:rPr lang="en-US" dirty="0"/>
              <a:t>Economic</a:t>
            </a:r>
            <a:endParaRPr lang="el-GR" dirty="0"/>
          </a:p>
        </p:txBody>
      </p:sp>
      <p:sp>
        <p:nvSpPr>
          <p:cNvPr id="14" name="Ορθογώνιο 13">
            <a:extLst>
              <a:ext uri="{FF2B5EF4-FFF2-40B4-BE49-F238E27FC236}">
                <a16:creationId xmlns:a16="http://schemas.microsoft.com/office/drawing/2014/main" id="{B51355A1-573F-7430-BBCA-CAA45AE17C27}"/>
              </a:ext>
            </a:extLst>
          </p:cNvPr>
          <p:cNvSpPr/>
          <p:nvPr/>
        </p:nvSpPr>
        <p:spPr>
          <a:xfrm>
            <a:off x="6186412" y="1369275"/>
            <a:ext cx="2817846" cy="641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a:p>
            <a:pPr algn="ctr"/>
            <a:r>
              <a:rPr lang="en-US" dirty="0"/>
              <a:t>Social</a:t>
            </a:r>
            <a:endParaRPr lang="el-GR" dirty="0"/>
          </a:p>
        </p:txBody>
      </p:sp>
      <p:sp>
        <p:nvSpPr>
          <p:cNvPr id="15" name="Ορθογώνιο 14">
            <a:extLst>
              <a:ext uri="{FF2B5EF4-FFF2-40B4-BE49-F238E27FC236}">
                <a16:creationId xmlns:a16="http://schemas.microsoft.com/office/drawing/2014/main" id="{85EC530C-D98F-60AF-8453-D12329266C3F}"/>
              </a:ext>
            </a:extLst>
          </p:cNvPr>
          <p:cNvSpPr/>
          <p:nvPr/>
        </p:nvSpPr>
        <p:spPr>
          <a:xfrm>
            <a:off x="9212840" y="1374116"/>
            <a:ext cx="2817846" cy="641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a:p>
            <a:pPr algn="ctr"/>
            <a:r>
              <a:rPr lang="en-US" dirty="0"/>
              <a:t>Technological</a:t>
            </a:r>
            <a:endParaRPr lang="el-GR" dirty="0"/>
          </a:p>
        </p:txBody>
      </p:sp>
    </p:spTree>
    <p:extLst>
      <p:ext uri="{BB962C8B-B14F-4D97-AF65-F5344CB8AC3E}">
        <p14:creationId xmlns:p14="http://schemas.microsoft.com/office/powerpoint/2010/main" val="37868602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3" name="TextBox 2">
            <a:extLst>
              <a:ext uri="{FF2B5EF4-FFF2-40B4-BE49-F238E27FC236}">
                <a16:creationId xmlns:a16="http://schemas.microsoft.com/office/drawing/2014/main" id="{8315D92F-500A-4B5A-7D5C-C3F6549C60F9}"/>
              </a:ext>
            </a:extLst>
          </p:cNvPr>
          <p:cNvSpPr txBox="1"/>
          <p:nvPr/>
        </p:nvSpPr>
        <p:spPr>
          <a:xfrm>
            <a:off x="1720406" y="426749"/>
            <a:ext cx="6966396" cy="369332"/>
          </a:xfrm>
          <a:prstGeom prst="rect">
            <a:avLst/>
          </a:prstGeom>
          <a:noFill/>
        </p:spPr>
        <p:txBody>
          <a:bodyPr wrap="square" rtlCol="0">
            <a:spAutoFit/>
          </a:bodyPr>
          <a:lstStyle/>
          <a:p>
            <a:pPr marL="0" marR="0" indent="0" algn="ctr" rtl="0" eaLnBrk="1" fontAlgn="auto" latinLnBrk="0" hangingPunct="1">
              <a:spcBef>
                <a:spcPts val="0"/>
              </a:spcBef>
              <a:spcAft>
                <a:spcPts val="0"/>
              </a:spcAft>
            </a:pPr>
            <a:r>
              <a:rPr lang="el-GR" sz="1800" kern="1200" dirty="0">
                <a:solidFill>
                  <a:srgbClr val="FFC000"/>
                </a:solidFill>
                <a:effectLst/>
                <a:latin typeface="Comic Sans MS" panose="030F0702030302020204" pitchFamily="66" charset="0"/>
                <a:ea typeface="+mn-ea"/>
                <a:cs typeface="+mn-cs"/>
              </a:rPr>
              <a:t>2. Εξωτερικό Περιβάλλον: </a:t>
            </a:r>
            <a:r>
              <a:rPr lang="el-GR" sz="1800" b="1" kern="1200" dirty="0">
                <a:solidFill>
                  <a:srgbClr val="FFC000"/>
                </a:solidFill>
                <a:effectLst/>
                <a:latin typeface="Comic Sans MS" panose="030F0702030302020204" pitchFamily="66" charset="0"/>
                <a:ea typeface="+mn-ea"/>
                <a:cs typeface="+mn-cs"/>
              </a:rPr>
              <a:t>Οι 5 Δυνάμεις του </a:t>
            </a:r>
            <a:r>
              <a:rPr lang="en-US" sz="1800" b="1" kern="1200" dirty="0">
                <a:solidFill>
                  <a:srgbClr val="FFC000"/>
                </a:solidFill>
                <a:effectLst/>
                <a:latin typeface="Comic Sans MS" panose="030F0702030302020204" pitchFamily="66" charset="0"/>
                <a:ea typeface="+mn-ea"/>
                <a:cs typeface="+mn-cs"/>
              </a:rPr>
              <a:t>Porter</a:t>
            </a:r>
            <a:endParaRPr lang="el-GR" dirty="0">
              <a:effectLst/>
            </a:endParaRPr>
          </a:p>
        </p:txBody>
      </p:sp>
      <p:sp>
        <p:nvSpPr>
          <p:cNvPr id="4" name="Ορθογώνιο: Στρογγύλεμα γωνιών 3">
            <a:extLst>
              <a:ext uri="{FF2B5EF4-FFF2-40B4-BE49-F238E27FC236}">
                <a16:creationId xmlns:a16="http://schemas.microsoft.com/office/drawing/2014/main" id="{EFB35D67-C536-6A46-6B85-C1027757E63A}"/>
              </a:ext>
            </a:extLst>
          </p:cNvPr>
          <p:cNvSpPr/>
          <p:nvPr/>
        </p:nvSpPr>
        <p:spPr>
          <a:xfrm>
            <a:off x="110405" y="1119673"/>
            <a:ext cx="3237723" cy="16048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mj-lt"/>
              <a:buAutoNum type="romanUcPeriod"/>
            </a:pPr>
            <a:endParaRPr lang="el-GR" sz="1100" dirty="0">
              <a:solidFill>
                <a:schemeClr val="tx2">
                  <a:lumMod val="50000"/>
                </a:schemeClr>
              </a:solidFill>
              <a:latin typeface="Comic Sans MS" panose="030F0702030302020204" pitchFamily="66" charset="0"/>
            </a:endParaRPr>
          </a:p>
          <a:p>
            <a:pPr marL="285750" indent="-285750">
              <a:buFont typeface="+mj-lt"/>
              <a:buAutoNum type="romanUcPeriod"/>
            </a:pPr>
            <a:r>
              <a:rPr lang="el-GR" sz="1100" dirty="0">
                <a:solidFill>
                  <a:schemeClr val="tx2">
                    <a:lumMod val="50000"/>
                  </a:schemeClr>
                </a:solidFill>
                <a:latin typeface="Comic Sans MS" panose="030F0702030302020204" pitchFamily="66" charset="0"/>
              </a:rPr>
              <a:t>Απαιτείται η ύπαρξη πρωτότυπων παραγωγών </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Απαιτείται ένα μεγάλο αρχικό κεφάλαιο για την αγορά πνευματικών δικαιωμάτων προβολής ταινιών ή σειρών</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Το κόστος αλλαγής του πελάτη είναι υψηλό</a:t>
            </a:r>
          </a:p>
        </p:txBody>
      </p:sp>
      <p:sp>
        <p:nvSpPr>
          <p:cNvPr id="5" name="Ορθογώνιο: Στρογγύλεμα γωνιών 4">
            <a:extLst>
              <a:ext uri="{FF2B5EF4-FFF2-40B4-BE49-F238E27FC236}">
                <a16:creationId xmlns:a16="http://schemas.microsoft.com/office/drawing/2014/main" id="{DF157291-EB40-29F0-E680-CEA25C0BFA93}"/>
              </a:ext>
            </a:extLst>
          </p:cNvPr>
          <p:cNvSpPr/>
          <p:nvPr/>
        </p:nvSpPr>
        <p:spPr>
          <a:xfrm>
            <a:off x="110406" y="4769637"/>
            <a:ext cx="3237723" cy="191109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mj-lt"/>
              <a:buAutoNum type="romanUcPeriod"/>
            </a:pPr>
            <a:endParaRPr lang="en-US" sz="1100" dirty="0">
              <a:solidFill>
                <a:schemeClr val="tx2">
                  <a:lumMod val="50000"/>
                </a:schemeClr>
              </a:solidFill>
              <a:latin typeface="Comic Sans MS" panose="030F0702030302020204" pitchFamily="66" charset="0"/>
            </a:endParaRPr>
          </a:p>
          <a:p>
            <a:pPr marL="285750" indent="-285750">
              <a:buFont typeface="+mj-lt"/>
              <a:buAutoNum type="romanUcPeriod"/>
            </a:pPr>
            <a:r>
              <a:rPr lang="el-GR" sz="1100" dirty="0">
                <a:solidFill>
                  <a:schemeClr val="tx2">
                    <a:lumMod val="50000"/>
                  </a:schemeClr>
                </a:solidFill>
                <a:latin typeface="Comic Sans MS" panose="030F0702030302020204" pitchFamily="66" charset="0"/>
              </a:rPr>
              <a:t>Η τηλεόραση φαίνεται να αποδυναμώνεται όλο και περισσότερο με τη πάροδο του χρόνου</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Το YouTube, παρόλο που κατέχει δική του  υπηρεσία streaming, υστερεί στην επαγγελματικότητα του περιεχομένου</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Ο κινηματογράφος υστερεί σε όλα τα υπόλοιπα πανίσχυρα πλεονεκτήματα του </a:t>
            </a:r>
            <a:r>
              <a:rPr lang="en-US" sz="1100" dirty="0">
                <a:solidFill>
                  <a:schemeClr val="tx2">
                    <a:lumMod val="50000"/>
                  </a:schemeClr>
                </a:solidFill>
                <a:latin typeface="Comic Sans MS" panose="030F0702030302020204" pitchFamily="66" charset="0"/>
              </a:rPr>
              <a:t>streaming</a:t>
            </a:r>
            <a:endParaRPr lang="el-GR" sz="1100" dirty="0">
              <a:solidFill>
                <a:schemeClr val="tx2">
                  <a:lumMod val="50000"/>
                </a:schemeClr>
              </a:solidFill>
              <a:latin typeface="Comic Sans MS" panose="030F0702030302020204" pitchFamily="66" charset="0"/>
            </a:endParaRPr>
          </a:p>
        </p:txBody>
      </p:sp>
      <p:sp>
        <p:nvSpPr>
          <p:cNvPr id="6" name="Ορθογώνιο: Στρογγύλεμα γωνιών 5">
            <a:extLst>
              <a:ext uri="{FF2B5EF4-FFF2-40B4-BE49-F238E27FC236}">
                <a16:creationId xmlns:a16="http://schemas.microsoft.com/office/drawing/2014/main" id="{2F95F223-EDAB-EB63-A09F-7B7DCE45B0A7}"/>
              </a:ext>
            </a:extLst>
          </p:cNvPr>
          <p:cNvSpPr/>
          <p:nvPr/>
        </p:nvSpPr>
        <p:spPr>
          <a:xfrm>
            <a:off x="8843872" y="1011483"/>
            <a:ext cx="3237723" cy="202358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mj-lt"/>
              <a:buAutoNum type="romanUcPeriod"/>
            </a:pPr>
            <a:endParaRPr lang="el-GR" sz="1100" dirty="0">
              <a:solidFill>
                <a:schemeClr val="tx2">
                  <a:lumMod val="50000"/>
                </a:schemeClr>
              </a:solidFill>
              <a:latin typeface="Comic Sans MS" panose="030F0702030302020204" pitchFamily="66" charset="0"/>
            </a:endParaRPr>
          </a:p>
          <a:p>
            <a:pPr marL="285750" indent="-285750">
              <a:buFont typeface="+mj-lt"/>
              <a:buAutoNum type="romanUcPeriod"/>
            </a:pPr>
            <a:r>
              <a:rPr lang="el-GR" sz="1100" dirty="0">
                <a:solidFill>
                  <a:schemeClr val="tx2">
                    <a:lumMod val="50000"/>
                  </a:schemeClr>
                </a:solidFill>
                <a:latin typeface="Comic Sans MS" panose="030F0702030302020204" pitchFamily="66" charset="0"/>
              </a:rPr>
              <a:t>Οι συνδρομητές έχουν τη δυνατότητα να ακυρώσουν ή να εγγραφούν με λίγα μόνο κλικ</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Η ψηφιακή πειρατεία στερεί από το </a:t>
            </a:r>
            <a:r>
              <a:rPr lang="en-US" sz="1100" dirty="0">
                <a:solidFill>
                  <a:schemeClr val="tx2">
                    <a:lumMod val="50000"/>
                  </a:schemeClr>
                </a:solidFill>
                <a:latin typeface="Comic Sans MS" panose="030F0702030302020204" pitchFamily="66" charset="0"/>
              </a:rPr>
              <a:t>Netflix </a:t>
            </a:r>
            <a:r>
              <a:rPr lang="el-GR" sz="1100" dirty="0">
                <a:solidFill>
                  <a:schemeClr val="tx2">
                    <a:lumMod val="50000"/>
                  </a:schemeClr>
                </a:solidFill>
                <a:latin typeface="Comic Sans MS" panose="030F0702030302020204" pitchFamily="66" charset="0"/>
              </a:rPr>
              <a:t>αγοραστικό κοινό και έσοδα</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Περίπου 100 εκατ. χρήστες του NETFLIX παρακολουθούν περιεχόμενο από λογαριασμό που δεν τους ανήκει(διαμοιρασμός κωδικών πρόσβασης)</a:t>
            </a:r>
          </a:p>
        </p:txBody>
      </p:sp>
      <p:sp>
        <p:nvSpPr>
          <p:cNvPr id="7" name="Ορθογώνιο: Στρογγύλεμα γωνιών 6">
            <a:extLst>
              <a:ext uri="{FF2B5EF4-FFF2-40B4-BE49-F238E27FC236}">
                <a16:creationId xmlns:a16="http://schemas.microsoft.com/office/drawing/2014/main" id="{27C99783-AAE7-6E3B-CEFE-625B5382D3DA}"/>
              </a:ext>
            </a:extLst>
          </p:cNvPr>
          <p:cNvSpPr/>
          <p:nvPr/>
        </p:nvSpPr>
        <p:spPr>
          <a:xfrm>
            <a:off x="8844323" y="4693298"/>
            <a:ext cx="3237723" cy="202358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mj-lt"/>
              <a:buAutoNum type="romanUcPeriod"/>
            </a:pPr>
            <a:endParaRPr lang="el-GR" sz="1100" dirty="0">
              <a:solidFill>
                <a:schemeClr val="tx2">
                  <a:lumMod val="50000"/>
                </a:schemeClr>
              </a:solidFill>
              <a:latin typeface="Comic Sans MS" panose="030F0702030302020204" pitchFamily="66" charset="0"/>
            </a:endParaRPr>
          </a:p>
          <a:p>
            <a:pPr marL="285750" indent="-285750">
              <a:buFont typeface="+mj-lt"/>
              <a:buAutoNum type="romanUcPeriod"/>
            </a:pPr>
            <a:r>
              <a:rPr lang="el-GR" sz="1100" dirty="0">
                <a:solidFill>
                  <a:schemeClr val="tx2">
                    <a:lumMod val="50000"/>
                  </a:schemeClr>
                </a:solidFill>
                <a:latin typeface="Comic Sans MS" panose="030F0702030302020204" pitchFamily="66" charset="0"/>
              </a:rPr>
              <a:t>Ο προμηθευτής έχει την επιλογή να πουλήσει τα δικαιώματα προβολής του περιεχομένου του σε έναν ανταγωνιστή, με την λήξη του συμβολαίου</a:t>
            </a:r>
          </a:p>
          <a:p>
            <a:pPr marL="285750" indent="-285750">
              <a:buFont typeface="+mj-lt"/>
              <a:buAutoNum type="romanUcPeriod"/>
            </a:pPr>
            <a:r>
              <a:rPr lang="el-GR" sz="1100" dirty="0">
                <a:solidFill>
                  <a:schemeClr val="tx2">
                    <a:lumMod val="50000"/>
                  </a:schemeClr>
                </a:solidFill>
                <a:latin typeface="Comic Sans MS" panose="030F0702030302020204" pitchFamily="66" charset="0"/>
              </a:rPr>
              <a:t>Το </a:t>
            </a:r>
            <a:r>
              <a:rPr lang="en-US" sz="1100" dirty="0">
                <a:solidFill>
                  <a:schemeClr val="tx2">
                    <a:lumMod val="50000"/>
                  </a:schemeClr>
                </a:solidFill>
                <a:latin typeface="Comic Sans MS" panose="030F0702030302020204" pitchFamily="66" charset="0"/>
              </a:rPr>
              <a:t>Netflix</a:t>
            </a:r>
            <a:r>
              <a:rPr lang="el-GR" sz="1100" dirty="0">
                <a:solidFill>
                  <a:schemeClr val="tx2">
                    <a:lumMod val="50000"/>
                  </a:schemeClr>
                </a:solidFill>
                <a:latin typeface="Comic Sans MS" panose="030F0702030302020204" pitchFamily="66" charset="0"/>
              </a:rPr>
              <a:t> στερείται περιεχόμενο όταν αυτό ανήκει σε άλλους παραγωγούς και αυτοί ξεκινούν οι ίδιοι την αποκλειστική διανομή του, όπως το </a:t>
            </a:r>
            <a:r>
              <a:rPr lang="el-GR" sz="1100" dirty="0" err="1">
                <a:solidFill>
                  <a:schemeClr val="tx2">
                    <a:lumMod val="50000"/>
                  </a:schemeClr>
                </a:solidFill>
                <a:latin typeface="Comic Sans MS" panose="030F0702030302020204" pitchFamily="66" charset="0"/>
              </a:rPr>
              <a:t>Hulu</a:t>
            </a:r>
            <a:r>
              <a:rPr lang="el-GR" sz="1100" dirty="0">
                <a:solidFill>
                  <a:schemeClr val="tx2">
                    <a:lumMod val="50000"/>
                  </a:schemeClr>
                </a:solidFill>
                <a:latin typeface="Comic Sans MS" panose="030F0702030302020204" pitchFamily="66" charset="0"/>
              </a:rPr>
              <a:t>, το οποίο ανήκει στην The </a:t>
            </a:r>
            <a:r>
              <a:rPr lang="el-GR" sz="1100" dirty="0" err="1">
                <a:solidFill>
                  <a:schemeClr val="tx2">
                    <a:lumMod val="50000"/>
                  </a:schemeClr>
                </a:solidFill>
                <a:latin typeface="Comic Sans MS" panose="030F0702030302020204" pitchFamily="66" charset="0"/>
              </a:rPr>
              <a:t>Walt</a:t>
            </a:r>
            <a:r>
              <a:rPr lang="el-GR" sz="1100" dirty="0">
                <a:solidFill>
                  <a:schemeClr val="tx2">
                    <a:lumMod val="50000"/>
                  </a:schemeClr>
                </a:solidFill>
                <a:latin typeface="Comic Sans MS" panose="030F0702030302020204" pitchFamily="66" charset="0"/>
              </a:rPr>
              <a:t> </a:t>
            </a:r>
            <a:r>
              <a:rPr lang="el-GR" sz="1100" dirty="0" err="1">
                <a:solidFill>
                  <a:schemeClr val="tx2">
                    <a:lumMod val="50000"/>
                  </a:schemeClr>
                </a:solidFill>
                <a:latin typeface="Comic Sans MS" panose="030F0702030302020204" pitchFamily="66" charset="0"/>
              </a:rPr>
              <a:t>Disney</a:t>
            </a:r>
            <a:r>
              <a:rPr lang="el-GR" sz="1100" dirty="0">
                <a:solidFill>
                  <a:schemeClr val="tx2">
                    <a:lumMod val="50000"/>
                  </a:schemeClr>
                </a:solidFill>
                <a:latin typeface="Comic Sans MS" panose="030F0702030302020204" pitchFamily="66" charset="0"/>
              </a:rPr>
              <a:t> </a:t>
            </a:r>
            <a:r>
              <a:rPr lang="el-GR" sz="1100" dirty="0" err="1">
                <a:solidFill>
                  <a:schemeClr val="tx2">
                    <a:lumMod val="50000"/>
                  </a:schemeClr>
                </a:solidFill>
                <a:latin typeface="Comic Sans MS" panose="030F0702030302020204" pitchFamily="66" charset="0"/>
              </a:rPr>
              <a:t>Company</a:t>
            </a:r>
            <a:r>
              <a:rPr lang="el-GR" sz="1100" dirty="0">
                <a:solidFill>
                  <a:schemeClr val="tx2">
                    <a:lumMod val="50000"/>
                  </a:schemeClr>
                </a:solidFill>
                <a:latin typeface="Comic Sans MS" panose="030F0702030302020204" pitchFamily="66" charset="0"/>
              </a:rPr>
              <a:t> και στο NBC </a:t>
            </a:r>
            <a:r>
              <a:rPr lang="el-GR" sz="1100" dirty="0" err="1">
                <a:solidFill>
                  <a:schemeClr val="tx2">
                    <a:lumMod val="50000"/>
                  </a:schemeClr>
                </a:solidFill>
                <a:latin typeface="Comic Sans MS" panose="030F0702030302020204" pitchFamily="66" charset="0"/>
              </a:rPr>
              <a:t>Universal</a:t>
            </a:r>
            <a:r>
              <a:rPr lang="el-GR" sz="1100" dirty="0">
                <a:solidFill>
                  <a:schemeClr val="tx2">
                    <a:lumMod val="50000"/>
                  </a:schemeClr>
                </a:solidFill>
                <a:latin typeface="Comic Sans MS" panose="030F0702030302020204" pitchFamily="66" charset="0"/>
              </a:rPr>
              <a:t> </a:t>
            </a:r>
          </a:p>
        </p:txBody>
      </p:sp>
      <p:sp>
        <p:nvSpPr>
          <p:cNvPr id="8" name="Ορθογώνιο: Διπλωμένη γωνία 7">
            <a:extLst>
              <a:ext uri="{FF2B5EF4-FFF2-40B4-BE49-F238E27FC236}">
                <a16:creationId xmlns:a16="http://schemas.microsoft.com/office/drawing/2014/main" id="{CEDF319C-AF33-C947-0175-17150EA2F467}"/>
              </a:ext>
            </a:extLst>
          </p:cNvPr>
          <p:cNvSpPr/>
          <p:nvPr/>
        </p:nvSpPr>
        <p:spPr>
          <a:xfrm>
            <a:off x="3853543" y="2444620"/>
            <a:ext cx="4506686" cy="2799184"/>
          </a:xfrm>
          <a:prstGeom prst="foldedCorner">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indent="-400050">
              <a:buFont typeface="+mj-lt"/>
              <a:buAutoNum type="romanUcPeriod"/>
            </a:pPr>
            <a:endParaRPr lang="el-GR" sz="1400" b="1" u="sng" dirty="0">
              <a:solidFill>
                <a:schemeClr val="bg1"/>
              </a:solidFill>
              <a:latin typeface="Comic Sans MS" panose="030F0702030302020204" pitchFamily="66" charset="0"/>
            </a:endParaRPr>
          </a:p>
          <a:p>
            <a:pPr marL="400050" indent="-400050">
              <a:buFont typeface="+mj-lt"/>
              <a:buAutoNum type="romanUcPeriod"/>
            </a:pPr>
            <a:endParaRPr lang="el-GR" sz="1400" b="1" u="sng" dirty="0">
              <a:solidFill>
                <a:schemeClr val="bg1"/>
              </a:solidFill>
              <a:latin typeface="Comic Sans MS" panose="030F0702030302020204" pitchFamily="66" charset="0"/>
            </a:endParaRPr>
          </a:p>
          <a:p>
            <a:pPr lvl="0" algn="ctr"/>
            <a:r>
              <a:rPr lang="el-GR" sz="1600" b="1" dirty="0">
                <a:solidFill>
                  <a:prstClr val="black"/>
                </a:solidFill>
                <a:latin typeface="Comic Sans MS" panose="030F0702030302020204" pitchFamily="66" charset="0"/>
              </a:rPr>
              <a:t>Ανταγωνισμός</a:t>
            </a:r>
            <a:endParaRPr lang="el-GR" sz="1400" b="1" u="sng" dirty="0">
              <a:solidFill>
                <a:schemeClr val="bg1"/>
              </a:solidFill>
              <a:latin typeface="Comic Sans MS" panose="030F0702030302020204" pitchFamily="66" charset="0"/>
            </a:endParaRPr>
          </a:p>
          <a:p>
            <a:pPr marL="400050" indent="-400050">
              <a:buFont typeface="Wingdings" panose="05000000000000000000" pitchFamily="2" charset="2"/>
              <a:buChar char="Ø"/>
            </a:pPr>
            <a:r>
              <a:rPr lang="en-US" sz="1400" b="1" u="sng" dirty="0">
                <a:solidFill>
                  <a:schemeClr val="bg1"/>
                </a:solidFill>
                <a:latin typeface="Comic Sans MS" panose="030F0702030302020204" pitchFamily="66" charset="0"/>
              </a:rPr>
              <a:t>Disney+</a:t>
            </a:r>
            <a:r>
              <a:rPr lang="en-US" sz="1400" b="1" dirty="0">
                <a:solidFill>
                  <a:schemeClr val="bg1"/>
                </a:solidFill>
                <a:latin typeface="Comic Sans MS" panose="030F0702030302020204" pitchFamily="66" charset="0"/>
              </a:rPr>
              <a:t>: </a:t>
            </a:r>
            <a:r>
              <a:rPr lang="el-GR" sz="1400" dirty="0">
                <a:solidFill>
                  <a:schemeClr val="bg1"/>
                </a:solidFill>
                <a:latin typeface="Comic Sans MS" panose="030F0702030302020204" pitchFamily="66" charset="0"/>
              </a:rPr>
              <a:t>Νοσταλγική ταινιοθήκη, </a:t>
            </a:r>
            <a:r>
              <a:rPr lang="en-US" sz="1400" dirty="0">
                <a:solidFill>
                  <a:schemeClr val="bg1"/>
                </a:solidFill>
                <a:latin typeface="Comic Sans MS" panose="030F0702030302020204" pitchFamily="66" charset="0"/>
              </a:rPr>
              <a:t>animation</a:t>
            </a:r>
            <a:r>
              <a:rPr lang="el-GR" sz="1400" dirty="0">
                <a:solidFill>
                  <a:schemeClr val="bg1"/>
                </a:solidFill>
                <a:latin typeface="Comic Sans MS" panose="030F0702030302020204" pitchFamily="66" charset="0"/>
              </a:rPr>
              <a:t>, </a:t>
            </a:r>
            <a:r>
              <a:rPr lang="en-US" sz="1400" dirty="0">
                <a:solidFill>
                  <a:schemeClr val="bg1"/>
                </a:solidFill>
                <a:latin typeface="Comic Sans MS" panose="030F0702030302020204" pitchFamily="66" charset="0"/>
              </a:rPr>
              <a:t>Marvel</a:t>
            </a:r>
            <a:r>
              <a:rPr lang="el-GR" sz="1400" dirty="0">
                <a:solidFill>
                  <a:schemeClr val="bg1"/>
                </a:solidFill>
                <a:latin typeface="Comic Sans MS" panose="030F0702030302020204" pitchFamily="66" charset="0"/>
              </a:rPr>
              <a:t>, πιο προσιτή τιμή (6,99$)</a:t>
            </a:r>
          </a:p>
          <a:p>
            <a:pPr marL="400050" indent="-400050">
              <a:buFont typeface="Wingdings" panose="05000000000000000000" pitchFamily="2" charset="2"/>
              <a:buChar char="Ø"/>
            </a:pPr>
            <a:r>
              <a:rPr lang="en-US" sz="1400" b="1" u="sng" dirty="0">
                <a:solidFill>
                  <a:schemeClr val="bg1"/>
                </a:solidFill>
                <a:latin typeface="Comic Sans MS" panose="030F0702030302020204" pitchFamily="66" charset="0"/>
              </a:rPr>
              <a:t>Amazon</a:t>
            </a:r>
            <a:r>
              <a:rPr lang="en-US" sz="1400" b="1" dirty="0">
                <a:solidFill>
                  <a:schemeClr val="bg1"/>
                </a:solidFill>
                <a:latin typeface="Comic Sans MS" panose="030F0702030302020204" pitchFamily="66" charset="0"/>
              </a:rPr>
              <a:t>:</a:t>
            </a:r>
            <a:r>
              <a:rPr lang="el-GR" sz="1400" b="1" dirty="0">
                <a:solidFill>
                  <a:schemeClr val="bg1"/>
                </a:solidFill>
                <a:latin typeface="Comic Sans MS" panose="030F0702030302020204" pitchFamily="66" charset="0"/>
              </a:rPr>
              <a:t> </a:t>
            </a:r>
            <a:r>
              <a:rPr lang="el-GR" sz="1400" dirty="0">
                <a:solidFill>
                  <a:schemeClr val="bg1"/>
                </a:solidFill>
                <a:latin typeface="Comic Sans MS" panose="030F0702030302020204" pitchFamily="66" charset="0"/>
              </a:rPr>
              <a:t>Κατέχει ήδη βασικό πελατολόγιο, προσφέρει μεταξύ άλλων αποστολή 1–2 ημερών, δωρεάν ηχητικά βιβλία, απεριόριστη μουσική, δωρεάν παιχνίδια</a:t>
            </a:r>
            <a:r>
              <a:rPr lang="en-US" sz="1400" dirty="0">
                <a:solidFill>
                  <a:schemeClr val="bg1"/>
                </a:solidFill>
                <a:latin typeface="Comic Sans MS" panose="030F0702030302020204" pitchFamily="66" charset="0"/>
              </a:rPr>
              <a:t> </a:t>
            </a:r>
            <a:r>
              <a:rPr lang="el-GR" sz="1400" dirty="0">
                <a:solidFill>
                  <a:schemeClr val="bg1"/>
                </a:solidFill>
                <a:latin typeface="Comic Sans MS" panose="030F0702030302020204" pitchFamily="66" charset="0"/>
              </a:rPr>
              <a:t>και άλλα</a:t>
            </a:r>
          </a:p>
          <a:p>
            <a:pPr marL="400050" indent="-400050">
              <a:buFont typeface="Wingdings" panose="05000000000000000000" pitchFamily="2" charset="2"/>
              <a:buChar char="Ø"/>
            </a:pPr>
            <a:r>
              <a:rPr lang="en-US" sz="1400" b="1" u="sng" dirty="0">
                <a:solidFill>
                  <a:schemeClr val="bg1"/>
                </a:solidFill>
                <a:latin typeface="Comic Sans MS" panose="030F0702030302020204" pitchFamily="66" charset="0"/>
              </a:rPr>
              <a:t>Apple TV+</a:t>
            </a:r>
            <a:r>
              <a:rPr lang="en-US" sz="1400" b="1" dirty="0">
                <a:solidFill>
                  <a:schemeClr val="bg1"/>
                </a:solidFill>
                <a:latin typeface="Comic Sans MS" panose="030F0702030302020204" pitchFamily="66" charset="0"/>
              </a:rPr>
              <a:t>: </a:t>
            </a:r>
            <a:r>
              <a:rPr lang="el-GR" sz="1400" dirty="0">
                <a:solidFill>
                  <a:schemeClr val="bg1"/>
                </a:solidFill>
                <a:latin typeface="Comic Sans MS" panose="030F0702030302020204" pitchFamily="66" charset="0"/>
              </a:rPr>
              <a:t>Κατέχει ήδη ισχυρό πελατολόγιο, διαθέσιμο σε περισσότερες από 100 χώρες, υπογράφει πλέον συμβόλαια με μερικούς από τους καλύτερους σκηνοθέτες και ηθοποιούς</a:t>
            </a:r>
            <a:br>
              <a:rPr lang="el-GR" sz="1400" dirty="0">
                <a:solidFill>
                  <a:schemeClr val="bg1"/>
                </a:solidFill>
                <a:latin typeface="Comic Sans MS" panose="030F0702030302020204" pitchFamily="66" charset="0"/>
              </a:rPr>
            </a:br>
            <a:r>
              <a:rPr lang="el-GR" sz="1400" dirty="0">
                <a:solidFill>
                  <a:schemeClr val="bg1"/>
                </a:solidFill>
                <a:latin typeface="Comic Sans MS" panose="030F0702030302020204" pitchFamily="66" charset="0"/>
              </a:rPr>
              <a:t>του </a:t>
            </a:r>
            <a:r>
              <a:rPr lang="el-GR" sz="1400" dirty="0" err="1">
                <a:solidFill>
                  <a:schemeClr val="bg1"/>
                </a:solidFill>
                <a:latin typeface="Comic Sans MS" panose="030F0702030302020204" pitchFamily="66" charset="0"/>
              </a:rPr>
              <a:t>Χόλιγουντ</a:t>
            </a:r>
            <a:endParaRPr lang="el-GR" sz="1400" b="1" dirty="0">
              <a:solidFill>
                <a:schemeClr val="bg1"/>
              </a:solidFill>
              <a:latin typeface="Comic Sans MS" panose="030F0702030302020204" pitchFamily="66" charset="0"/>
            </a:endParaRPr>
          </a:p>
        </p:txBody>
      </p:sp>
      <p:sp>
        <p:nvSpPr>
          <p:cNvPr id="12" name="TextBox 11">
            <a:extLst>
              <a:ext uri="{FF2B5EF4-FFF2-40B4-BE49-F238E27FC236}">
                <a16:creationId xmlns:a16="http://schemas.microsoft.com/office/drawing/2014/main" id="{2A536237-EC1C-271F-961F-0F639135ED6A}"/>
              </a:ext>
            </a:extLst>
          </p:cNvPr>
          <p:cNvSpPr txBox="1"/>
          <p:nvPr/>
        </p:nvSpPr>
        <p:spPr>
          <a:xfrm>
            <a:off x="432781" y="1140844"/>
            <a:ext cx="2575249" cy="276999"/>
          </a:xfrm>
          <a:prstGeom prst="rect">
            <a:avLst/>
          </a:prstGeom>
          <a:noFill/>
        </p:spPr>
        <p:txBody>
          <a:bodyPr wrap="square" rtlCol="0">
            <a:spAutoFit/>
          </a:bodyPr>
          <a:lstStyle/>
          <a:p>
            <a:pPr algn="ctr"/>
            <a:r>
              <a:rPr lang="el-GR" sz="1200" b="1" dirty="0">
                <a:latin typeface="Comic Sans MS" panose="030F0702030302020204" pitchFamily="66" charset="0"/>
              </a:rPr>
              <a:t>Απειλή από Νεοεισερχόμενους</a:t>
            </a:r>
          </a:p>
        </p:txBody>
      </p:sp>
      <p:cxnSp>
        <p:nvCxnSpPr>
          <p:cNvPr id="16" name="Γραμμή σύνδεσης: Γωνιώδης 15">
            <a:extLst>
              <a:ext uri="{FF2B5EF4-FFF2-40B4-BE49-F238E27FC236}">
                <a16:creationId xmlns:a16="http://schemas.microsoft.com/office/drawing/2014/main" id="{788D1959-3D5E-46C8-F782-C5D6D32A7B2F}"/>
              </a:ext>
            </a:extLst>
          </p:cNvPr>
          <p:cNvCxnSpPr>
            <a:cxnSpLocks/>
            <a:endCxn id="8" idx="0"/>
          </p:cNvCxnSpPr>
          <p:nvPr/>
        </p:nvCxnSpPr>
        <p:spPr>
          <a:xfrm>
            <a:off x="3348128" y="1926772"/>
            <a:ext cx="2758758" cy="517848"/>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AAD2E13B-9960-3957-98F1-BB5AEEB4CC0D}"/>
              </a:ext>
            </a:extLst>
          </p:cNvPr>
          <p:cNvSpPr txBox="1"/>
          <p:nvPr/>
        </p:nvSpPr>
        <p:spPr>
          <a:xfrm>
            <a:off x="441641" y="4786610"/>
            <a:ext cx="2575249" cy="276999"/>
          </a:xfrm>
          <a:prstGeom prst="rect">
            <a:avLst/>
          </a:prstGeom>
          <a:noFill/>
        </p:spPr>
        <p:txBody>
          <a:bodyPr wrap="square" rtlCol="0">
            <a:spAutoFit/>
          </a:bodyPr>
          <a:lstStyle/>
          <a:p>
            <a:pPr algn="ctr"/>
            <a:r>
              <a:rPr lang="el-GR" sz="1200" b="1" dirty="0">
                <a:latin typeface="Comic Sans MS" panose="030F0702030302020204" pitchFamily="66" charset="0"/>
              </a:rPr>
              <a:t>Κίνδυνος από Υποκατάστατα</a:t>
            </a:r>
          </a:p>
        </p:txBody>
      </p:sp>
      <p:cxnSp>
        <p:nvCxnSpPr>
          <p:cNvPr id="25" name="Γραμμή σύνδεσης: Γωνιώδης 24">
            <a:extLst>
              <a:ext uri="{FF2B5EF4-FFF2-40B4-BE49-F238E27FC236}">
                <a16:creationId xmlns:a16="http://schemas.microsoft.com/office/drawing/2014/main" id="{0B143527-C0C4-052F-2BB1-38CB20E09518}"/>
              </a:ext>
            </a:extLst>
          </p:cNvPr>
          <p:cNvCxnSpPr>
            <a:cxnSpLocks/>
            <a:endCxn id="8" idx="2"/>
          </p:cNvCxnSpPr>
          <p:nvPr/>
        </p:nvCxnSpPr>
        <p:spPr>
          <a:xfrm flipV="1">
            <a:off x="3348129" y="5243804"/>
            <a:ext cx="2758757" cy="471462"/>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TextBox 26">
            <a:extLst>
              <a:ext uri="{FF2B5EF4-FFF2-40B4-BE49-F238E27FC236}">
                <a16:creationId xmlns:a16="http://schemas.microsoft.com/office/drawing/2014/main" id="{1902673E-669E-1A06-94D5-6FC36C6D7794}"/>
              </a:ext>
            </a:extLst>
          </p:cNvPr>
          <p:cNvSpPr txBox="1"/>
          <p:nvPr/>
        </p:nvSpPr>
        <p:spPr>
          <a:xfrm>
            <a:off x="9165777" y="994476"/>
            <a:ext cx="2575249" cy="276999"/>
          </a:xfrm>
          <a:prstGeom prst="rect">
            <a:avLst/>
          </a:prstGeom>
          <a:noFill/>
        </p:spPr>
        <p:txBody>
          <a:bodyPr wrap="square" rtlCol="0">
            <a:spAutoFit/>
          </a:bodyPr>
          <a:lstStyle/>
          <a:p>
            <a:pPr algn="ctr"/>
            <a:r>
              <a:rPr lang="el-GR" sz="1200" b="1" dirty="0">
                <a:latin typeface="Comic Sans MS" panose="030F0702030302020204" pitchFamily="66" charset="0"/>
              </a:rPr>
              <a:t>Δύναμη αγοραστών</a:t>
            </a:r>
          </a:p>
        </p:txBody>
      </p:sp>
      <p:cxnSp>
        <p:nvCxnSpPr>
          <p:cNvPr id="30" name="Γραμμή σύνδεσης: Γωνιώδης 29">
            <a:extLst>
              <a:ext uri="{FF2B5EF4-FFF2-40B4-BE49-F238E27FC236}">
                <a16:creationId xmlns:a16="http://schemas.microsoft.com/office/drawing/2014/main" id="{AED3EE55-6873-7FD2-298D-84C3E5DF6394}"/>
              </a:ext>
            </a:extLst>
          </p:cNvPr>
          <p:cNvCxnSpPr>
            <a:cxnSpLocks/>
          </p:cNvCxnSpPr>
          <p:nvPr/>
        </p:nvCxnSpPr>
        <p:spPr>
          <a:xfrm rot="10800000" flipV="1">
            <a:off x="6612300" y="1973157"/>
            <a:ext cx="2231572" cy="471457"/>
          </a:xfrm>
          <a:prstGeom prst="bentConnector3">
            <a:avLst>
              <a:gd name="adj1" fmla="val 100097"/>
            </a:avLst>
          </a:prstGeom>
          <a:ln>
            <a:tailEnd type="triangle"/>
          </a:ln>
        </p:spPr>
        <p:style>
          <a:lnRef idx="3">
            <a:schemeClr val="accent6"/>
          </a:lnRef>
          <a:fillRef idx="0">
            <a:schemeClr val="accent6"/>
          </a:fillRef>
          <a:effectRef idx="2">
            <a:schemeClr val="accent6"/>
          </a:effectRef>
          <a:fontRef idx="minor">
            <a:schemeClr val="tx1"/>
          </a:fontRef>
        </p:style>
      </p:cxnSp>
      <p:sp>
        <p:nvSpPr>
          <p:cNvPr id="47" name="TextBox 46">
            <a:extLst>
              <a:ext uri="{FF2B5EF4-FFF2-40B4-BE49-F238E27FC236}">
                <a16:creationId xmlns:a16="http://schemas.microsoft.com/office/drawing/2014/main" id="{670D53D8-C115-2BCD-64BD-EF70E0695194}"/>
              </a:ext>
            </a:extLst>
          </p:cNvPr>
          <p:cNvSpPr txBox="1"/>
          <p:nvPr/>
        </p:nvSpPr>
        <p:spPr>
          <a:xfrm>
            <a:off x="9161610" y="4692140"/>
            <a:ext cx="2575249" cy="276999"/>
          </a:xfrm>
          <a:prstGeom prst="rect">
            <a:avLst/>
          </a:prstGeom>
          <a:noFill/>
        </p:spPr>
        <p:txBody>
          <a:bodyPr wrap="square" rtlCol="0">
            <a:spAutoFit/>
          </a:bodyPr>
          <a:lstStyle/>
          <a:p>
            <a:pPr algn="ctr"/>
            <a:r>
              <a:rPr lang="el-GR" sz="1200" b="1" dirty="0">
                <a:latin typeface="Comic Sans MS" panose="030F0702030302020204" pitchFamily="66" charset="0"/>
              </a:rPr>
              <a:t>Δύναμη προμηθευτών</a:t>
            </a:r>
          </a:p>
        </p:txBody>
      </p:sp>
      <p:cxnSp>
        <p:nvCxnSpPr>
          <p:cNvPr id="48" name="Γραμμή σύνδεσης: Γωνιώδης 47">
            <a:extLst>
              <a:ext uri="{FF2B5EF4-FFF2-40B4-BE49-F238E27FC236}">
                <a16:creationId xmlns:a16="http://schemas.microsoft.com/office/drawing/2014/main" id="{BBE324AF-E130-46DF-2FDB-552E5BBA7D43}"/>
              </a:ext>
            </a:extLst>
          </p:cNvPr>
          <p:cNvCxnSpPr>
            <a:cxnSpLocks/>
            <a:stCxn id="7" idx="1"/>
          </p:cNvCxnSpPr>
          <p:nvPr/>
        </p:nvCxnSpPr>
        <p:spPr>
          <a:xfrm rot="10800000">
            <a:off x="6581191" y="5243807"/>
            <a:ext cx="2263133" cy="461283"/>
          </a:xfrm>
          <a:prstGeom prst="bentConnector3">
            <a:avLst>
              <a:gd name="adj1" fmla="val 99887"/>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10753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2000"/>
                            </p:stCondLst>
                            <p:childTnLst>
                              <p:par>
                                <p:cTn id="11" presetID="2" presetClass="entr" presetSubtype="4"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ox(in)">
                                      <p:cBhvr>
                                        <p:cTn id="19" dur="2000"/>
                                        <p:tgtEl>
                                          <p:spTgt spid="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ox(in)">
                                      <p:cBhvr>
                                        <p:cTn id="31" dur="2000"/>
                                        <p:tgtEl>
                                          <p:spTgt spid="6"/>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2000"/>
                            </p:stCondLst>
                            <p:childTnLst>
                              <p:par>
                                <p:cTn id="35" presetID="2" presetClass="entr" presetSubtype="4"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ox(in)">
                                      <p:cBhvr>
                                        <p:cTn id="43" dur="2000"/>
                                        <p:tgtEl>
                                          <p:spTgt spid="7"/>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childTnLst>
                                </p:cTn>
                              </p:par>
                            </p:childTnLst>
                          </p:cTn>
                        </p:par>
                        <p:par>
                          <p:cTn id="46" fill="hold">
                            <p:stCondLst>
                              <p:cond delay="2000"/>
                            </p:stCondLst>
                            <p:childTnLst>
                              <p:par>
                                <p:cTn id="47" presetID="2" presetClass="entr" presetSubtype="4"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p:cTn id="55" dur="1000" fill="hold"/>
                                        <p:tgtEl>
                                          <p:spTgt spid="8"/>
                                        </p:tgtEl>
                                        <p:attrNameLst>
                                          <p:attrName>ppt_w</p:attrName>
                                        </p:attrNameLst>
                                      </p:cBhvr>
                                      <p:tavLst>
                                        <p:tav tm="0">
                                          <p:val>
                                            <p:fltVal val="0"/>
                                          </p:val>
                                        </p:tav>
                                        <p:tav tm="100000">
                                          <p:val>
                                            <p:strVal val="#ppt_w"/>
                                          </p:val>
                                        </p:tav>
                                      </p:tavLst>
                                    </p:anim>
                                    <p:anim calcmode="lin" valueType="num">
                                      <p:cBhvr>
                                        <p:cTn id="56" dur="1000" fill="hold"/>
                                        <p:tgtEl>
                                          <p:spTgt spid="8"/>
                                        </p:tgtEl>
                                        <p:attrNameLst>
                                          <p:attrName>ppt_h</p:attrName>
                                        </p:attrNameLst>
                                      </p:cBhvr>
                                      <p:tavLst>
                                        <p:tav tm="0">
                                          <p:val>
                                            <p:fltVal val="0"/>
                                          </p:val>
                                        </p:tav>
                                        <p:tav tm="100000">
                                          <p:val>
                                            <p:strVal val="#ppt_h"/>
                                          </p:val>
                                        </p:tav>
                                      </p:tavLst>
                                    </p:anim>
                                    <p:anim calcmode="lin" valueType="num">
                                      <p:cBhvr>
                                        <p:cTn id="57" dur="1000" fill="hold"/>
                                        <p:tgtEl>
                                          <p:spTgt spid="8"/>
                                        </p:tgtEl>
                                        <p:attrNameLst>
                                          <p:attrName>style.rotation</p:attrName>
                                        </p:attrNameLst>
                                      </p:cBhvr>
                                      <p:tavLst>
                                        <p:tav tm="0">
                                          <p:val>
                                            <p:fltVal val="90"/>
                                          </p:val>
                                        </p:tav>
                                        <p:tav tm="100000">
                                          <p:val>
                                            <p:fltVal val="0"/>
                                          </p:val>
                                        </p:tav>
                                      </p:tavLst>
                                    </p:anim>
                                    <p:animEffect transition="in" filter="fade">
                                      <p:cBhvr>
                                        <p:cTn id="5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p:bldP spid="17" grpId="0"/>
      <p:bldP spid="27"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NETFLIX</a:t>
            </a: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4"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marL="0" marR="0" lvl="0" indent="0" algn="l" defTabSz="914400" rtl="0" eaLnBrk="1" fontAlgn="auto" latinLnBrk="0" hangingPunct="1">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30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Medium"/>
              </a:endParaRPr>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sp>
        <p:nvSpPr>
          <p:cNvPr id="2" name="TextBox 1">
            <a:extLst>
              <a:ext uri="{FF2B5EF4-FFF2-40B4-BE49-F238E27FC236}">
                <a16:creationId xmlns:a16="http://schemas.microsoft.com/office/drawing/2014/main" id="{77305926-1C61-FC30-7CEA-C4919203F028}"/>
              </a:ext>
            </a:extLst>
          </p:cNvPr>
          <p:cNvSpPr txBox="1"/>
          <p:nvPr/>
        </p:nvSpPr>
        <p:spPr>
          <a:xfrm>
            <a:off x="1925682" y="426749"/>
            <a:ext cx="60893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3. </a:t>
            </a:r>
            <a:r>
              <a:rPr kumimoji="0" lang="el-GR" sz="18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Εσωτερικό Περιβάλλον: </a:t>
            </a:r>
            <a:r>
              <a:rPr kumimoji="0" lang="el-GR" sz="18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Πόροι και Ικανότητες</a:t>
            </a:r>
          </a:p>
        </p:txBody>
      </p:sp>
      <p:pic>
        <p:nvPicPr>
          <p:cNvPr id="4" name="Εικόνα 3">
            <a:extLst>
              <a:ext uri="{FF2B5EF4-FFF2-40B4-BE49-F238E27FC236}">
                <a16:creationId xmlns:a16="http://schemas.microsoft.com/office/drawing/2014/main" id="{514F33F0-3F1A-DF7C-D66C-0732F4EEC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383" y="798589"/>
            <a:ext cx="7203233" cy="5974693"/>
          </a:xfrm>
          <a:prstGeom prst="rect">
            <a:avLst/>
          </a:prstGeom>
        </p:spPr>
      </p:pic>
      <p:pic>
        <p:nvPicPr>
          <p:cNvPr id="5" name="Εικόνα 4">
            <a:extLst>
              <a:ext uri="{FF2B5EF4-FFF2-40B4-BE49-F238E27FC236}">
                <a16:creationId xmlns:a16="http://schemas.microsoft.com/office/drawing/2014/main" id="{E3FF7761-7736-1289-2174-9422958693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0018" y="796081"/>
            <a:ext cx="1381920" cy="1037039"/>
          </a:xfrm>
          <a:prstGeom prst="rect">
            <a:avLst/>
          </a:prstGeom>
        </p:spPr>
      </p:pic>
    </p:spTree>
    <p:extLst>
      <p:ext uri="{BB962C8B-B14F-4D97-AF65-F5344CB8AC3E}">
        <p14:creationId xmlns:p14="http://schemas.microsoft.com/office/powerpoint/2010/main" val="265173480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lumMod val="95000"/>
                <a:lumOff val="5000"/>
              </a:schemeClr>
            </a:gs>
            <a:gs pos="83000">
              <a:schemeClr val="bg1">
                <a:alpha val="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1567</TotalTime>
  <Words>1905</Words>
  <Application>Microsoft Office PowerPoint</Application>
  <PresentationFormat>Ευρεία οθόνη</PresentationFormat>
  <Paragraphs>275</Paragraphs>
  <Slides>20</Slides>
  <Notes>2</Notes>
  <HiddenSlides>0</HiddenSlides>
  <MMClips>1</MMClips>
  <ScaleCrop>false</ScaleCrop>
  <HeadingPairs>
    <vt:vector size="6" baseType="variant">
      <vt:variant>
        <vt:lpstr>Γραμματοσειρές που χρησιμοποιούνται</vt:lpstr>
      </vt:variant>
      <vt:variant>
        <vt:i4>12</vt:i4>
      </vt:variant>
      <vt:variant>
        <vt:lpstr>Θέμα</vt:lpstr>
      </vt:variant>
      <vt:variant>
        <vt:i4>3</vt:i4>
      </vt:variant>
      <vt:variant>
        <vt:lpstr>Τίτλοι διαφανειών</vt:lpstr>
      </vt:variant>
      <vt:variant>
        <vt:i4>20</vt:i4>
      </vt:variant>
    </vt:vector>
  </HeadingPairs>
  <TitlesOfParts>
    <vt:vector size="35" baseType="lpstr">
      <vt:lpstr>Arial</vt:lpstr>
      <vt:lpstr>Bahnschrift SemiBold SemiConden</vt:lpstr>
      <vt:lpstr>Bebas Neue</vt:lpstr>
      <vt:lpstr>Calibri</vt:lpstr>
      <vt:lpstr>Calibri Light</vt:lpstr>
      <vt:lpstr>Colonna MT</vt:lpstr>
      <vt:lpstr>Comic Sans MS</vt:lpstr>
      <vt:lpstr>Helvetica</vt:lpstr>
      <vt:lpstr>Impact</vt:lpstr>
      <vt:lpstr>Source Sans Pro</vt:lpstr>
      <vt:lpstr>Times New Roman</vt:lpstr>
      <vt:lpstr>Wingdings</vt:lpstr>
      <vt:lpstr>Θέμα του Office</vt:lpstr>
      <vt:lpstr>Office Theme</vt:lpstr>
      <vt:lpstr>1_Office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ΔΗΜΗΤΡΗΣ</dc:creator>
  <cp:lastModifiedBy>ΔΗΜΗΤΡΗΣ</cp:lastModifiedBy>
  <cp:revision>403</cp:revision>
  <dcterms:created xsi:type="dcterms:W3CDTF">2023-04-18T10:41:01Z</dcterms:created>
  <dcterms:modified xsi:type="dcterms:W3CDTF">2023-06-26T09:11:30Z</dcterms:modified>
</cp:coreProperties>
</file>